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22"/>
  </p:notesMasterIdLst>
  <p:sldIdLst>
    <p:sldId id="257" r:id="rId5"/>
    <p:sldId id="258" r:id="rId6"/>
    <p:sldId id="259" r:id="rId7"/>
    <p:sldId id="383" r:id="rId8"/>
    <p:sldId id="415" r:id="rId9"/>
    <p:sldId id="438" r:id="rId10"/>
    <p:sldId id="416" r:id="rId11"/>
    <p:sldId id="417" r:id="rId12"/>
    <p:sldId id="439" r:id="rId13"/>
    <p:sldId id="440" r:id="rId14"/>
    <p:sldId id="441" r:id="rId15"/>
    <p:sldId id="423" r:id="rId16"/>
    <p:sldId id="425" r:id="rId17"/>
    <p:sldId id="431" r:id="rId18"/>
    <p:sldId id="433" r:id="rId19"/>
    <p:sldId id="442" r:id="rId20"/>
    <p:sldId id="26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ACDD0D-41AB-74FA-D50B-5B99461C1296}" name="Moyo Myers" initials="MM" userId="S::mmyers@ashp.org::a81be176-8718-4b83-91ce-89eb3ae373d2" providerId="AD"/>
  <p188:author id="{EC052E72-062B-413C-DDD1-659D98529531}" name="Eric Maroyka" initials="EM" userId="S::emaroyka@ashp.org::013dc0d7-61f1-4654-826b-249cb01d3b88" providerId="AD"/>
  <p188:author id="{1CA798B8-47FB-4DDF-B3CD-3B98E924D8A6}" name="Joshua A. King" initials="JAK" userId="Joshua A. King" providerId="None"/>
  <p188:author id="{3DD97ACE-DEEA-311E-44B1-88E3912C93EB}" name="Monica Mehta" initials="MM" userId="S::mmehta@ashp.org::64f7db58-fee3-41dd-bd09-9066dc88cc3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137"/>
    <a:srgbClr val="FE8315"/>
    <a:srgbClr val="F5821F"/>
    <a:srgbClr val="7F7F7F"/>
    <a:srgbClr val="006EB7"/>
    <a:srgbClr val="5B9BD5"/>
    <a:srgbClr val="F7C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DF8B2A-5414-4879-8AC5-C23C6019DC72}" v="56" dt="2026-01-30T16:19:07.9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8" d="100"/>
          <a:sy n="78" d="100"/>
        </p:scale>
        <p:origin x="102"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9709-38FE-4CAA-9155-0D44667BBD86}" type="datetimeFigureOut">
              <a:rPr lang="en-US" smtClean="0"/>
              <a:t>3/23/2026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A9072-3B6E-487A-8C28-0F8262378461}" type="slidenum">
              <a:rPr lang="en-US" smtClean="0"/>
              <a:t>‹#›</a:t>
            </a:fld>
            <a:endParaRPr lang="en-US" dirty="0"/>
          </a:p>
        </p:txBody>
      </p:sp>
    </p:spTree>
    <p:extLst>
      <p:ext uri="{BB962C8B-B14F-4D97-AF65-F5344CB8AC3E}">
        <p14:creationId xmlns:p14="http://schemas.microsoft.com/office/powerpoint/2010/main" val="84388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1</a:t>
            </a:fld>
            <a:endParaRPr lang="en-US" dirty="0"/>
          </a:p>
        </p:txBody>
      </p:sp>
    </p:spTree>
    <p:extLst>
      <p:ext uri="{BB962C8B-B14F-4D97-AF65-F5344CB8AC3E}">
        <p14:creationId xmlns:p14="http://schemas.microsoft.com/office/powerpoint/2010/main" val="33187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4F67B-AEF1-5B13-D625-997FCCAD7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F6E3F-4EDF-CF24-1146-A8A412A08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338F2-5EC2-841C-A7F5-ED2B8BFAFC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3641D-B780-D2A1-D615-F66D449FADCE}"/>
              </a:ext>
            </a:extLst>
          </p:cNvPr>
          <p:cNvSpPr>
            <a:spLocks noGrp="1"/>
          </p:cNvSpPr>
          <p:nvPr>
            <p:ph type="sldNum" sz="quarter" idx="10"/>
          </p:nvPr>
        </p:nvSpPr>
        <p:spPr/>
        <p:txBody>
          <a:bodyPr/>
          <a:lstStyle/>
          <a:p>
            <a:fld id="{189A9072-3B6E-487A-8C28-0F8262378461}" type="slidenum">
              <a:rPr lang="en-US" smtClean="0"/>
              <a:t>10</a:t>
            </a:fld>
            <a:endParaRPr lang="en-US" dirty="0"/>
          </a:p>
        </p:txBody>
      </p:sp>
    </p:spTree>
    <p:extLst>
      <p:ext uri="{BB962C8B-B14F-4D97-AF65-F5344CB8AC3E}">
        <p14:creationId xmlns:p14="http://schemas.microsoft.com/office/powerpoint/2010/main" val="1852477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832FB-D54A-AA89-EDFF-4CB18CC16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17EE8-2753-14E5-2642-434E3FEA5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F30FB-1B39-1E12-5FC9-229E10F25A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E70BC1-22D0-C260-B95F-21EF0EE06B81}"/>
              </a:ext>
            </a:extLst>
          </p:cNvPr>
          <p:cNvSpPr>
            <a:spLocks noGrp="1"/>
          </p:cNvSpPr>
          <p:nvPr>
            <p:ph type="sldNum" sz="quarter" idx="10"/>
          </p:nvPr>
        </p:nvSpPr>
        <p:spPr/>
        <p:txBody>
          <a:bodyPr/>
          <a:lstStyle/>
          <a:p>
            <a:fld id="{189A9072-3B6E-487A-8C28-0F8262378461}" type="slidenum">
              <a:rPr lang="en-US" smtClean="0"/>
              <a:t>11</a:t>
            </a:fld>
            <a:endParaRPr lang="en-US" dirty="0"/>
          </a:p>
        </p:txBody>
      </p:sp>
    </p:spTree>
    <p:extLst>
      <p:ext uri="{BB962C8B-B14F-4D97-AF65-F5344CB8AC3E}">
        <p14:creationId xmlns:p14="http://schemas.microsoft.com/office/powerpoint/2010/main" val="1597151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8AEE6-DD99-2A3B-CEA7-976C31355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DB13-8604-AEA7-48FF-676ABE04F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FFA69-A210-9540-AD8A-EAD84B1C6C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F3AE36-B711-7240-5FC2-978BD95BB04B}"/>
              </a:ext>
            </a:extLst>
          </p:cNvPr>
          <p:cNvSpPr>
            <a:spLocks noGrp="1"/>
          </p:cNvSpPr>
          <p:nvPr>
            <p:ph type="sldNum" sz="quarter" idx="10"/>
          </p:nvPr>
        </p:nvSpPr>
        <p:spPr/>
        <p:txBody>
          <a:bodyPr/>
          <a:lstStyle/>
          <a:p>
            <a:fld id="{189A9072-3B6E-487A-8C28-0F8262378461}" type="slidenum">
              <a:rPr lang="en-US" smtClean="0"/>
              <a:t>12</a:t>
            </a:fld>
            <a:endParaRPr lang="en-US" dirty="0"/>
          </a:p>
        </p:txBody>
      </p:sp>
    </p:spTree>
    <p:extLst>
      <p:ext uri="{BB962C8B-B14F-4D97-AF65-F5344CB8AC3E}">
        <p14:creationId xmlns:p14="http://schemas.microsoft.com/office/powerpoint/2010/main" val="1234124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B2-9F0C-C474-AF67-9512F87747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CBFC-9343-44A7-7C20-9348F0BBB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190A7-0CE7-B3FF-10B1-60B12FEF5E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B75F7F-6B82-0810-27C9-508924550F3D}"/>
              </a:ext>
            </a:extLst>
          </p:cNvPr>
          <p:cNvSpPr>
            <a:spLocks noGrp="1"/>
          </p:cNvSpPr>
          <p:nvPr>
            <p:ph type="sldNum" sz="quarter" idx="10"/>
          </p:nvPr>
        </p:nvSpPr>
        <p:spPr/>
        <p:txBody>
          <a:bodyPr/>
          <a:lstStyle/>
          <a:p>
            <a:fld id="{189A9072-3B6E-487A-8C28-0F8262378461}" type="slidenum">
              <a:rPr lang="en-US" smtClean="0"/>
              <a:t>13</a:t>
            </a:fld>
            <a:endParaRPr lang="en-US" dirty="0"/>
          </a:p>
        </p:txBody>
      </p:sp>
    </p:spTree>
    <p:extLst>
      <p:ext uri="{BB962C8B-B14F-4D97-AF65-F5344CB8AC3E}">
        <p14:creationId xmlns:p14="http://schemas.microsoft.com/office/powerpoint/2010/main" val="720712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0BD6F-B2E1-0FF4-4528-744B45D4C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D23AF-0DB2-30DA-B509-EE0B93732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95A9FC-0BFA-50F6-1C79-11C44678B0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565B75-8ACC-59B3-9E50-69F265540A35}"/>
              </a:ext>
            </a:extLst>
          </p:cNvPr>
          <p:cNvSpPr>
            <a:spLocks noGrp="1"/>
          </p:cNvSpPr>
          <p:nvPr>
            <p:ph type="sldNum" sz="quarter" idx="10"/>
          </p:nvPr>
        </p:nvSpPr>
        <p:spPr/>
        <p:txBody>
          <a:bodyPr/>
          <a:lstStyle/>
          <a:p>
            <a:fld id="{189A9072-3B6E-487A-8C28-0F8262378461}" type="slidenum">
              <a:rPr lang="en-US" smtClean="0"/>
              <a:t>14</a:t>
            </a:fld>
            <a:endParaRPr lang="en-US" dirty="0"/>
          </a:p>
        </p:txBody>
      </p:sp>
    </p:spTree>
    <p:extLst>
      <p:ext uri="{BB962C8B-B14F-4D97-AF65-F5344CB8AC3E}">
        <p14:creationId xmlns:p14="http://schemas.microsoft.com/office/powerpoint/2010/main" val="2152916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B839-0A44-4CFA-FDD9-89979A499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3E8CB-E5A3-4142-3B37-9990878642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5670D-B46D-0A68-4F45-33F3EC946D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F4EB5D-E629-378E-E73F-E3ADD2170CB3}"/>
              </a:ext>
            </a:extLst>
          </p:cNvPr>
          <p:cNvSpPr>
            <a:spLocks noGrp="1"/>
          </p:cNvSpPr>
          <p:nvPr>
            <p:ph type="sldNum" sz="quarter" idx="10"/>
          </p:nvPr>
        </p:nvSpPr>
        <p:spPr/>
        <p:txBody>
          <a:bodyPr/>
          <a:lstStyle/>
          <a:p>
            <a:fld id="{189A9072-3B6E-487A-8C28-0F8262378461}" type="slidenum">
              <a:rPr lang="en-US" smtClean="0"/>
              <a:t>15</a:t>
            </a:fld>
            <a:endParaRPr lang="en-US" dirty="0"/>
          </a:p>
        </p:txBody>
      </p:sp>
    </p:spTree>
    <p:extLst>
      <p:ext uri="{BB962C8B-B14F-4D97-AF65-F5344CB8AC3E}">
        <p14:creationId xmlns:p14="http://schemas.microsoft.com/office/powerpoint/2010/main" val="3095402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26A-ED49-BCF0-F08E-565164DDF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929232-4540-54FD-B6D6-B081B1850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483A1-845B-0CA2-C59B-02143A9260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E6324A-BF8F-5F9B-7D24-7B1201A939B3}"/>
              </a:ext>
            </a:extLst>
          </p:cNvPr>
          <p:cNvSpPr>
            <a:spLocks noGrp="1"/>
          </p:cNvSpPr>
          <p:nvPr>
            <p:ph type="sldNum" sz="quarter" idx="10"/>
          </p:nvPr>
        </p:nvSpPr>
        <p:spPr/>
        <p:txBody>
          <a:bodyPr/>
          <a:lstStyle/>
          <a:p>
            <a:fld id="{189A9072-3B6E-487A-8C28-0F8262378461}" type="slidenum">
              <a:rPr lang="en-US" smtClean="0"/>
              <a:t>16</a:t>
            </a:fld>
            <a:endParaRPr lang="en-US" dirty="0"/>
          </a:p>
        </p:txBody>
      </p:sp>
    </p:spTree>
    <p:extLst>
      <p:ext uri="{BB962C8B-B14F-4D97-AF65-F5344CB8AC3E}">
        <p14:creationId xmlns:p14="http://schemas.microsoft.com/office/powerpoint/2010/main" val="3253401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17</a:t>
            </a:fld>
            <a:endParaRPr lang="en-US" dirty="0"/>
          </a:p>
        </p:txBody>
      </p:sp>
    </p:spTree>
    <p:extLst>
      <p:ext uri="{BB962C8B-B14F-4D97-AF65-F5344CB8AC3E}">
        <p14:creationId xmlns:p14="http://schemas.microsoft.com/office/powerpoint/2010/main" val="1972340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2</a:t>
            </a:fld>
            <a:endParaRPr lang="en-US" dirty="0"/>
          </a:p>
        </p:txBody>
      </p:sp>
    </p:spTree>
    <p:extLst>
      <p:ext uri="{BB962C8B-B14F-4D97-AF65-F5344CB8AC3E}">
        <p14:creationId xmlns:p14="http://schemas.microsoft.com/office/powerpoint/2010/main" val="1793815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9A9072-3B6E-487A-8C28-0F8262378461}" type="slidenum">
              <a:rPr lang="en-US" smtClean="0"/>
              <a:t>3</a:t>
            </a:fld>
            <a:endParaRPr lang="en-US" dirty="0"/>
          </a:p>
        </p:txBody>
      </p:sp>
    </p:spTree>
    <p:extLst>
      <p:ext uri="{BB962C8B-B14F-4D97-AF65-F5344CB8AC3E}">
        <p14:creationId xmlns:p14="http://schemas.microsoft.com/office/powerpoint/2010/main" val="139912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4</a:t>
            </a:fld>
            <a:endParaRPr lang="en-US" dirty="0"/>
          </a:p>
        </p:txBody>
      </p:sp>
    </p:spTree>
    <p:extLst>
      <p:ext uri="{BB962C8B-B14F-4D97-AF65-F5344CB8AC3E}">
        <p14:creationId xmlns:p14="http://schemas.microsoft.com/office/powerpoint/2010/main" val="4119483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4005-E36A-44E6-6E9F-C1FCF5BE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3CFFA-E500-733B-354E-7FCDB34D7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E0ACA4-BCA7-E4B8-E1A3-8B43FBC0EE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61CC-756D-6825-F749-51553BF516FD}"/>
              </a:ext>
            </a:extLst>
          </p:cNvPr>
          <p:cNvSpPr>
            <a:spLocks noGrp="1"/>
          </p:cNvSpPr>
          <p:nvPr>
            <p:ph type="sldNum" sz="quarter" idx="10"/>
          </p:nvPr>
        </p:nvSpPr>
        <p:spPr/>
        <p:txBody>
          <a:bodyPr/>
          <a:lstStyle/>
          <a:p>
            <a:fld id="{189A9072-3B6E-487A-8C28-0F8262378461}" type="slidenum">
              <a:rPr lang="en-US" smtClean="0"/>
              <a:t>5</a:t>
            </a:fld>
            <a:endParaRPr lang="en-US" dirty="0"/>
          </a:p>
        </p:txBody>
      </p:sp>
    </p:spTree>
    <p:extLst>
      <p:ext uri="{BB962C8B-B14F-4D97-AF65-F5344CB8AC3E}">
        <p14:creationId xmlns:p14="http://schemas.microsoft.com/office/powerpoint/2010/main" val="168877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365BC-FC7B-D548-475B-05E2E385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07DA3-4B20-94A7-EF4D-962E256FEC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953BE-0F4E-2EF2-07A2-BD3C34A791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6DC2B3-EF06-53BD-E207-67981DB8C08C}"/>
              </a:ext>
            </a:extLst>
          </p:cNvPr>
          <p:cNvSpPr>
            <a:spLocks noGrp="1"/>
          </p:cNvSpPr>
          <p:nvPr>
            <p:ph type="sldNum" sz="quarter" idx="10"/>
          </p:nvPr>
        </p:nvSpPr>
        <p:spPr/>
        <p:txBody>
          <a:bodyPr/>
          <a:lstStyle/>
          <a:p>
            <a:fld id="{189A9072-3B6E-487A-8C28-0F8262378461}" type="slidenum">
              <a:rPr lang="en-US" smtClean="0"/>
              <a:t>6</a:t>
            </a:fld>
            <a:endParaRPr lang="en-US" dirty="0"/>
          </a:p>
        </p:txBody>
      </p:sp>
    </p:spTree>
    <p:extLst>
      <p:ext uri="{BB962C8B-B14F-4D97-AF65-F5344CB8AC3E}">
        <p14:creationId xmlns:p14="http://schemas.microsoft.com/office/powerpoint/2010/main" val="1301992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CF309-8B1B-477E-62C9-2BBA8E7D7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28DACF-9238-B8E4-904E-1D9401F0F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90A7C-6BF5-D459-BD9F-A140B8CFA8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7D9EC4-B01F-2772-0280-E73F7D271ADE}"/>
              </a:ext>
            </a:extLst>
          </p:cNvPr>
          <p:cNvSpPr>
            <a:spLocks noGrp="1"/>
          </p:cNvSpPr>
          <p:nvPr>
            <p:ph type="sldNum" sz="quarter" idx="10"/>
          </p:nvPr>
        </p:nvSpPr>
        <p:spPr/>
        <p:txBody>
          <a:bodyPr/>
          <a:lstStyle/>
          <a:p>
            <a:fld id="{189A9072-3B6E-487A-8C28-0F8262378461}" type="slidenum">
              <a:rPr lang="en-US" smtClean="0"/>
              <a:t>7</a:t>
            </a:fld>
            <a:endParaRPr lang="en-US" dirty="0"/>
          </a:p>
        </p:txBody>
      </p:sp>
    </p:spTree>
    <p:extLst>
      <p:ext uri="{BB962C8B-B14F-4D97-AF65-F5344CB8AC3E}">
        <p14:creationId xmlns:p14="http://schemas.microsoft.com/office/powerpoint/2010/main" val="3453230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8D8CA-3CF0-6DFC-CB02-132DCC3FF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EC42B-2C90-D29F-ECE4-E38692896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F284E-4456-37C2-A970-D18659BC64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C556D-44FE-DFBC-0034-360AB8B4AFFA}"/>
              </a:ext>
            </a:extLst>
          </p:cNvPr>
          <p:cNvSpPr>
            <a:spLocks noGrp="1"/>
          </p:cNvSpPr>
          <p:nvPr>
            <p:ph type="sldNum" sz="quarter" idx="10"/>
          </p:nvPr>
        </p:nvSpPr>
        <p:spPr/>
        <p:txBody>
          <a:bodyPr/>
          <a:lstStyle/>
          <a:p>
            <a:fld id="{189A9072-3B6E-487A-8C28-0F8262378461}" type="slidenum">
              <a:rPr lang="en-US" smtClean="0"/>
              <a:t>8</a:t>
            </a:fld>
            <a:endParaRPr lang="en-US" dirty="0"/>
          </a:p>
        </p:txBody>
      </p:sp>
    </p:spTree>
    <p:extLst>
      <p:ext uri="{BB962C8B-B14F-4D97-AF65-F5344CB8AC3E}">
        <p14:creationId xmlns:p14="http://schemas.microsoft.com/office/powerpoint/2010/main" val="608226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2BFB0-1667-1EC1-16CE-4EFDBA3B8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0368A-F578-0A12-E65B-D756651FA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6B05E-82F2-24AD-70E7-904CE3327E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C93D31-F134-B151-414C-8B486F6FC5F0}"/>
              </a:ext>
            </a:extLst>
          </p:cNvPr>
          <p:cNvSpPr>
            <a:spLocks noGrp="1"/>
          </p:cNvSpPr>
          <p:nvPr>
            <p:ph type="sldNum" sz="quarter" idx="10"/>
          </p:nvPr>
        </p:nvSpPr>
        <p:spPr/>
        <p:txBody>
          <a:bodyPr/>
          <a:lstStyle/>
          <a:p>
            <a:fld id="{189A9072-3B6E-487A-8C28-0F8262378461}" type="slidenum">
              <a:rPr lang="en-US" smtClean="0"/>
              <a:t>9</a:t>
            </a:fld>
            <a:endParaRPr lang="en-US" dirty="0"/>
          </a:p>
        </p:txBody>
      </p:sp>
    </p:spTree>
    <p:extLst>
      <p:ext uri="{BB962C8B-B14F-4D97-AF65-F5344CB8AC3E}">
        <p14:creationId xmlns:p14="http://schemas.microsoft.com/office/powerpoint/2010/main" val="362015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 Id="rId5" Type="http://schemas.openxmlformats.org/officeDocument/2006/relationships/image" Target="../media/image42.png"/><Relationship Id="rId4" Type="http://schemas.openxmlformats.org/officeDocument/2006/relationships/image" Target="../media/image4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5934" t="1905" r="-3893" b="136"/>
          <a:stretch/>
        </p:blipFill>
        <p:spPr>
          <a:xfrm>
            <a:off x="0" y="0"/>
            <a:ext cx="6760585" cy="685800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40079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1458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26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10" name="Rectangle 9"/>
          <p:cNvSpPr/>
          <p:nvPr/>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19893" y="2281238"/>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3" y="3239096"/>
            <a:ext cx="5120640" cy="3232347"/>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2891" y="2281237"/>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2891" y="3239096"/>
            <a:ext cx="5120640" cy="3232348"/>
          </a:xfrm>
        </p:spPr>
        <p:txBody>
          <a:bodyPr>
            <a:normAutofit/>
          </a:bodyPr>
          <a:lstStyle>
            <a:lvl1pPr>
              <a:buClr>
                <a:schemeClr val="accent6"/>
              </a:buClr>
              <a:defRPr sz="2400">
                <a:solidFill>
                  <a:schemeClr val="bg1"/>
                </a:solidFill>
              </a:defRPr>
            </a:lvl1pPr>
            <a:lvl2pPr>
              <a:buClr>
                <a:schemeClr val="accent6"/>
              </a:buClr>
              <a:defRPr sz="2000">
                <a:solidFill>
                  <a:schemeClr val="bg1"/>
                </a:solidFill>
              </a:defRPr>
            </a:lvl2pPr>
            <a:lvl3pPr>
              <a:buClr>
                <a:schemeClr val="accent6"/>
              </a:buClr>
              <a:defRPr sz="1800">
                <a:solidFill>
                  <a:schemeClr val="bg1"/>
                </a:solidFill>
              </a:defRPr>
            </a:lvl3pPr>
            <a:lvl4pPr>
              <a:buClr>
                <a:schemeClr val="accent6"/>
              </a:buClr>
              <a:defRPr sz="1600">
                <a:solidFill>
                  <a:schemeClr val="bg1"/>
                </a:solidFill>
              </a:defRPr>
            </a:lvl4pPr>
            <a:lvl5pPr>
              <a:buClr>
                <a:schemeClr val="accent6"/>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12"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cxnSp>
        <p:nvCxnSpPr>
          <p:cNvPr id="13" name="Straight Connector 12"/>
          <p:cNvCxnSpPr/>
          <p:nvPr/>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103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endParaRPr lang="en-US" dirty="0"/>
          </a:p>
        </p:txBody>
      </p:sp>
    </p:spTree>
    <p:extLst>
      <p:ext uri="{BB962C8B-B14F-4D97-AF65-F5344CB8AC3E}">
        <p14:creationId xmlns:p14="http://schemas.microsoft.com/office/powerpoint/2010/main" val="425803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dirty="0"/>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dirty="0"/>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endParaRPr lang="en-US" dirty="0"/>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endParaRPr lang="en-US" dirty="0"/>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793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61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088" y="0"/>
            <a:ext cx="5541264" cy="6858000"/>
          </a:xfrm>
          <a:prstGeom prst="rect">
            <a:avLst/>
          </a:prstGeom>
        </p:spPr>
      </p:pic>
      <p:sp>
        <p:nvSpPr>
          <p:cNvPr id="9" name="Freeform 8"/>
          <p:cNvSpPr/>
          <p:nvPr/>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349" y="2401888"/>
            <a:ext cx="3076576" cy="2054225"/>
          </a:xfrm>
        </p:spPr>
        <p:txBody>
          <a:bodyPr>
            <a:noAutofit/>
          </a:bodyPr>
          <a:lstStyle>
            <a:lvl1pPr algn="ctr">
              <a:defRPr sz="400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6896100" y="2181225"/>
            <a:ext cx="4581524" cy="361950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5" name="Text Placeholder 4"/>
          <p:cNvSpPr>
            <a:spLocks noGrp="1"/>
          </p:cNvSpPr>
          <p:nvPr>
            <p:ph type="body" sz="quarter" idx="10"/>
          </p:nvPr>
        </p:nvSpPr>
        <p:spPr>
          <a:xfrm>
            <a:off x="6896100" y="914067"/>
            <a:ext cx="4581525" cy="1019175"/>
          </a:xfrm>
        </p:spPr>
        <p:txBody>
          <a:bodyPr anchor="b">
            <a:normAutofit/>
          </a:bodyPr>
          <a:lstStyle>
            <a:lvl1pPr marL="0" indent="0">
              <a:buNone/>
              <a:defRPr sz="3200" b="1">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1426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1106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Caption_icon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13" name="Oval 12"/>
          <p:cNvSpPr/>
          <p:nvPr/>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p:cNvSpPr>
            <a:spLocks noGrp="1"/>
          </p:cNvSpPr>
          <p:nvPr>
            <p:ph type="pic" sz="quarter" idx="10" hasCustomPrompt="1"/>
          </p:nvPr>
        </p:nvSpPr>
        <p:spPr>
          <a:xfrm>
            <a:off x="3951783" y="1044313"/>
            <a:ext cx="903153" cy="901726"/>
          </a:xfrm>
        </p:spPr>
        <p:txBody>
          <a:bodyPr anchor="ctr" anchorCtr="0">
            <a:normAutofit/>
          </a:bodyPr>
          <a:lstStyle>
            <a:lvl1pPr>
              <a:defRPr sz="1000"/>
            </a:lvl1pPr>
          </a:lstStyle>
          <a:p>
            <a:r>
              <a:rPr lang="en-US" dirty="0"/>
              <a:t>Icon</a:t>
            </a:r>
          </a:p>
        </p:txBody>
      </p:sp>
      <p:sp>
        <p:nvSpPr>
          <p:cNvPr id="15" name="Oval 14"/>
          <p:cNvSpPr/>
          <p:nvPr/>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p:cNvSpPr>
            <a:spLocks noGrp="1"/>
          </p:cNvSpPr>
          <p:nvPr>
            <p:ph type="pic" sz="quarter" idx="11" hasCustomPrompt="1"/>
          </p:nvPr>
        </p:nvSpPr>
        <p:spPr>
          <a:xfrm>
            <a:off x="4416696" y="2973205"/>
            <a:ext cx="903153" cy="901726"/>
          </a:xfrm>
        </p:spPr>
        <p:txBody>
          <a:bodyPr anchor="ctr" anchorCtr="0">
            <a:normAutofit/>
          </a:bodyPr>
          <a:lstStyle>
            <a:lvl1pPr>
              <a:defRPr sz="1000"/>
            </a:lvl1pPr>
          </a:lstStyle>
          <a:p>
            <a:r>
              <a:rPr lang="en-US" dirty="0"/>
              <a:t>Icon</a:t>
            </a:r>
          </a:p>
        </p:txBody>
      </p:sp>
      <p:sp>
        <p:nvSpPr>
          <p:cNvPr id="17" name="Oval 16"/>
          <p:cNvSpPr/>
          <p:nvPr/>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5"/>
          <p:cNvSpPr>
            <a:spLocks noGrp="1"/>
          </p:cNvSpPr>
          <p:nvPr>
            <p:ph type="pic" sz="quarter" idx="12" hasCustomPrompt="1"/>
          </p:nvPr>
        </p:nvSpPr>
        <p:spPr>
          <a:xfrm>
            <a:off x="3951783" y="4902097"/>
            <a:ext cx="903153" cy="901726"/>
          </a:xfrm>
        </p:spPr>
        <p:txBody>
          <a:bodyPr anchor="ctr" anchorCtr="0">
            <a:normAutofit/>
          </a:bodyPr>
          <a:lstStyle>
            <a:lvl1pPr>
              <a:defRPr sz="1000"/>
            </a:lvl1pPr>
          </a:lstStyle>
          <a:p>
            <a:r>
              <a:rPr lang="en-US" dirty="0"/>
              <a:t>Icon</a:t>
            </a:r>
          </a:p>
        </p:txBody>
      </p:sp>
    </p:spTree>
    <p:extLst>
      <p:ext uri="{BB962C8B-B14F-4D97-AF65-F5344CB8AC3E}">
        <p14:creationId xmlns:p14="http://schemas.microsoft.com/office/powerpoint/2010/main" val="81278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415758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2115" t="730" r="13869" b="17077"/>
          <a:stretch/>
        </p:blipFill>
        <p:spPr>
          <a:xfrm>
            <a:off x="0" y="0"/>
            <a:ext cx="6760585" cy="68580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978635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a:latin typeface="Franklin Gothic Book" panose="020B0503020102020204" pitchFamily="34" charset="0"/>
              </a:rPr>
              <a:t>Edit Master text styles</a:t>
            </a:r>
          </a:p>
          <a:p>
            <a:pPr lvl="1"/>
            <a:r>
              <a:rPr lang="en-US" sz="1400">
                <a:latin typeface="Franklin Gothic Book" panose="020B0503020102020204" pitchFamily="34" charset="0"/>
              </a:rPr>
              <a:t>Second level</a:t>
            </a:r>
          </a:p>
          <a:p>
            <a:pPr lvl="2"/>
            <a:r>
              <a:rPr lang="en-US" sz="1400">
                <a:latin typeface="Franklin Gothic Book" panose="020B0503020102020204" pitchFamily="34" charset="0"/>
              </a:rPr>
              <a:t>Third level</a:t>
            </a:r>
          </a:p>
          <a:p>
            <a:pPr lvl="3"/>
            <a:r>
              <a:rPr lang="en-US" sz="1400">
                <a:latin typeface="Franklin Gothic Book" panose="020B0503020102020204" pitchFamily="34" charset="0"/>
              </a:rPr>
              <a:t>Fourth level</a:t>
            </a:r>
          </a:p>
          <a:p>
            <a:pPr lvl="4"/>
            <a:r>
              <a:rPr lang="en-US" sz="1400">
                <a:latin typeface="Franklin Gothic Book" panose="020B0503020102020204" pitchFamily="34" charset="0"/>
              </a:rPr>
              <a:t>Fifth level</a:t>
            </a:r>
            <a:endParaRPr lang="en-US" dirty="0"/>
          </a:p>
        </p:txBody>
      </p:sp>
    </p:spTree>
    <p:extLst>
      <p:ext uri="{BB962C8B-B14F-4D97-AF65-F5344CB8AC3E}">
        <p14:creationId xmlns:p14="http://schemas.microsoft.com/office/powerpoint/2010/main" val="1851053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7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1577397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963A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Tree>
    <p:extLst>
      <p:ext uri="{BB962C8B-B14F-4D97-AF65-F5344CB8AC3E}">
        <p14:creationId xmlns:p14="http://schemas.microsoft.com/office/powerpoint/2010/main" val="145161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dirty="0"/>
              <a:t>Click icon to add picture</a:t>
            </a:r>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dirty="0"/>
              <a:t>Click icon to add picture</a:t>
            </a:r>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dirty="0"/>
              <a:t>Click icon to add picture</a:t>
            </a:r>
          </a:p>
        </p:txBody>
      </p:sp>
    </p:spTree>
    <p:extLst>
      <p:ext uri="{BB962C8B-B14F-4D97-AF65-F5344CB8AC3E}">
        <p14:creationId xmlns:p14="http://schemas.microsoft.com/office/powerpoint/2010/main" val="2791878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77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181210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396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59386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endParaRPr lang="en-US" dirty="0"/>
          </a:p>
        </p:txBody>
      </p:sp>
    </p:spTree>
    <p:extLst>
      <p:ext uri="{BB962C8B-B14F-4D97-AF65-F5344CB8AC3E}">
        <p14:creationId xmlns:p14="http://schemas.microsoft.com/office/powerpoint/2010/main" val="146570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1"/>
            <a:ext cx="12190815" cy="6857333"/>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831850" y="3629024"/>
            <a:ext cx="10515600" cy="1647825"/>
          </a:xfrm>
        </p:spPr>
        <p:txBody>
          <a:bodyPr anchor="b"/>
          <a:lstStyle>
            <a:lvl1pPr algn="ct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5524500"/>
            <a:ext cx="10515600" cy="971550"/>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1640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2025 Policy Recommendations for the ASHP House of Delegates</a:t>
            </a:r>
          </a:p>
        </p:txBody>
      </p:sp>
    </p:spTree>
    <p:extLst>
      <p:ext uri="{BB962C8B-B14F-4D97-AF65-F5344CB8AC3E}">
        <p14:creationId xmlns:p14="http://schemas.microsoft.com/office/powerpoint/2010/main" val="140287464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663" r:id="rId21"/>
    <p:sldLayoutId id="2147483661" r:id="rId22"/>
    <p:sldLayoutId id="2147483650" r:id="rId23"/>
    <p:sldLayoutId id="2147483664" r:id="rId24"/>
    <p:sldLayoutId id="2147483666" r:id="rId25"/>
    <p:sldLayoutId id="2147483667" r:id="rId26"/>
    <p:sldLayoutId id="2147483668" r:id="rId27"/>
    <p:sldLayoutId id="2147483669" r:id="rId28"/>
    <p:sldLayoutId id="2147483670" r:id="rId29"/>
    <p:sldLayoutId id="2147483671" r:id="rId30"/>
    <p:sldLayoutId id="2147483673" r:id="rId31"/>
    <p:sldLayoutId id="2147483674" r:id="rId32"/>
    <p:sldLayoutId id="2147483678" r:id="rId33"/>
    <p:sldLayoutId id="2147483679" r:id="rId34"/>
    <p:sldLayoutId id="2147483675" r:id="rId35"/>
    <p:sldLayoutId id="2147483676" r:id="rId36"/>
    <p:sldLayoutId id="2147483677" r:id="rId37"/>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mailto:hodchair@ashp.org"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62.jpg"/><Relationship Id="rId4" Type="http://schemas.openxmlformats.org/officeDocument/2006/relationships/hyperlink" Target="https://www.ashp.org/Pharmacy-Practice/Policy-Positions-and-Guidelin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xfrm>
            <a:off x="838200" y="3443217"/>
            <a:ext cx="10515600" cy="1380705"/>
          </a:xfrm>
        </p:spPr>
        <p:txBody>
          <a:bodyPr anchor="b">
            <a:normAutofit fontScale="90000"/>
          </a:bodyPr>
          <a:lstStyle/>
          <a:p>
            <a:pPr>
              <a:lnSpc>
                <a:spcPct val="100000"/>
              </a:lnSpc>
            </a:pPr>
            <a:r>
              <a:rPr lang="en-US" sz="4800" dirty="0"/>
              <a:t>Policies Approved </a:t>
            </a:r>
            <a:br>
              <a:rPr lang="en-US" sz="4800" dirty="0"/>
            </a:br>
            <a:r>
              <a:rPr lang="en-US" sz="4800" dirty="0"/>
              <a:t>in the March 2026 ASHP House of Delegates</a:t>
            </a:r>
          </a:p>
        </p:txBody>
      </p:sp>
      <p:sp>
        <p:nvSpPr>
          <p:cNvPr id="2" name="Text Placeholder 1"/>
          <p:cNvSpPr>
            <a:spLocks noGrp="1"/>
          </p:cNvSpPr>
          <p:nvPr>
            <p:ph type="body" idx="1"/>
          </p:nvPr>
        </p:nvSpPr>
        <p:spPr>
          <a:xfrm>
            <a:off x="4733364" y="5027122"/>
            <a:ext cx="2725271" cy="388158"/>
          </a:xfrm>
        </p:spPr>
        <p:txBody>
          <a:bodyPr>
            <a:normAutofit lnSpcReduction="10000"/>
          </a:bodyPr>
          <a:lstStyle/>
          <a:p>
            <a:pPr>
              <a:spcBef>
                <a:spcPts val="0"/>
              </a:spcBef>
              <a:spcAft>
                <a:spcPts val="600"/>
              </a:spcAft>
            </a:pPr>
            <a:r>
              <a:rPr lang="en-US" b="1" dirty="0">
                <a:solidFill>
                  <a:srgbClr val="F5821F"/>
                </a:solidFill>
              </a:rPr>
              <a:t>March 2026</a:t>
            </a:r>
          </a:p>
        </p:txBody>
      </p:sp>
    </p:spTree>
    <p:extLst>
      <p:ext uri="{BB962C8B-B14F-4D97-AF65-F5344CB8AC3E}">
        <p14:creationId xmlns:p14="http://schemas.microsoft.com/office/powerpoint/2010/main" val="25519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0BF5-4EDD-A5DD-4A6F-BFB02D4CB1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9FB2E0-6015-E099-963B-447215770E00}"/>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Ready-to-Use Packaging for all Settings </a:t>
            </a:r>
            <a:r>
              <a:rPr lang="en-US" sz="2400" i="1" dirty="0"/>
              <a:t>(Discontinuation)</a:t>
            </a:r>
            <a:endParaRPr lang="en-US" sz="2400" dirty="0"/>
          </a:p>
        </p:txBody>
      </p:sp>
      <p:sp>
        <p:nvSpPr>
          <p:cNvPr id="6" name="Content Placeholder 5">
            <a:extLst>
              <a:ext uri="{FF2B5EF4-FFF2-40B4-BE49-F238E27FC236}">
                <a16:creationId xmlns:a16="http://schemas.microsoft.com/office/drawing/2014/main" id="{33438B66-D6E7-8750-B684-37B47ACF9055}"/>
              </a:ext>
            </a:extLst>
          </p:cNvPr>
          <p:cNvSpPr>
            <a:spLocks noGrp="1"/>
          </p:cNvSpPr>
          <p:nvPr>
            <p:ph idx="1"/>
          </p:nvPr>
        </p:nvSpPr>
        <p:spPr>
          <a:xfrm>
            <a:off x="609600" y="1449854"/>
            <a:ext cx="10515600" cy="4795082"/>
          </a:xfrm>
        </p:spPr>
        <p:txBody>
          <a:bodyPr>
            <a:noAutofit/>
          </a:bodyPr>
          <a:lstStyle/>
          <a:p>
            <a:pPr marL="0" indent="0">
              <a:lnSpc>
                <a:spcPct val="100000"/>
              </a:lnSpc>
              <a:spcBef>
                <a:spcPts val="400"/>
              </a:spcBef>
              <a:buNone/>
            </a:pPr>
            <a:r>
              <a:rPr lang="en-US" sz="1600" b="1" dirty="0">
                <a:solidFill>
                  <a:srgbClr val="FE8315"/>
                </a:solidFill>
              </a:rPr>
              <a:t>To discontinue ASHP policy 0402, Ready-to-Use Packaging for all Settings,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pharmaceutical manufacturers provide all medications used in ambulatory care settings in unit-of-use packages;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urge the Food and Drug Administration to support this goal;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encourage pharmacists to adopt unit-of-use packaging for dispensing prescription medications to ambulatory patients;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support continued research on the safety benefits and patient adherence associated with unit-of-use packaging and other dispensing technologies.</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(Note: A unit-of-use package is a container--closure system designed to hold a specific quantity of a drug product for a specific use and intended to be dispensed to a patient without any modification except for the addition of appropriate labeling.)</a:t>
            </a:r>
          </a:p>
        </p:txBody>
      </p:sp>
      <p:sp>
        <p:nvSpPr>
          <p:cNvPr id="2" name="Footer Placeholder 1">
            <a:extLst>
              <a:ext uri="{FF2B5EF4-FFF2-40B4-BE49-F238E27FC236}">
                <a16:creationId xmlns:a16="http://schemas.microsoft.com/office/drawing/2014/main" id="{BC4BA0B3-2366-D792-F91A-F14921F0368A}"/>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2240673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AC1E-D6F1-F37E-D236-1EF7A9DF95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B3193F-E2E1-9A25-7921-C50EDA648AE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err="1"/>
              <a:t>CPhP</a:t>
            </a:r>
            <a:r>
              <a:rPr lang="en-US" sz="2400" dirty="0"/>
              <a:t>: ASHP Statement on Reporting Medical Errors </a:t>
            </a:r>
            <a:r>
              <a:rPr lang="en-US" sz="2400" i="1" dirty="0"/>
              <a:t>(Discontinuation)</a:t>
            </a:r>
            <a:endParaRPr lang="en-US" sz="2400" dirty="0"/>
          </a:p>
        </p:txBody>
      </p:sp>
      <p:sp>
        <p:nvSpPr>
          <p:cNvPr id="6" name="Content Placeholder 5">
            <a:extLst>
              <a:ext uri="{FF2B5EF4-FFF2-40B4-BE49-F238E27FC236}">
                <a16:creationId xmlns:a16="http://schemas.microsoft.com/office/drawing/2014/main" id="{81FC889B-18B8-4423-8A06-8CA94282FD2D}"/>
              </a:ext>
            </a:extLst>
          </p:cNvPr>
          <p:cNvSpPr>
            <a:spLocks noGrp="1"/>
          </p:cNvSpPr>
          <p:nvPr>
            <p:ph idx="1"/>
          </p:nvPr>
        </p:nvSpPr>
        <p:spPr>
          <a:xfrm>
            <a:off x="609600" y="1449854"/>
            <a:ext cx="10515600" cy="4351338"/>
          </a:xfrm>
        </p:spPr>
        <p:txBody>
          <a:bodyPr>
            <a:noAutofit/>
          </a:bodyPr>
          <a:lstStyle/>
          <a:p>
            <a:pPr marL="0" indent="0">
              <a:lnSpc>
                <a:spcPct val="80000"/>
              </a:lnSpc>
              <a:spcBef>
                <a:spcPts val="400"/>
              </a:spcBef>
              <a:buNone/>
            </a:pPr>
            <a:r>
              <a:rPr lang="en-US" sz="1600" b="1" dirty="0">
                <a:solidFill>
                  <a:srgbClr val="FE8315"/>
                </a:solidFill>
              </a:rPr>
              <a:t>To discontinue ASHP policy 0023, ASHP Statement on Reporting Medical Errors, which reads:</a:t>
            </a:r>
          </a:p>
          <a:p>
            <a:pPr marL="0" indent="0">
              <a:lnSpc>
                <a:spcPct val="80000"/>
              </a:lnSpc>
              <a:spcBef>
                <a:spcPts val="400"/>
              </a:spcBef>
              <a:buNone/>
            </a:pPr>
            <a:endParaRPr lang="en-US" sz="1600" dirty="0"/>
          </a:p>
          <a:p>
            <a:pPr marL="457200" lvl="1" indent="0">
              <a:lnSpc>
                <a:spcPct val="80000"/>
              </a:lnSpc>
              <a:spcBef>
                <a:spcPts val="400"/>
              </a:spcBef>
              <a:buNone/>
            </a:pPr>
            <a:r>
              <a:rPr lang="en-US" sz="1600" dirty="0"/>
              <a:t>To approve the ASHP Statement on Reporting Medical Errors.</a:t>
            </a:r>
          </a:p>
        </p:txBody>
      </p:sp>
      <p:sp>
        <p:nvSpPr>
          <p:cNvPr id="2" name="Footer Placeholder 1">
            <a:extLst>
              <a:ext uri="{FF2B5EF4-FFF2-40B4-BE49-F238E27FC236}">
                <a16:creationId xmlns:a16="http://schemas.microsoft.com/office/drawing/2014/main" id="{2546D5B4-77EC-268E-41C4-35D33F6A994C}"/>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2486238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AAC2-F786-8D1F-05AB-433F5F4B06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5D58B5-C290-FDE1-2806-08FF7AD2CB8C}"/>
              </a:ext>
            </a:extLst>
          </p:cNvPr>
          <p:cNvSpPr>
            <a:spLocks noGrp="1"/>
          </p:cNvSpPr>
          <p:nvPr>
            <p:ph type="title"/>
          </p:nvPr>
        </p:nvSpPr>
        <p:spPr>
          <a:xfrm>
            <a:off x="609600" y="535454"/>
            <a:ext cx="10972800" cy="914400"/>
          </a:xfrm>
        </p:spPr>
        <p:txBody>
          <a:bodyPr>
            <a:normAutofit/>
          </a:bodyPr>
          <a:lstStyle/>
          <a:p>
            <a:r>
              <a:rPr lang="en-US" sz="2400" dirty="0" err="1"/>
              <a:t>CPuP</a:t>
            </a:r>
            <a:r>
              <a:rPr lang="en-US" sz="2400" dirty="0"/>
              <a:t>: Integrity of Pharmacist Provided Health Information</a:t>
            </a:r>
          </a:p>
        </p:txBody>
      </p:sp>
      <p:sp>
        <p:nvSpPr>
          <p:cNvPr id="6" name="Content Placeholder 5">
            <a:extLst>
              <a:ext uri="{FF2B5EF4-FFF2-40B4-BE49-F238E27FC236}">
                <a16:creationId xmlns:a16="http://schemas.microsoft.com/office/drawing/2014/main" id="{5C75D05F-A9C0-7C01-1FA2-1D2B1DBE2541}"/>
              </a:ext>
            </a:extLst>
          </p:cNvPr>
          <p:cNvSpPr>
            <a:spLocks noGrp="1"/>
          </p:cNvSpPr>
          <p:nvPr>
            <p:ph idx="1"/>
          </p:nvPr>
        </p:nvSpPr>
        <p:spPr>
          <a:xfrm>
            <a:off x="609600" y="1449854"/>
            <a:ext cx="10829925" cy="5100637"/>
          </a:xfrm>
        </p:spPr>
        <p:txBody>
          <a:bodyPr>
            <a:noAutofit/>
          </a:bodyPr>
          <a:lstStyle/>
          <a:p>
            <a:pPr marL="0" indent="0">
              <a:lnSpc>
                <a:spcPct val="100000"/>
              </a:lnSpc>
              <a:spcBef>
                <a:spcPts val="400"/>
              </a:spcBef>
              <a:buNone/>
            </a:pPr>
            <a:r>
              <a:rPr lang="en-US" sz="1600" dirty="0"/>
              <a:t>To oppose any governmental restriction on pharmacists' ability to provide evidence-</a:t>
            </a:r>
          </a:p>
          <a:p>
            <a:pPr marL="0" indent="0">
              <a:lnSpc>
                <a:spcPct val="100000"/>
              </a:lnSpc>
              <a:spcBef>
                <a:spcPts val="400"/>
              </a:spcBef>
              <a:buNone/>
            </a:pPr>
            <a:r>
              <a:rPr lang="en-US" sz="1600" dirty="0"/>
              <a:t>based health information to patients;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policymakers to protect pharmacists' professional autonomy in educating patients on medications, public health issues, and emerging scientific developments;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oppose the elimination, suppression, manipulation, or politicization of evidence-based public health data and drug safety information by any entity;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legislation that protects scientific integrity and ensures transparency in the dissemination of public health information;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affirm that pharmacists are trusted and reliable medication experts and have the professional responsibility to disseminate evidence-based, health information to patients and communities.</a:t>
            </a:r>
            <a:endParaRPr lang="en-US" sz="1600" i="1" dirty="0"/>
          </a:p>
        </p:txBody>
      </p:sp>
      <p:sp>
        <p:nvSpPr>
          <p:cNvPr id="2" name="Footer Placeholder 1">
            <a:extLst>
              <a:ext uri="{FF2B5EF4-FFF2-40B4-BE49-F238E27FC236}">
                <a16:creationId xmlns:a16="http://schemas.microsoft.com/office/drawing/2014/main" id="{41214E74-37B7-78CD-A888-75C2638C3562}"/>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54351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51AE-0B31-0B82-5E57-04BBC79FD2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70535-CAA2-EE97-A322-B48B7E3298A3}"/>
              </a:ext>
            </a:extLst>
          </p:cNvPr>
          <p:cNvSpPr>
            <a:spLocks noGrp="1"/>
          </p:cNvSpPr>
          <p:nvPr>
            <p:ph type="title"/>
          </p:nvPr>
        </p:nvSpPr>
        <p:spPr>
          <a:xfrm>
            <a:off x="609600" y="544419"/>
            <a:ext cx="10972800" cy="914400"/>
          </a:xfrm>
        </p:spPr>
        <p:txBody>
          <a:bodyPr vert="horz" lIns="91440" tIns="45720" rIns="91440" bIns="45720" rtlCol="0" anchor="ctr">
            <a:normAutofit/>
          </a:bodyPr>
          <a:lstStyle/>
          <a:p>
            <a:r>
              <a:rPr lang="en-US" sz="2400" dirty="0" err="1"/>
              <a:t>CPuP</a:t>
            </a:r>
            <a:r>
              <a:rPr lang="en-US" sz="2400" dirty="0"/>
              <a:t>: Pharmacist Engagement in and Payment for Telehealth </a:t>
            </a:r>
            <a:r>
              <a:rPr lang="en-US" sz="2400" i="1" dirty="0"/>
              <a:t>(Discontinuation)</a:t>
            </a:r>
            <a:endParaRPr lang="en-US" sz="2400" dirty="0"/>
          </a:p>
        </p:txBody>
      </p:sp>
      <p:sp>
        <p:nvSpPr>
          <p:cNvPr id="6" name="Content Placeholder 5">
            <a:extLst>
              <a:ext uri="{FF2B5EF4-FFF2-40B4-BE49-F238E27FC236}">
                <a16:creationId xmlns:a16="http://schemas.microsoft.com/office/drawing/2014/main" id="{3223179F-2626-F0A9-4BBE-8853A6D60A05}"/>
              </a:ext>
            </a:extLst>
          </p:cNvPr>
          <p:cNvSpPr>
            <a:spLocks noGrp="1"/>
          </p:cNvSpPr>
          <p:nvPr>
            <p:ph idx="1"/>
          </p:nvPr>
        </p:nvSpPr>
        <p:spPr>
          <a:xfrm>
            <a:off x="609600" y="1458819"/>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2141, Pharmacist Engagement in and Payment for Telehealth,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advocate for pharmacists’ provision of telehealth services in all sites of care;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advocate that reimbursement for pharmacists’ provision of telehealth services be commensurate with the complexity and duration of service and consistent with other healthcare providers.</a:t>
            </a:r>
            <a:endParaRPr lang="en-US" sz="1600" i="1" dirty="0"/>
          </a:p>
        </p:txBody>
      </p:sp>
      <p:sp>
        <p:nvSpPr>
          <p:cNvPr id="2" name="Footer Placeholder 1">
            <a:extLst>
              <a:ext uri="{FF2B5EF4-FFF2-40B4-BE49-F238E27FC236}">
                <a16:creationId xmlns:a16="http://schemas.microsoft.com/office/drawing/2014/main" id="{E3622872-3209-987C-FBFB-4A9D85E5CAA9}"/>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757013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B0878-0726-573B-A9CE-AB28F876AC7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A65B50-5D08-95F9-70A9-3B49615160DF}"/>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Deregulation of Prescription Drugs</a:t>
            </a:r>
          </a:p>
        </p:txBody>
      </p:sp>
      <p:sp>
        <p:nvSpPr>
          <p:cNvPr id="6" name="Content Placeholder 5">
            <a:extLst>
              <a:ext uri="{FF2B5EF4-FFF2-40B4-BE49-F238E27FC236}">
                <a16:creationId xmlns:a16="http://schemas.microsoft.com/office/drawing/2014/main" id="{8259901C-8495-D47C-8F53-8DE25AA775BE}"/>
              </a:ext>
            </a:extLst>
          </p:cNvPr>
          <p:cNvSpPr>
            <a:spLocks noGrp="1"/>
          </p:cNvSpPr>
          <p:nvPr>
            <p:ph idx="1"/>
          </p:nvPr>
        </p:nvSpPr>
        <p:spPr>
          <a:xfrm>
            <a:off x="609600" y="1449855"/>
            <a:ext cx="10972800" cy="4572000"/>
          </a:xfrm>
        </p:spPr>
        <p:txBody>
          <a:bodyPr>
            <a:normAutofit/>
          </a:bodyPr>
          <a:lstStyle/>
          <a:p>
            <a:pPr marL="0" indent="0">
              <a:lnSpc>
                <a:spcPct val="100000"/>
              </a:lnSpc>
              <a:spcBef>
                <a:spcPts val="400"/>
              </a:spcBef>
              <a:buNone/>
            </a:pPr>
            <a:r>
              <a:rPr lang="en-US" sz="1600" dirty="0"/>
              <a:t>To oppose legislation or regulations that permit reclassification of prescription medications to over-the-counter (OTC) status outside of the established Food and Drug Administration (FDA) review and approval process.</a:t>
            </a:r>
            <a:endParaRPr lang="en-US" sz="1600" i="1" dirty="0"/>
          </a:p>
        </p:txBody>
      </p:sp>
      <p:sp>
        <p:nvSpPr>
          <p:cNvPr id="2" name="Footer Placeholder 1">
            <a:extLst>
              <a:ext uri="{FF2B5EF4-FFF2-40B4-BE49-F238E27FC236}">
                <a16:creationId xmlns:a16="http://schemas.microsoft.com/office/drawing/2014/main" id="{371F2D6E-D34D-A6F4-3065-C11EC5C71DD7}"/>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223511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C424-608B-F798-584A-83B74F5D94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0E3023-9BCF-E068-1062-A640F04A7823}"/>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Drug Dosing in Conditions that Modify Pharmacokinetics and Pharmacodynamics</a:t>
            </a:r>
          </a:p>
        </p:txBody>
      </p:sp>
      <p:sp>
        <p:nvSpPr>
          <p:cNvPr id="6" name="Content Placeholder 5">
            <a:extLst>
              <a:ext uri="{FF2B5EF4-FFF2-40B4-BE49-F238E27FC236}">
                <a16:creationId xmlns:a16="http://schemas.microsoft.com/office/drawing/2014/main" id="{E43F9B8E-3E8C-181B-1E66-DAD9B456D285}"/>
              </a:ext>
            </a:extLst>
          </p:cNvPr>
          <p:cNvSpPr>
            <a:spLocks noGrp="1"/>
          </p:cNvSpPr>
          <p:nvPr>
            <p:ph idx="1"/>
          </p:nvPr>
        </p:nvSpPr>
        <p:spPr>
          <a:xfrm>
            <a:off x="609600" y="1447428"/>
            <a:ext cx="10972800" cy="4572000"/>
          </a:xfrm>
        </p:spPr>
        <p:txBody>
          <a:bodyPr>
            <a:normAutofit/>
          </a:bodyPr>
          <a:lstStyle/>
          <a:p>
            <a:pPr marL="0" indent="0">
              <a:lnSpc>
                <a:spcPct val="100000"/>
              </a:lnSpc>
              <a:spcBef>
                <a:spcPts val="400"/>
              </a:spcBef>
              <a:buNone/>
            </a:pPr>
            <a:r>
              <a:rPr lang="en-US" sz="1600" dirty="0"/>
              <a:t>To encourage research on the pharmacokinetics and pharmacodynamics of drugs in acute and chronic conditions;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drug product manufacturers and other stakeholders to conduct and publicly report pharmacokinetic and pharmacodynamic research in pediatric, adult, geriatric, and patients at the extremes of weight to facilitate safe and effective dosing of drugs in these patient populations;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healthcare provider education and training that facilitate optimal patient-specific dosing in populations of patients with altered pharmacokinetics and pharmacodynamics;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support development and use of standardized models, laboratory assessment, genomic testing, utilization biomarkers, and electronic health record documentation of pharmacokinetic and pharmacodynamic changes in acute and chronic conditions.</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This policy will supersede ASHP policy 1804</a:t>
            </a:r>
          </a:p>
        </p:txBody>
      </p:sp>
      <p:sp>
        <p:nvSpPr>
          <p:cNvPr id="2" name="Footer Placeholder 1">
            <a:extLst>
              <a:ext uri="{FF2B5EF4-FFF2-40B4-BE49-F238E27FC236}">
                <a16:creationId xmlns:a16="http://schemas.microsoft.com/office/drawing/2014/main" id="{F8D66628-EFAB-A938-A178-F7217D36A23D}"/>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24730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1897-CDB2-8DB4-FB59-3A3D546D8C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E62685-B4DA-1E7C-ED66-6A618BBA52B0}"/>
              </a:ext>
            </a:extLst>
          </p:cNvPr>
          <p:cNvSpPr>
            <a:spLocks noGrp="1"/>
          </p:cNvSpPr>
          <p:nvPr>
            <p:ph type="title"/>
          </p:nvPr>
        </p:nvSpPr>
        <p:spPr>
          <a:xfrm>
            <a:off x="609600" y="535455"/>
            <a:ext cx="10972800" cy="914400"/>
          </a:xfrm>
        </p:spPr>
        <p:txBody>
          <a:bodyPr vert="horz" lIns="91440" tIns="45720" rIns="91440" bIns="45720" rtlCol="0" anchor="ctr">
            <a:normAutofit/>
          </a:bodyPr>
          <a:lstStyle/>
          <a:p>
            <a:r>
              <a:rPr lang="en-US" sz="2400" dirty="0"/>
              <a:t>COT: Direct-to-Consumer Clinical Genetic Tests</a:t>
            </a:r>
          </a:p>
        </p:txBody>
      </p:sp>
      <p:sp>
        <p:nvSpPr>
          <p:cNvPr id="6" name="Content Placeholder 5">
            <a:extLst>
              <a:ext uri="{FF2B5EF4-FFF2-40B4-BE49-F238E27FC236}">
                <a16:creationId xmlns:a16="http://schemas.microsoft.com/office/drawing/2014/main" id="{78B9284F-6304-0804-802A-4375D60AB0B4}"/>
              </a:ext>
            </a:extLst>
          </p:cNvPr>
          <p:cNvSpPr>
            <a:spLocks noGrp="1"/>
          </p:cNvSpPr>
          <p:nvPr>
            <p:ph idx="1"/>
          </p:nvPr>
        </p:nvSpPr>
        <p:spPr>
          <a:xfrm>
            <a:off x="609600" y="1239608"/>
            <a:ext cx="10972800" cy="5005327"/>
          </a:xfrm>
        </p:spPr>
        <p:txBody>
          <a:bodyPr>
            <a:noAutofit/>
          </a:bodyPr>
          <a:lstStyle/>
          <a:p>
            <a:pPr marL="0" indent="0">
              <a:lnSpc>
                <a:spcPct val="100000"/>
              </a:lnSpc>
              <a:spcBef>
                <a:spcPts val="400"/>
              </a:spcBef>
              <a:buNone/>
            </a:pPr>
            <a:r>
              <a:rPr lang="en-US" sz="1200" dirty="0"/>
              <a:t>To support research to validate and standardize genetic markers used in direct-to-consumer clinical genetic tests and guide the application of test results to clinical practice;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the Food and Drug Administration (FDA) to continue to regulate direct-to-consumer clinical genetic tests as medical devices and work with the National Institutes of Health to evaluate and approve direct-to-consumer clinical genetic tests;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advocate that direct-to-consumer clinical genetic tests be provided to consumers through the services of appropriate healthcare professionals who order tests from laboratories certified under the Clinical Laboratories Improvement Amendments of 1988 (CLIA);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support FDA policies and procedures regarding advertising of direct-to-consumer clinical genetic tests, including the following requirements: (1) the relationship between the genetic marker and the disease or condition being assessed is clearly presented, (2) the benefits and risks of testing are discussed, (3) such advertising is provided in an understandable format, at a level of health literacy that allows the intended audience to make informed decisions, and includes a description of the established patient-healthcare provider relationship as a critical source for information about the test and interpretation of test results; and (4) how patient information is collected, protected, shared, and used;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health systems to create policies and procedures addressing direct-to-consumer genetic testing results as it relates to confirmatory testing, integration of genomic information into the healthcare record, genetic counseling, and clinical decision-making; further,</a:t>
            </a:r>
          </a:p>
          <a:p>
            <a:pPr marL="0" indent="0">
              <a:lnSpc>
                <a:spcPct val="100000"/>
              </a:lnSpc>
              <a:spcBef>
                <a:spcPts val="400"/>
              </a:spcBef>
              <a:buNone/>
            </a:pPr>
            <a:endParaRPr lang="en-US" sz="1200" dirty="0"/>
          </a:p>
          <a:p>
            <a:pPr marL="0" indent="0">
              <a:lnSpc>
                <a:spcPct val="100000"/>
              </a:lnSpc>
              <a:spcBef>
                <a:spcPts val="400"/>
              </a:spcBef>
              <a:buNone/>
            </a:pPr>
            <a:r>
              <a:rPr lang="en-US" sz="1200" dirty="0"/>
              <a:t>To encourage pharmacists to educate consumers and clinicians on the potential risks and benefits of direct-to-consumer clinical genetic tests for disease diagnosis and decisions involving drug therapy management.</a:t>
            </a:r>
          </a:p>
          <a:p>
            <a:pPr marL="0" indent="0">
              <a:lnSpc>
                <a:spcPct val="100000"/>
              </a:lnSpc>
              <a:spcBef>
                <a:spcPts val="400"/>
              </a:spcBef>
              <a:buNone/>
            </a:pPr>
            <a:endParaRPr lang="en-US" sz="1200" dirty="0"/>
          </a:p>
          <a:p>
            <a:pPr marL="0" indent="0">
              <a:lnSpc>
                <a:spcPct val="100000"/>
              </a:lnSpc>
              <a:spcBef>
                <a:spcPts val="400"/>
              </a:spcBef>
              <a:buNone/>
            </a:pPr>
            <a:r>
              <a:rPr lang="en-US" sz="1200" i="1" dirty="0"/>
              <a:t>This policy will supersede ASHP policy 2101</a:t>
            </a:r>
          </a:p>
        </p:txBody>
      </p:sp>
      <p:sp>
        <p:nvSpPr>
          <p:cNvPr id="2" name="Footer Placeholder 1">
            <a:extLst>
              <a:ext uri="{FF2B5EF4-FFF2-40B4-BE49-F238E27FC236}">
                <a16:creationId xmlns:a16="http://schemas.microsoft.com/office/drawing/2014/main" id="{A5D73CEE-037D-6899-A4B9-672C6E7FEAED}"/>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1273951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p:nvPr>
        </p:nvSpPr>
        <p:spPr>
          <a:xfrm>
            <a:off x="476250" y="553463"/>
            <a:ext cx="5895975" cy="1325563"/>
          </a:xfrm>
        </p:spPr>
        <p:txBody>
          <a:bodyPr anchor="ctr">
            <a:normAutofit/>
          </a:bodyPr>
          <a:lstStyle/>
          <a:p>
            <a:r>
              <a:rPr lang="en-US" dirty="0"/>
              <a:t>Questions or Suggestions?</a:t>
            </a:r>
          </a:p>
        </p:txBody>
      </p:sp>
      <p:sp>
        <p:nvSpPr>
          <p:cNvPr id="3" name="Text Placeholder 2"/>
          <p:cNvSpPr>
            <a:spLocks noGrp="1"/>
          </p:cNvSpPr>
          <p:nvPr>
            <p:ph idx="1"/>
          </p:nvPr>
        </p:nvSpPr>
        <p:spPr>
          <a:xfrm>
            <a:off x="476249" y="2013963"/>
            <a:ext cx="5895976" cy="4018870"/>
          </a:xfrm>
        </p:spPr>
        <p:txBody>
          <a:bodyPr>
            <a:normAutofit/>
          </a:bodyPr>
          <a:lstStyle/>
          <a:p>
            <a:pPr marL="0" lvl="0" indent="0">
              <a:spcBef>
                <a:spcPct val="20000"/>
              </a:spcBef>
              <a:spcAft>
                <a:spcPts val="0"/>
              </a:spcAft>
              <a:buClrTx/>
              <a:buNone/>
            </a:pPr>
            <a:r>
              <a:rPr lang="en-US" sz="2000" dirty="0"/>
              <a:t>Feel free to contact:</a:t>
            </a:r>
          </a:p>
          <a:p>
            <a:pPr marL="0" lvl="0" indent="0">
              <a:spcBef>
                <a:spcPct val="20000"/>
              </a:spcBef>
              <a:spcAft>
                <a:spcPts val="0"/>
              </a:spcAft>
              <a:buClrTx/>
              <a:buNone/>
            </a:pPr>
            <a:endParaRPr lang="en-US" sz="2000" dirty="0"/>
          </a:p>
          <a:p>
            <a:pPr marL="0" lvl="0" indent="0">
              <a:spcBef>
                <a:spcPts val="1200"/>
              </a:spcBef>
              <a:spcAft>
                <a:spcPts val="0"/>
              </a:spcAft>
              <a:buClrTx/>
              <a:buNone/>
            </a:pPr>
            <a:r>
              <a:rPr lang="en-US" sz="2000" dirty="0"/>
              <a:t>Jesse Hogue, Chair, ASHP House of Delegates:</a:t>
            </a:r>
          </a:p>
          <a:p>
            <a:pPr marL="0" lvl="0" indent="0">
              <a:spcBef>
                <a:spcPts val="1200"/>
              </a:spcBef>
              <a:spcAft>
                <a:spcPts val="0"/>
              </a:spcAft>
              <a:buClrTx/>
              <a:buNone/>
            </a:pPr>
            <a:r>
              <a:rPr lang="en-US" sz="2000" dirty="0">
                <a:hlinkClick r:id="rId3"/>
              </a:rPr>
              <a:t>hodchair@ashp.org</a:t>
            </a:r>
            <a:r>
              <a:rPr lang="en-US" sz="2000" dirty="0"/>
              <a:t> </a:t>
            </a:r>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endParaRPr lang="en-US" sz="2000" dirty="0"/>
          </a:p>
          <a:p>
            <a:pPr marL="0" lvl="0" indent="0">
              <a:spcBef>
                <a:spcPct val="20000"/>
              </a:spcBef>
              <a:spcAft>
                <a:spcPts val="0"/>
              </a:spcAft>
              <a:buClrTx/>
              <a:buNone/>
            </a:pPr>
            <a:r>
              <a:rPr lang="en-US" sz="2000" dirty="0"/>
              <a:t>ASHP policy website: </a:t>
            </a:r>
            <a:r>
              <a:rPr lang="en-US" sz="2000" dirty="0">
                <a:hlinkClick r:id="rId4"/>
              </a:rPr>
              <a:t>https://www.ashp.org/Pharmacy-Practice/Policy-Positions-and-Guidelines/</a:t>
            </a:r>
            <a:endParaRPr lang="en-US" sz="2000" dirty="0"/>
          </a:p>
          <a:p>
            <a:endParaRPr lang="en-US" sz="2000"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rcRect r="-1" b="343"/>
          <a:stretch/>
        </p:blipFill>
        <p:spPr>
          <a:xfrm>
            <a:off x="7116763" y="10"/>
            <a:ext cx="5075237" cy="685799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noFill/>
        </p:spPr>
      </p:pic>
    </p:spTree>
    <p:extLst>
      <p:ext uri="{BB962C8B-B14F-4D97-AF65-F5344CB8AC3E}">
        <p14:creationId xmlns:p14="http://schemas.microsoft.com/office/powerpoint/2010/main" val="276996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60A276-E9C5-F128-E034-D30183D73B77}"/>
              </a:ext>
            </a:extLst>
          </p:cNvPr>
          <p:cNvSpPr>
            <a:spLocks noGrp="1"/>
          </p:cNvSpPr>
          <p:nvPr>
            <p:ph type="title"/>
          </p:nvPr>
        </p:nvSpPr>
        <p:spPr/>
        <p:txBody>
          <a:bodyPr/>
          <a:lstStyle/>
          <a:p>
            <a:r>
              <a:rPr lang="en-US" dirty="0"/>
              <a:t>The ASHP House of Delegates</a:t>
            </a:r>
          </a:p>
        </p:txBody>
      </p:sp>
      <p:sp>
        <p:nvSpPr>
          <p:cNvPr id="3" name="Text Placeholder 2"/>
          <p:cNvSpPr>
            <a:spLocks noGrp="1"/>
          </p:cNvSpPr>
          <p:nvPr>
            <p:ph idx="1"/>
          </p:nvPr>
        </p:nvSpPr>
        <p:spPr>
          <a:xfrm>
            <a:off x="6730314" y="1619249"/>
            <a:ext cx="4830654" cy="4333316"/>
          </a:xfrm>
        </p:spPr>
        <p:txBody>
          <a:bodyPr>
            <a:normAutofit fontScale="70000" lnSpcReduction="20000"/>
          </a:bodyPr>
          <a:lstStyle/>
          <a:p>
            <a:pPr>
              <a:lnSpc>
                <a:spcPct val="120000"/>
              </a:lnSpc>
            </a:pPr>
            <a:r>
              <a:rPr lang="en-US" dirty="0"/>
              <a:t>One annual session consisting of 2 in-person meetings at the June House of Delegates and 3 virtual meetings (March, May, and November)</a:t>
            </a:r>
          </a:p>
          <a:p>
            <a:pPr>
              <a:lnSpc>
                <a:spcPct val="120000"/>
              </a:lnSpc>
            </a:pPr>
            <a:r>
              <a:rPr lang="en-US" dirty="0"/>
              <a:t>The House considers professional policy proposals that have been approved by the Board of Directors</a:t>
            </a:r>
          </a:p>
          <a:p>
            <a:pPr>
              <a:lnSpc>
                <a:spcPct val="120000"/>
              </a:lnSpc>
            </a:pPr>
            <a:r>
              <a:rPr lang="en-US" dirty="0"/>
              <a:t>Most of these professional policy proposals are contained in reports from ASHP councils but may come from other component bodies, delegates, or ASHP members</a:t>
            </a:r>
          </a:p>
          <a:p>
            <a:pPr marL="0" indent="0">
              <a:lnSpc>
                <a:spcPct val="120000"/>
              </a:lnSpc>
              <a:buNone/>
            </a:pPr>
            <a:endParaRPr lang="en-US" dirty="0"/>
          </a:p>
          <a:p>
            <a:pPr>
              <a:lnSpc>
                <a:spcPct val="120000"/>
              </a:lnSpc>
            </a:pPr>
            <a:endParaRPr lang="en-US" dirty="0"/>
          </a:p>
        </p:txBody>
      </p:sp>
      <p:sp>
        <p:nvSpPr>
          <p:cNvPr id="2" name="Text Placeholder 1"/>
          <p:cNvSpPr>
            <a:spLocks noGrp="1"/>
          </p:cNvSpPr>
          <p:nvPr>
            <p:ph type="body" sz="quarter" idx="10"/>
          </p:nvPr>
        </p:nvSpPr>
        <p:spPr>
          <a:xfrm>
            <a:off x="6510337" y="385762"/>
            <a:ext cx="5519738" cy="1019175"/>
          </a:xfrm>
        </p:spPr>
        <p:txBody>
          <a:bodyPr>
            <a:noAutofit/>
          </a:bodyPr>
          <a:lstStyle/>
          <a:p>
            <a:pPr>
              <a:spcBef>
                <a:spcPct val="0"/>
              </a:spcBef>
            </a:pPr>
            <a:r>
              <a:rPr lang="en-US" sz="3000" dirty="0">
                <a:solidFill>
                  <a:schemeClr val="accent1"/>
                </a:solidFill>
                <a:ea typeface="+mj-ea"/>
                <a:cs typeface="+mj-cs"/>
              </a:rPr>
              <a:t>Ultimate authority over ASHP professional policies</a:t>
            </a:r>
          </a:p>
        </p:txBody>
      </p:sp>
    </p:spTree>
    <p:extLst>
      <p:ext uri="{BB962C8B-B14F-4D97-AF65-F5344CB8AC3E}">
        <p14:creationId xmlns:p14="http://schemas.microsoft.com/office/powerpoint/2010/main" val="4017872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F4B003-04A8-DCCA-3D1A-11FF81E84D7E}"/>
              </a:ext>
            </a:extLst>
          </p:cNvPr>
          <p:cNvSpPr>
            <a:spLocks noGrp="1"/>
          </p:cNvSpPr>
          <p:nvPr>
            <p:ph type="title"/>
          </p:nvPr>
        </p:nvSpPr>
        <p:spPr/>
        <p:txBody>
          <a:bodyPr/>
          <a:lstStyle/>
          <a:p>
            <a:r>
              <a:rPr lang="en-US" dirty="0"/>
              <a:t>ASHP Policy Process</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183342" y="1388130"/>
            <a:ext cx="8832393" cy="496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oter Placeholder 1">
            <a:extLst>
              <a:ext uri="{FF2B5EF4-FFF2-40B4-BE49-F238E27FC236}">
                <a16:creationId xmlns:a16="http://schemas.microsoft.com/office/drawing/2014/main" id="{58014A97-CCED-D891-52EB-86CF4C69D9F1}"/>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2089060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dirty="0"/>
              <a:t>March 2026 Virtual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3200" dirty="0"/>
              <a:t>The policy recommendations in the following slides were approved at the March virtual House of Delegates. </a:t>
            </a:r>
          </a:p>
        </p:txBody>
      </p:sp>
    </p:spTree>
    <p:extLst>
      <p:ext uri="{BB962C8B-B14F-4D97-AF65-F5344CB8AC3E}">
        <p14:creationId xmlns:p14="http://schemas.microsoft.com/office/powerpoint/2010/main" val="290436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C833A-911B-5191-F2E9-41FE53D2F7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8D49E6-D772-75E3-97C9-68D55AB5B815}"/>
              </a:ext>
            </a:extLst>
          </p:cNvPr>
          <p:cNvSpPr>
            <a:spLocks noGrp="1"/>
          </p:cNvSpPr>
          <p:nvPr>
            <p:ph type="title"/>
          </p:nvPr>
        </p:nvSpPr>
        <p:spPr>
          <a:xfrm>
            <a:off x="609600" y="543668"/>
            <a:ext cx="10972800" cy="914400"/>
          </a:xfrm>
        </p:spPr>
        <p:txBody>
          <a:bodyPr>
            <a:normAutofit/>
          </a:bodyPr>
          <a:lstStyle/>
          <a:p>
            <a:r>
              <a:rPr lang="en-US" sz="2400" dirty="0"/>
              <a:t>CEWD: Responsible Integration of Artificial Intelligence in Pharmacy Education and Training</a:t>
            </a:r>
          </a:p>
        </p:txBody>
      </p:sp>
      <p:sp>
        <p:nvSpPr>
          <p:cNvPr id="6" name="Content Placeholder 5">
            <a:extLst>
              <a:ext uri="{FF2B5EF4-FFF2-40B4-BE49-F238E27FC236}">
                <a16:creationId xmlns:a16="http://schemas.microsoft.com/office/drawing/2014/main" id="{96B45609-BFB5-F7F2-0B33-4101F4A3598C}"/>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dirty="0"/>
              <a:t>To advocate for the responsible integration of artificial intelligence (AI) into pharmacy education and training programs to support learner development and practice readiness;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development of competencies for discerning AI-generated content, including strategies to validate the accuracy, credibility, and applicability of information produced by AI systems;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collaborate on the development of standards for AI use in pharmacy education and training.</a:t>
            </a:r>
            <a:endParaRPr lang="en-US" sz="1600" i="1" dirty="0"/>
          </a:p>
        </p:txBody>
      </p:sp>
      <p:sp>
        <p:nvSpPr>
          <p:cNvPr id="2" name="Footer Placeholder 1">
            <a:extLst>
              <a:ext uri="{FF2B5EF4-FFF2-40B4-BE49-F238E27FC236}">
                <a16:creationId xmlns:a16="http://schemas.microsoft.com/office/drawing/2014/main" id="{EDDACC8F-4DFA-A03D-5E3C-8E8EB4734D4D}"/>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43316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69758-DA21-6B6D-D797-3EAB5241A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54F351B-9E11-B27E-788A-53BF70EB8E92}"/>
              </a:ext>
            </a:extLst>
          </p:cNvPr>
          <p:cNvSpPr>
            <a:spLocks noGrp="1"/>
          </p:cNvSpPr>
          <p:nvPr>
            <p:ph type="title"/>
          </p:nvPr>
        </p:nvSpPr>
        <p:spPr>
          <a:xfrm>
            <a:off x="609600" y="543668"/>
            <a:ext cx="10972800" cy="914400"/>
          </a:xfrm>
        </p:spPr>
        <p:txBody>
          <a:bodyPr>
            <a:normAutofit/>
          </a:bodyPr>
          <a:lstStyle/>
          <a:p>
            <a:r>
              <a:rPr lang="en-US" sz="2400" dirty="0"/>
              <a:t>CEWD: Fostering Leadership Development </a:t>
            </a:r>
            <a:r>
              <a:rPr lang="en-US" sz="2400" i="1" dirty="0"/>
              <a:t>(Discontinuation)</a:t>
            </a:r>
            <a:endParaRPr lang="en-US" sz="2400" dirty="0"/>
          </a:p>
        </p:txBody>
      </p:sp>
      <p:sp>
        <p:nvSpPr>
          <p:cNvPr id="6" name="Content Placeholder 5">
            <a:extLst>
              <a:ext uri="{FF2B5EF4-FFF2-40B4-BE49-F238E27FC236}">
                <a16:creationId xmlns:a16="http://schemas.microsoft.com/office/drawing/2014/main" id="{D3F37560-9147-5FE9-951B-9EEC8331E049}"/>
              </a:ext>
            </a:extLst>
          </p:cNvPr>
          <p:cNvSpPr>
            <a:spLocks noGrp="1"/>
          </p:cNvSpPr>
          <p:nvPr>
            <p:ph idx="1"/>
          </p:nvPr>
        </p:nvSpPr>
        <p:spPr>
          <a:xfrm>
            <a:off x="609600" y="1458068"/>
            <a:ext cx="10972800" cy="4572000"/>
          </a:xfrm>
        </p:spPr>
        <p:txBody>
          <a:bodyPr>
            <a:noAutofit/>
          </a:bodyPr>
          <a:lstStyle/>
          <a:p>
            <a:pPr marL="0" indent="0">
              <a:lnSpc>
                <a:spcPct val="100000"/>
              </a:lnSpc>
              <a:spcBef>
                <a:spcPts val="400"/>
              </a:spcBef>
              <a:buNone/>
            </a:pPr>
            <a:r>
              <a:rPr lang="en-US" sz="1600" b="1" dirty="0">
                <a:solidFill>
                  <a:srgbClr val="E57137"/>
                </a:solidFill>
              </a:rPr>
              <a:t>To discontinue ASHP policy 2104, Fostering Leadership Development, which reads:</a:t>
            </a:r>
          </a:p>
          <a:p>
            <a:pPr marL="0" indent="0">
              <a:lnSpc>
                <a:spcPct val="100000"/>
              </a:lnSpc>
              <a:spcBef>
                <a:spcPts val="400"/>
              </a:spcBef>
              <a:buNone/>
            </a:pPr>
            <a:endParaRPr lang="en-US" sz="900" dirty="0"/>
          </a:p>
          <a:p>
            <a:pPr marL="457200" lvl="1" indent="0">
              <a:lnSpc>
                <a:spcPct val="100000"/>
              </a:lnSpc>
              <a:spcBef>
                <a:spcPts val="400"/>
              </a:spcBef>
              <a:buNone/>
            </a:pPr>
            <a:r>
              <a:rPr lang="en-US" sz="1400" dirty="0"/>
              <a:t>To work with healthcare organization leadership to foster opportunities, allocate time, and provide resources for members of the pharmacy workforce to move into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leaders to seek out and mentor members of the pharmacy workforce in developing administrative, managerial, and leadership skills;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members of the pharmacy workforce to obtain the skills necessary to pursue administrative, managerial, and leadership roles;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encourage colleges of pharmacy and ASHP state affiliates to collaborate in fostering student leadership skills through development of co-curricular leadership opportunities, leadership conferences, and other leadership promotion programs;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reaffirm that residency programs should develop leadership skills through mentoring, training, and leadership opportunities; further, </a:t>
            </a:r>
          </a:p>
          <a:p>
            <a:pPr marL="457200" lvl="1" indent="0">
              <a:lnSpc>
                <a:spcPct val="100000"/>
              </a:lnSpc>
              <a:spcBef>
                <a:spcPts val="400"/>
              </a:spcBef>
              <a:buNone/>
            </a:pPr>
            <a:endParaRPr lang="en-US" sz="900" dirty="0"/>
          </a:p>
          <a:p>
            <a:pPr marL="457200" lvl="1" indent="0">
              <a:lnSpc>
                <a:spcPct val="100000"/>
              </a:lnSpc>
              <a:spcBef>
                <a:spcPts val="400"/>
              </a:spcBef>
              <a:buNone/>
            </a:pPr>
            <a:r>
              <a:rPr lang="en-US" sz="1400" dirty="0"/>
              <a:t>To foster leadership skills for members of the pharmacy workforce, including skills for pharmacists to use on a daily basis in their roles as leaders in patient care.</a:t>
            </a:r>
            <a:endParaRPr lang="en-US" sz="1400" i="1" dirty="0"/>
          </a:p>
        </p:txBody>
      </p:sp>
      <p:sp>
        <p:nvSpPr>
          <p:cNvPr id="2" name="Footer Placeholder 1">
            <a:extLst>
              <a:ext uri="{FF2B5EF4-FFF2-40B4-BE49-F238E27FC236}">
                <a16:creationId xmlns:a16="http://schemas.microsoft.com/office/drawing/2014/main" id="{C66DFC16-D581-CC76-E29E-732EE53E8DEB}"/>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29977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3611-E182-425B-C63E-B67448DA2B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DACA34-183B-ECF1-DBFE-BFB4F1D067C7}"/>
              </a:ext>
            </a:extLst>
          </p:cNvPr>
          <p:cNvSpPr>
            <a:spLocks noGrp="1"/>
          </p:cNvSpPr>
          <p:nvPr>
            <p:ph type="title"/>
          </p:nvPr>
        </p:nvSpPr>
        <p:spPr>
          <a:xfrm>
            <a:off x="609600" y="535454"/>
            <a:ext cx="10972800" cy="914400"/>
          </a:xfrm>
        </p:spPr>
        <p:txBody>
          <a:bodyPr vert="horz" lIns="91440" tIns="45720" rIns="91440" bIns="45720" rtlCol="0" anchor="ctr">
            <a:normAutofit/>
          </a:bodyPr>
          <a:lstStyle/>
          <a:p>
            <a:r>
              <a:rPr lang="en-US" sz="2400" dirty="0"/>
              <a:t>CPM: Safe Use of Controlled Substances Through Regulatory Reform</a:t>
            </a:r>
          </a:p>
        </p:txBody>
      </p:sp>
      <p:sp>
        <p:nvSpPr>
          <p:cNvPr id="6" name="Content Placeholder 5">
            <a:extLst>
              <a:ext uri="{FF2B5EF4-FFF2-40B4-BE49-F238E27FC236}">
                <a16:creationId xmlns:a16="http://schemas.microsoft.com/office/drawing/2014/main" id="{DE2F58CC-DC29-CD1D-6C05-43053DC0074B}"/>
              </a:ext>
            </a:extLst>
          </p:cNvPr>
          <p:cNvSpPr>
            <a:spLocks noGrp="1"/>
          </p:cNvSpPr>
          <p:nvPr>
            <p:ph idx="1"/>
          </p:nvPr>
        </p:nvSpPr>
        <p:spPr>
          <a:xfrm>
            <a:off x="609600" y="1449854"/>
            <a:ext cx="10972800" cy="4572000"/>
          </a:xfrm>
        </p:spPr>
        <p:txBody>
          <a:bodyPr vert="horz" lIns="91440" tIns="45720" rIns="91440" bIns="45720" rtlCol="0">
            <a:noAutofit/>
          </a:bodyPr>
          <a:lstStyle/>
          <a:p>
            <a:pPr marL="0" indent="0">
              <a:lnSpc>
                <a:spcPct val="100000"/>
              </a:lnSpc>
              <a:spcBef>
                <a:spcPts val="400"/>
              </a:spcBef>
              <a:buNone/>
            </a:pPr>
            <a:r>
              <a:rPr lang="en-US" sz="1600" dirty="0"/>
              <a:t>To advocate for the reform of the Controlled Substances Act (CSA) to align with contemporary healthcare practice standards, with input from pharmacists and other stakeholders;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urge the Drug Enforcement Administration (DEA) to issue transparent and practical guidance when interpreting and applying laws and regulations related to the CSA and other drug laws that affect patient care;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the DEA and other regulatory agencies to balance regulatory requirements with patient access to medically necessary controlled substances when developing regulations and interpreting and enforcing laws and regulations; further, </a:t>
            </a:r>
          </a:p>
          <a:p>
            <a:pPr marL="0" indent="0">
              <a:lnSpc>
                <a:spcPct val="100000"/>
              </a:lnSpc>
              <a:spcBef>
                <a:spcPts val="400"/>
              </a:spcBef>
              <a:buNone/>
            </a:pPr>
            <a:endParaRPr lang="en-US" sz="1600" dirty="0"/>
          </a:p>
          <a:p>
            <a:pPr marL="0" indent="0">
              <a:lnSpc>
                <a:spcPct val="100000"/>
              </a:lnSpc>
              <a:spcBef>
                <a:spcPts val="400"/>
              </a:spcBef>
              <a:buNone/>
            </a:pPr>
            <a:r>
              <a:rPr lang="en-US" sz="1600" dirty="0"/>
              <a:t>To promote collaboration among the DEA, professional associations, and regulatory agencies to identify and reduce: 1) barriers to patient care; 2) burdens on healthcare workers; and 3) cost of healthcare delivery in the establishment and enforcement of controlled substance laws and regulations.</a:t>
            </a:r>
          </a:p>
        </p:txBody>
      </p:sp>
      <p:sp>
        <p:nvSpPr>
          <p:cNvPr id="2" name="Footer Placeholder 1">
            <a:extLst>
              <a:ext uri="{FF2B5EF4-FFF2-40B4-BE49-F238E27FC236}">
                <a16:creationId xmlns:a16="http://schemas.microsoft.com/office/drawing/2014/main" id="{ADE5D20A-36BB-AF4E-1972-AE42EB4AE580}"/>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90465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9E45-1D01-9426-39AF-EF6A4FB94E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284DC5-3B0D-C169-6B90-0927E826CB64}"/>
              </a:ext>
            </a:extLst>
          </p:cNvPr>
          <p:cNvSpPr>
            <a:spLocks noGrp="1"/>
          </p:cNvSpPr>
          <p:nvPr>
            <p:ph type="title"/>
          </p:nvPr>
        </p:nvSpPr>
        <p:spPr>
          <a:xfrm>
            <a:off x="609600" y="535454"/>
            <a:ext cx="10972800" cy="914400"/>
          </a:xfrm>
        </p:spPr>
        <p:txBody>
          <a:bodyPr>
            <a:normAutofit/>
          </a:bodyPr>
          <a:lstStyle/>
          <a:p>
            <a:r>
              <a:rPr lang="en-US" sz="2400" dirty="0"/>
              <a:t>CPM: Pharmacy Leadership of Infusion Services</a:t>
            </a:r>
          </a:p>
        </p:txBody>
      </p:sp>
      <p:sp>
        <p:nvSpPr>
          <p:cNvPr id="6" name="Content Placeholder 5">
            <a:extLst>
              <a:ext uri="{FF2B5EF4-FFF2-40B4-BE49-F238E27FC236}">
                <a16:creationId xmlns:a16="http://schemas.microsoft.com/office/drawing/2014/main" id="{2E0644B3-7F37-FAB5-9539-A9C4160251B1}"/>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dirty="0"/>
              <a:t>To encourage healthcare organizations to engage pharmacists and pharmacy leaders in the development and management of infusion service lines;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payment commensurate with the level and complexity of care and services provided to support sustainable infusion business models;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advocate for the elimination of site of care restrictions to ensure patient preference and continuity of care in infusion services; further,</a:t>
            </a:r>
          </a:p>
          <a:p>
            <a:pPr marL="0" indent="0">
              <a:lnSpc>
                <a:spcPct val="100000"/>
              </a:lnSpc>
              <a:spcBef>
                <a:spcPts val="400"/>
              </a:spcBef>
              <a:buNone/>
            </a:pPr>
            <a:endParaRPr lang="en-US" sz="1600" dirty="0"/>
          </a:p>
          <a:p>
            <a:pPr marL="0" indent="0">
              <a:lnSpc>
                <a:spcPct val="100000"/>
              </a:lnSpc>
              <a:spcBef>
                <a:spcPts val="400"/>
              </a:spcBef>
              <a:buNone/>
            </a:pPr>
            <a:r>
              <a:rPr lang="en-US" sz="1600" dirty="0"/>
              <a:t>To encourage use of technology that integrates with patient medical records to enhance medication safety and streamline authorization and adjudication processes.</a:t>
            </a:r>
            <a:endParaRPr lang="en-US" sz="1600" i="1" dirty="0"/>
          </a:p>
        </p:txBody>
      </p:sp>
      <p:sp>
        <p:nvSpPr>
          <p:cNvPr id="2" name="Footer Placeholder 1">
            <a:extLst>
              <a:ext uri="{FF2B5EF4-FFF2-40B4-BE49-F238E27FC236}">
                <a16:creationId xmlns:a16="http://schemas.microsoft.com/office/drawing/2014/main" id="{1B4A6618-F3E2-E213-F748-6CAD57E49C30}"/>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384109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879D8-2133-DBF3-D0FD-7040F06E78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76113C-B3A1-95BC-105B-688BD5494AD3}"/>
              </a:ext>
            </a:extLst>
          </p:cNvPr>
          <p:cNvSpPr>
            <a:spLocks noGrp="1"/>
          </p:cNvSpPr>
          <p:nvPr>
            <p:ph type="title"/>
          </p:nvPr>
        </p:nvSpPr>
        <p:spPr>
          <a:xfrm>
            <a:off x="609600" y="535454"/>
            <a:ext cx="10972800" cy="914400"/>
          </a:xfrm>
        </p:spPr>
        <p:txBody>
          <a:bodyPr>
            <a:normAutofit/>
          </a:bodyPr>
          <a:lstStyle/>
          <a:p>
            <a:r>
              <a:rPr lang="en-US" sz="2400" dirty="0"/>
              <a:t>CPM: Name Change </a:t>
            </a:r>
            <a:r>
              <a:rPr lang="en-US" sz="2400" i="1" dirty="0"/>
              <a:t>(Discontinuation)</a:t>
            </a:r>
            <a:endParaRPr lang="en-US" sz="2400" dirty="0"/>
          </a:p>
        </p:txBody>
      </p:sp>
      <p:sp>
        <p:nvSpPr>
          <p:cNvPr id="6" name="Content Placeholder 5">
            <a:extLst>
              <a:ext uri="{FF2B5EF4-FFF2-40B4-BE49-F238E27FC236}">
                <a16:creationId xmlns:a16="http://schemas.microsoft.com/office/drawing/2014/main" id="{6F1571F2-C7D2-0DCA-2501-80C9C700BFC9}"/>
              </a:ext>
            </a:extLst>
          </p:cNvPr>
          <p:cNvSpPr>
            <a:spLocks noGrp="1"/>
          </p:cNvSpPr>
          <p:nvPr>
            <p:ph idx="1"/>
          </p:nvPr>
        </p:nvSpPr>
        <p:spPr>
          <a:xfrm>
            <a:off x="609600" y="1449854"/>
            <a:ext cx="10515600" cy="4351338"/>
          </a:xfrm>
        </p:spPr>
        <p:txBody>
          <a:bodyPr>
            <a:normAutofit/>
          </a:bodyPr>
          <a:lstStyle/>
          <a:p>
            <a:pPr marL="0" indent="0">
              <a:lnSpc>
                <a:spcPct val="100000"/>
              </a:lnSpc>
              <a:spcBef>
                <a:spcPts val="400"/>
              </a:spcBef>
              <a:buNone/>
            </a:pPr>
            <a:r>
              <a:rPr lang="en-US" sz="1600" b="1" dirty="0">
                <a:solidFill>
                  <a:srgbClr val="FE8315"/>
                </a:solidFill>
              </a:rPr>
              <a:t>To discontinue ASHP policy 9411, Name Change, which reads:</a:t>
            </a:r>
          </a:p>
          <a:p>
            <a:pPr marL="0" indent="0">
              <a:lnSpc>
                <a:spcPct val="100000"/>
              </a:lnSpc>
              <a:spcBef>
                <a:spcPts val="400"/>
              </a:spcBef>
              <a:buNone/>
            </a:pPr>
            <a:endParaRPr lang="en-US" sz="1600" dirty="0"/>
          </a:p>
          <a:p>
            <a:pPr marL="457200" lvl="1" indent="0">
              <a:lnSpc>
                <a:spcPct val="100000"/>
              </a:lnSpc>
              <a:spcBef>
                <a:spcPts val="400"/>
              </a:spcBef>
              <a:buNone/>
            </a:pPr>
            <a:r>
              <a:rPr lang="en-US" sz="1600" dirty="0"/>
              <a:t>To change the name of the American Society of Hospital Pharmacists, Inc. (ASHP) to the American Society of Health-System Pharmacists, Inc. (ASHP), effective January 1, 1995;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the ASHP Charter, Second Article, by deleting Hospital and substituting Health-System;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amend and restate the ASHP Bylaws, Article 1.1, to conform to the amended ASHP Charter; further,</a:t>
            </a:r>
          </a:p>
          <a:p>
            <a:pPr marL="457200" lvl="1" indent="0">
              <a:lnSpc>
                <a:spcPct val="100000"/>
              </a:lnSpc>
              <a:spcBef>
                <a:spcPts val="400"/>
              </a:spcBef>
              <a:buNone/>
            </a:pPr>
            <a:endParaRPr lang="en-US" sz="1600" dirty="0"/>
          </a:p>
          <a:p>
            <a:pPr marL="457200" lvl="1" indent="0">
              <a:lnSpc>
                <a:spcPct val="100000"/>
              </a:lnSpc>
              <a:spcBef>
                <a:spcPts val="400"/>
              </a:spcBef>
              <a:buNone/>
            </a:pPr>
            <a:r>
              <a:rPr lang="en-US" sz="1600" dirty="0"/>
              <a:t>To declare that this Charter amendment is advisable, and direct that the Charter amendment be submitted to the House of Delegates and the membership for consideration.</a:t>
            </a:r>
          </a:p>
          <a:p>
            <a:pPr marL="0" indent="0">
              <a:lnSpc>
                <a:spcPct val="100000"/>
              </a:lnSpc>
              <a:spcBef>
                <a:spcPts val="400"/>
              </a:spcBef>
              <a:buNone/>
            </a:pPr>
            <a:endParaRPr lang="en-US" sz="1600" dirty="0"/>
          </a:p>
          <a:p>
            <a:pPr marL="0" indent="0">
              <a:lnSpc>
                <a:spcPct val="100000"/>
              </a:lnSpc>
              <a:spcBef>
                <a:spcPts val="400"/>
              </a:spcBef>
              <a:buNone/>
            </a:pPr>
            <a:r>
              <a:rPr lang="en-US" sz="1600" i="1" dirty="0"/>
              <a:t>The ASHP membership approved this action by mail ballot, September 1994.</a:t>
            </a:r>
          </a:p>
        </p:txBody>
      </p:sp>
      <p:sp>
        <p:nvSpPr>
          <p:cNvPr id="2" name="Footer Placeholder 1">
            <a:extLst>
              <a:ext uri="{FF2B5EF4-FFF2-40B4-BE49-F238E27FC236}">
                <a16:creationId xmlns:a16="http://schemas.microsoft.com/office/drawing/2014/main" id="{6E1C9A7F-25DD-167D-9EB8-DB6093C5AB1B}"/>
              </a:ext>
            </a:extLst>
          </p:cNvPr>
          <p:cNvSpPr>
            <a:spLocks noGrp="1"/>
          </p:cNvSpPr>
          <p:nvPr>
            <p:ph type="ftr" sz="quarter" idx="11"/>
          </p:nvPr>
        </p:nvSpPr>
        <p:spPr/>
        <p:txBody>
          <a:bodyPr/>
          <a:lstStyle/>
          <a:p>
            <a:r>
              <a:rPr lang="en-US" dirty="0"/>
              <a:t>Policies Approved in the March 2026 ASHP House of Delegates</a:t>
            </a:r>
          </a:p>
        </p:txBody>
      </p:sp>
    </p:spTree>
    <p:extLst>
      <p:ext uri="{BB962C8B-B14F-4D97-AF65-F5344CB8AC3E}">
        <p14:creationId xmlns:p14="http://schemas.microsoft.com/office/powerpoint/2010/main" val="1537692530"/>
      </p:ext>
    </p:extLst>
  </p:cSld>
  <p:clrMapOvr>
    <a:masterClrMapping/>
  </p:clrMapOvr>
</p:sld>
</file>

<file path=ppt/theme/theme1.xml><?xml version="1.0" encoding="utf-8"?>
<a:theme xmlns:a="http://schemas.openxmlformats.org/drawingml/2006/main" name="ASHP Master Template 2023">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Template 2023.potx" id="{06D6047E-51EE-4E37-8447-E45D426F0C79}" vid="{F0A01331-CC41-4D6F-938B-493744B70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A4BF3B34352241BAF9B90D1AABB212" ma:contentTypeVersion="13" ma:contentTypeDescription="Create a new document." ma:contentTypeScope="" ma:versionID="62d03e1cf84609ee43a4e983405f791f">
  <xsd:schema xmlns:xsd="http://www.w3.org/2001/XMLSchema" xmlns:xs="http://www.w3.org/2001/XMLSchema" xmlns:p="http://schemas.microsoft.com/office/2006/metadata/properties" xmlns:ns2="85511f91-dbf9-4f6e-bb5d-9a6474992674" xmlns:ns3="2e5dc6c2-5aac-4242-bea2-0fb687276beb" targetNamespace="http://schemas.microsoft.com/office/2006/metadata/properties" ma:root="true" ma:fieldsID="b1ec7e0d8d23ae65dafdd503fdb6cc5a" ns2:_="" ns3:_="">
    <xsd:import namespace="85511f91-dbf9-4f6e-bb5d-9a6474992674"/>
    <xsd:import namespace="2e5dc6c2-5aac-4242-bea2-0fb687276b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511f91-dbf9-4f6e-bb5d-9a6474992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5dc6c2-5aac-4242-bea2-0fb687276b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d58b30a-84cf-47f4-bb84-d0485ab1268b}" ma:internalName="TaxCatchAll" ma:showField="CatchAllData" ma:web="2e5dc6c2-5aac-4242-bea2-0fb687276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511f91-dbf9-4f6e-bb5d-9a6474992674">
      <Terms xmlns="http://schemas.microsoft.com/office/infopath/2007/PartnerControls"/>
    </lcf76f155ced4ddcb4097134ff3c332f>
    <TaxCatchAll xmlns="2e5dc6c2-5aac-4242-bea2-0fb687276be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2E4F81-24BF-4F73-8813-DF1D14006C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511f91-dbf9-4f6e-bb5d-9a6474992674"/>
    <ds:schemaRef ds:uri="2e5dc6c2-5aac-4242-bea2-0fb687276b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C2BE7C-B816-46CB-A9B3-6F0CD21988AE}">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2e5dc6c2-5aac-4242-bea2-0fb687276beb"/>
    <ds:schemaRef ds:uri="85511f91-dbf9-4f6e-bb5d-9a6474992674"/>
    <ds:schemaRef ds:uri="http://schemas.microsoft.com/office/2006/metadata/properties"/>
  </ds:schemaRefs>
</ds:datastoreItem>
</file>

<file path=customXml/itemProps3.xml><?xml version="1.0" encoding="utf-8"?>
<ds:datastoreItem xmlns:ds="http://schemas.openxmlformats.org/officeDocument/2006/customXml" ds:itemID="{4546493E-FF30-433A-95CF-ABD5FAD2F8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ASHP Master Template 2023</Template>
  <TotalTime>8945</TotalTime>
  <Words>1834</Words>
  <Application>Microsoft Office PowerPoint</Application>
  <PresentationFormat>Widescreen</PresentationFormat>
  <Paragraphs>156</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Franklin Gothic Book</vt:lpstr>
      <vt:lpstr>Franklin Gothic Medium</vt:lpstr>
      <vt:lpstr>Garamond</vt:lpstr>
      <vt:lpstr>Wingdings</vt:lpstr>
      <vt:lpstr>ASHP Master Template 2023</vt:lpstr>
      <vt:lpstr>Policies Approved  in the March 2026 ASHP House of Delegates</vt:lpstr>
      <vt:lpstr>The ASHP House of Delegates</vt:lpstr>
      <vt:lpstr>ASHP Policy Process</vt:lpstr>
      <vt:lpstr>March 2026 Virtual House of Delegates</vt:lpstr>
      <vt:lpstr>CEWD: Responsible Integration of Artificial Intelligence in Pharmacy Education and Training</vt:lpstr>
      <vt:lpstr>CEWD: Fostering Leadership Development (Discontinuation)</vt:lpstr>
      <vt:lpstr>CPM: Safe Use of Controlled Substances Through Regulatory Reform</vt:lpstr>
      <vt:lpstr>CPM: Pharmacy Leadership of Infusion Services</vt:lpstr>
      <vt:lpstr>CPM: Name Change (Discontinuation)</vt:lpstr>
      <vt:lpstr>CPhP: Ready-to-Use Packaging for all Settings (Discontinuation)</vt:lpstr>
      <vt:lpstr>CPhP: ASHP Statement on Reporting Medical Errors (Discontinuation)</vt:lpstr>
      <vt:lpstr>CPuP: Integrity of Pharmacist Provided Health Information</vt:lpstr>
      <vt:lpstr>CPuP: Pharmacist Engagement in and Payment for Telehealth (Discontinuation)</vt:lpstr>
      <vt:lpstr>COT: Deregulation of Prescription Drugs</vt:lpstr>
      <vt:lpstr>COT: Drug Dosing in Conditions that Modify Pharmacokinetics and Pharmacodynamics</vt:lpstr>
      <vt:lpstr>COT: Direct-to-Consumer Clinical Genetic Tests</vt:lpstr>
      <vt:lpstr>Questions or Suggestions?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Hemming</dc:creator>
  <cp:lastModifiedBy>Moyo Myers</cp:lastModifiedBy>
  <cp:revision>115</cp:revision>
  <cp:lastPrinted>2025-02-04T21:22:03Z</cp:lastPrinted>
  <dcterms:created xsi:type="dcterms:W3CDTF">2020-03-04T15:28:27Z</dcterms:created>
  <dcterms:modified xsi:type="dcterms:W3CDTF">2026-03-23T14:56:38Z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0x01010073A4BF3B34352241BAF9B90D1AABB212</vt:lpwstr>
  </property>
  <property fmtid="{D5CDD505-2E9C-101B-9397-08002B2CF9AE}" pid="3" name="MediaServiceImageTags">
    <vt:lpwstr/>
  </property>
</Properties>
</file>