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147471558" r:id="rId2"/>
    <p:sldId id="257" r:id="rId3"/>
    <p:sldId id="2147471555" r:id="rId4"/>
    <p:sldId id="258" r:id="rId5"/>
    <p:sldId id="21474715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71224-AEC0-4898-8C95-88618A3BC2BA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9B2C9-73C9-4F82-BBF6-88FF320D8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2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1D882-7375-1DC9-D895-94AD9E023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B47827-EB2E-9E64-943D-670C3ABABE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A1B9D-3A2E-7506-9671-E6A477C49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5F91B-9AB6-20CE-CD75-F144F1E43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4422A0-562B-4146-9115-8BC8E6665DB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11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B9BF1-D805-D351-52A1-BE670FC3A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BFB4F-D006-6797-DBC1-40042BA17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20CDC-B517-7DE3-CF8E-417B8750D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3BB15-C24D-BC6C-6DDF-30A93A988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A2112-FD50-8E52-B11E-9D3487A33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9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4BE52-447F-0D61-A9A6-4F09B944D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DBE1C-6F99-7CBA-A953-C3D2BF9D4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1EDA6-27E7-F5F7-667F-A654FBBC6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64C86-15D3-417F-D554-45C9728A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E3DE6-CC76-D072-0FDB-E93CD846C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8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FA124E-4B04-DE81-421D-2A210FBAB0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BEA36-D05A-F6B6-75B2-638A2266A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DDC39-8B2A-D8C4-7AF8-38A38D564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9B601-8C74-059E-5E90-54E46455C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74E4E-E6EC-17C5-A404-DDA49A64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6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2AA0BD1-32A6-DA4B-99F3-1DE819C495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4852820-563D-B34C-B187-D9EBBE94A4ED}"/>
              </a:ext>
            </a:extLst>
          </p:cNvPr>
          <p:cNvSpPr/>
          <p:nvPr/>
        </p:nvSpPr>
        <p:spPr>
          <a:xfrm>
            <a:off x="0" y="6585995"/>
            <a:ext cx="12192000" cy="272005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206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69AE41-A85B-CD40-A663-C0CBE67997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2045" y="5339078"/>
            <a:ext cx="2647595" cy="15189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5868E5-18BB-C746-B77D-81AE233A39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96520" y="5592282"/>
            <a:ext cx="2206240" cy="12657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019FBE-C390-214F-BA1C-9FB70B47D8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665" y="6015207"/>
            <a:ext cx="1689652" cy="969351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FF439D-87B4-1C44-9797-F42AA858EF5C}"/>
              </a:ext>
            </a:extLst>
          </p:cNvPr>
          <p:cNvSpPr txBox="1">
            <a:spLocks/>
          </p:cNvSpPr>
          <p:nvPr/>
        </p:nvSpPr>
        <p:spPr>
          <a:xfrm>
            <a:off x="9287153" y="65415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916EB2-9D73-A049-9085-90551FE8DE60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096FF5B-EFF2-0D48-9785-A7325AE7D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/>
              <a:t>Click to edit content slide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754E0FB-C6E9-DF42-BAA7-EDD5CFBE6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1789906"/>
            <a:ext cx="6264275" cy="2478088"/>
          </a:xfrm>
        </p:spPr>
        <p:txBody>
          <a:bodyPr/>
          <a:lstStyle>
            <a:lvl1pPr>
              <a:buNone/>
              <a:defRPr sz="1800">
                <a:latin typeface="Helvetica" pitchFamily="2" charset="0"/>
              </a:defRPr>
            </a:lvl1pPr>
            <a:lvl2pPr>
              <a:defRPr sz="1800">
                <a:latin typeface="Helvetica" pitchFamily="2" charset="0"/>
              </a:defRPr>
            </a:lvl2pPr>
            <a:lvl3pPr>
              <a:buSzPct val="80000"/>
              <a:buFont typeface=".Lucida Grande UI Regular"/>
              <a:buChar char="―"/>
              <a:defRPr sz="1800">
                <a:latin typeface="Helvetica" pitchFamily="2" charset="0"/>
              </a:defRPr>
            </a:lvl3pPr>
            <a:lvl4pPr>
              <a:defRPr sz="1800">
                <a:latin typeface="Helvetica" pitchFamily="2" charset="0"/>
              </a:defRPr>
            </a:lvl4pPr>
            <a:lvl5pPr>
              <a:defRPr sz="1800"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content slide </a:t>
            </a:r>
            <a:r>
              <a:rPr lang="en-US" err="1"/>
              <a:t>subcopy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9FDC498-B1DC-4575-BB8B-AB73C6A07B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4" progId="TCLayout.ActiveDocument.1">
                  <p:embed/>
                </p:oleObj>
              </mc:Choice>
              <mc:Fallback>
                <p:oleObj name="think-cell Slide" r:id="rId7" imgW="395" imgH="394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9FDC498-B1DC-4575-BB8B-AB73C6A07B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3EA5E092-D1E9-4C67-A0F0-32BEBF02A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0" y="6605045"/>
            <a:ext cx="25122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</a:rPr>
              <a:t>Confidential – For Internal MSHS Use Only</a:t>
            </a:r>
          </a:p>
        </p:txBody>
      </p:sp>
    </p:spTree>
    <p:extLst>
      <p:ext uri="{BB962C8B-B14F-4D97-AF65-F5344CB8AC3E}">
        <p14:creationId xmlns:p14="http://schemas.microsoft.com/office/powerpoint/2010/main" val="239366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D1A3-CEAE-9030-45D2-900F7A344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ED5F-1D37-AE01-4CF6-0F8372AF8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6A61D-9B69-0603-EA31-A31797DB9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953C0-1395-C25E-B9B1-C6A40A66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BDF27-5AFE-35FD-9FB5-F3240435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3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FEADC-4FDD-8E08-FE46-7A3C9CC55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C2207-14C6-DBB1-12EB-89F0A287C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99FBC-E771-5386-1C4E-E83DE45D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28BCE-91FA-BDA2-7EAC-CCE50D30C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1FC36-DE77-2E67-9D5B-92036E14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5DB9-A21B-499D-B772-54A223A2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43989-BEE9-EEF3-BB70-6C0D37BDC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D8974-7189-EC06-843D-43C5D5668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65A72-31F0-0404-CDF3-4D815E488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92B4D-916D-75E3-EF76-D7FCF2F6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5D68B-E4AD-9F78-556C-9CB8BB76C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9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40606-72E2-E3CC-A3B9-A1460FD69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5E24B-04D2-3CF2-247F-373F051C2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67324-3DD4-8F80-7608-65B0C2736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263FD9-8A6D-CCE0-CC4C-83EED7AE2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2EA131-8CD9-847E-0F4C-660C79744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4A42CA-41DB-937D-E8E2-81739981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965DD1-E8B0-28EC-C1BE-9CD9F97C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C2EEC1-7319-DE70-6093-8AA47699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2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5357-E4EF-248C-DA9D-B0D60FD6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41D589-18B1-B227-9584-B727DA13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91E412-372A-7F41-20A2-1D715F146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69206-DFD7-CB53-0E17-E38CD66A6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2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CC1298-B1CC-C9EF-5232-B330BECA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ED6DC4-242D-BEE4-4C3F-C345E2BE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9F57D-2A8E-A402-542F-203CDF573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6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98D6B-35FB-2F0C-D74F-53781144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8E44E-3CB4-C32E-72F7-4C92182A0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0BF1B-5BDC-B092-CD6F-7F630AB54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3AD77-5A97-7B40-6F98-77DF7727C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7748B-4BA7-CBA4-2495-36FD8E5AE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A317A-1AE3-CF09-2C8C-4C8E9256B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1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255BC-E6DA-858C-91A1-A93EC5DA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05907-29D9-65A8-9803-73F0E21B8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8239A5-EBB5-BDCB-C5FF-07D1F4E00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9C38C-08BD-CA5C-1099-CB240CAE0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152BB-458A-E860-6C61-BC837A852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DDA0B-AA03-5CA8-A036-36D748EB2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0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71DBA-8B56-F4E4-48BD-5F428754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11BF1-4B8C-138D-9C03-644428DCB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25281-A4D7-C452-236C-7349B093B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F8BCE9-AFB0-40E4-9FE6-3615BF3EA89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B2062-1076-262E-5933-E4BF63832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C9017-4665-ADE2-DB3A-15FDA2863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41DA6-F5C0-4E69-A69E-98497BD37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53A747-1397-B78C-9A52-19E0C72D4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0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F1FD9E-9A12-D634-26FC-A104386B8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7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E83-86D9-77FE-892D-DDCED0F18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605EB0-A3EB-C54B-5BA5-A1C88DE320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10515600" cy="677862"/>
          </a:xfrm>
        </p:spPr>
        <p:txBody>
          <a:bodyPr>
            <a:normAutofit/>
          </a:bodyPr>
          <a:lstStyle/>
          <a:p>
            <a:pPr algn="ctr"/>
            <a:r>
              <a:rPr lang="en-US" sz="2400" u="sng" dirty="0"/>
              <a:t>Artificial &amp; Robotic Process Automation</a:t>
            </a:r>
          </a:p>
        </p:txBody>
      </p:sp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7C72C0E6-7A3B-B9D1-B423-077AAA3A5610}"/>
              </a:ext>
            </a:extLst>
          </p:cNvPr>
          <p:cNvSpPr/>
          <p:nvPr/>
        </p:nvSpPr>
        <p:spPr>
          <a:xfrm>
            <a:off x="640279" y="3014734"/>
            <a:ext cx="11076320" cy="247220"/>
          </a:xfrm>
          <a:prstGeom prst="left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rrow: Up-Down 5">
            <a:extLst>
              <a:ext uri="{FF2B5EF4-FFF2-40B4-BE49-F238E27FC236}">
                <a16:creationId xmlns:a16="http://schemas.microsoft.com/office/drawing/2014/main" id="{CADC1646-7E50-4F21-458D-A711FA72CB09}"/>
              </a:ext>
            </a:extLst>
          </p:cNvPr>
          <p:cNvSpPr/>
          <p:nvPr/>
        </p:nvSpPr>
        <p:spPr>
          <a:xfrm>
            <a:off x="2878690" y="802575"/>
            <a:ext cx="409575" cy="5451141"/>
          </a:xfrm>
          <a:prstGeom prst="upDown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B72671-3444-F1BD-5357-7D7208601881}"/>
              </a:ext>
            </a:extLst>
          </p:cNvPr>
          <p:cNvSpPr txBox="1"/>
          <p:nvPr/>
        </p:nvSpPr>
        <p:spPr>
          <a:xfrm>
            <a:off x="1944108" y="458125"/>
            <a:ext cx="230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2145F3A-8C4F-3A91-04BA-7ADC23E11569}"/>
              </a:ext>
            </a:extLst>
          </p:cNvPr>
          <p:cNvSpPr txBox="1"/>
          <p:nvPr/>
        </p:nvSpPr>
        <p:spPr>
          <a:xfrm>
            <a:off x="1944108" y="6218086"/>
            <a:ext cx="230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Non-Clinical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3B111B-C6C9-693E-5E66-2CF6A8465B8F}"/>
              </a:ext>
            </a:extLst>
          </p:cNvPr>
          <p:cNvSpPr txBox="1"/>
          <p:nvPr/>
        </p:nvSpPr>
        <p:spPr>
          <a:xfrm rot="16200000">
            <a:off x="-696912" y="3376159"/>
            <a:ext cx="230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Consumer Facing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D2B6670-A849-B36E-315C-AA0DCC2098A5}"/>
              </a:ext>
            </a:extLst>
          </p:cNvPr>
          <p:cNvSpPr txBox="1"/>
          <p:nvPr/>
        </p:nvSpPr>
        <p:spPr>
          <a:xfrm rot="5400000">
            <a:off x="10839073" y="3363829"/>
            <a:ext cx="2305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Professional  Facing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390B81-2C4F-4694-713D-AF0EF683493B}"/>
              </a:ext>
            </a:extLst>
          </p:cNvPr>
          <p:cNvSpPr/>
          <p:nvPr/>
        </p:nvSpPr>
        <p:spPr>
          <a:xfrm>
            <a:off x="3296795" y="3809495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InBasket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Categorization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94E396-E041-3A07-DA5B-10AF450C7BE4}"/>
              </a:ext>
            </a:extLst>
          </p:cNvPr>
          <p:cNvSpPr/>
          <p:nvPr/>
        </p:nvSpPr>
        <p:spPr>
          <a:xfrm>
            <a:off x="8370263" y="6112695"/>
            <a:ext cx="983458" cy="2798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 by Vendor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97101A-4081-112C-2785-7FBFCCC45115}"/>
              </a:ext>
            </a:extLst>
          </p:cNvPr>
          <p:cNvSpPr/>
          <p:nvPr/>
        </p:nvSpPr>
        <p:spPr>
          <a:xfrm>
            <a:off x="9436442" y="6112695"/>
            <a:ext cx="983458" cy="2798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 by Internal Development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6A71E0-0259-DE59-E643-94861B8EE3AB}"/>
              </a:ext>
            </a:extLst>
          </p:cNvPr>
          <p:cNvSpPr/>
          <p:nvPr/>
        </p:nvSpPr>
        <p:spPr>
          <a:xfrm>
            <a:off x="10502621" y="6113781"/>
            <a:ext cx="983458" cy="2798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RPA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0B4C24-24D2-91AA-E356-A98A4E04B86B}"/>
              </a:ext>
            </a:extLst>
          </p:cNvPr>
          <p:cNvSpPr/>
          <p:nvPr/>
        </p:nvSpPr>
        <p:spPr>
          <a:xfrm>
            <a:off x="4360194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of Unplanned Readmission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3B2C6E-8C15-CDC3-C5E1-824EC8DFCD6D}"/>
              </a:ext>
            </a:extLst>
          </p:cNvPr>
          <p:cNvSpPr/>
          <p:nvPr/>
        </p:nvSpPr>
        <p:spPr>
          <a:xfrm>
            <a:off x="4360194" y="3809495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of Patient No Show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6C4579-D564-952F-4895-7195D6B45CB2}"/>
              </a:ext>
            </a:extLst>
          </p:cNvPr>
          <p:cNvSpPr/>
          <p:nvPr/>
        </p:nvSpPr>
        <p:spPr>
          <a:xfrm>
            <a:off x="5418892" y="3809495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Virtual Meeting AI Companion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0235D2-332F-7ADB-173F-752AC7ECC4D6}"/>
              </a:ext>
            </a:extLst>
          </p:cNvPr>
          <p:cNvSpPr/>
          <p:nvPr/>
        </p:nvSpPr>
        <p:spPr>
          <a:xfrm>
            <a:off x="1916130" y="3268823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Schedule Appt (existing patients)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45BB2B-DFB3-5FAC-FEFC-52E56F2AB8B3}"/>
              </a:ext>
            </a:extLst>
          </p:cNvPr>
          <p:cNvSpPr/>
          <p:nvPr/>
        </p:nvSpPr>
        <p:spPr>
          <a:xfrm>
            <a:off x="1916130" y="3809495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Answer FAQs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2E626-3AA1-EFC7-8944-78EAC5A3BB03}"/>
              </a:ext>
            </a:extLst>
          </p:cNvPr>
          <p:cNvSpPr/>
          <p:nvPr/>
        </p:nvSpPr>
        <p:spPr>
          <a:xfrm>
            <a:off x="6485324" y="3809495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Command Center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A776EB-3235-B72C-8578-3316EAB1AB0D}"/>
              </a:ext>
            </a:extLst>
          </p:cNvPr>
          <p:cNvSpPr/>
          <p:nvPr/>
        </p:nvSpPr>
        <p:spPr>
          <a:xfrm>
            <a:off x="4360194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Care Pathway Navigation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808BB9-8B8C-0A8F-1BE2-C4195611DA82}"/>
              </a:ext>
            </a:extLst>
          </p:cNvPr>
          <p:cNvSpPr/>
          <p:nvPr/>
        </p:nvSpPr>
        <p:spPr>
          <a:xfrm>
            <a:off x="1908388" y="193629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 Checker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C62467-284F-B2E3-C78B-D09B1672611E}"/>
              </a:ext>
            </a:extLst>
          </p:cNvPr>
          <p:cNvSpPr/>
          <p:nvPr/>
        </p:nvSpPr>
        <p:spPr>
          <a:xfrm>
            <a:off x="7556818" y="3268823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Discharge interventions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1A1C96-2A3A-61E3-94C4-A306CB47C0B1}"/>
              </a:ext>
            </a:extLst>
          </p:cNvPr>
          <p:cNvSpPr/>
          <p:nvPr/>
        </p:nvSpPr>
        <p:spPr>
          <a:xfrm>
            <a:off x="5418892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Pulmonary Embolism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7326FB-CB1F-4431-4EE3-DF6138282EB5}"/>
              </a:ext>
            </a:extLst>
          </p:cNvPr>
          <p:cNvSpPr/>
          <p:nvPr/>
        </p:nvSpPr>
        <p:spPr>
          <a:xfrm>
            <a:off x="5418892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Intracranial Hemorrhage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6555D2-A8A3-82E7-238E-F89827CFD6D8}"/>
              </a:ext>
            </a:extLst>
          </p:cNvPr>
          <p:cNvSpPr/>
          <p:nvPr/>
        </p:nvSpPr>
        <p:spPr>
          <a:xfrm>
            <a:off x="6485324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Vessel Obstruction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8D51DDD-E033-9043-A5F4-87CC745775C7}"/>
              </a:ext>
            </a:extLst>
          </p:cNvPr>
          <p:cNvSpPr/>
          <p:nvPr/>
        </p:nvSpPr>
        <p:spPr>
          <a:xfrm>
            <a:off x="6485324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Pneumothorax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F7DB33-66C0-F84B-AD3D-020DAB4ACBDB}"/>
              </a:ext>
            </a:extLst>
          </p:cNvPr>
          <p:cNvSpPr/>
          <p:nvPr/>
        </p:nvSpPr>
        <p:spPr>
          <a:xfrm>
            <a:off x="7556818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Rib Fracture (CT)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128FF6-516F-F336-DA6D-98EA542F6654}"/>
              </a:ext>
            </a:extLst>
          </p:cNvPr>
          <p:cNvSpPr/>
          <p:nvPr/>
        </p:nvSpPr>
        <p:spPr>
          <a:xfrm>
            <a:off x="7556818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Vertebral Spine Fracture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C18091-A65C-0CB7-39C1-0632A6668E7D}"/>
              </a:ext>
            </a:extLst>
          </p:cNvPr>
          <p:cNvSpPr/>
          <p:nvPr/>
        </p:nvSpPr>
        <p:spPr>
          <a:xfrm>
            <a:off x="8625442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Pneumoperitoneum (Free Air)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ECDDBC-9D59-3F00-8054-766F5F1E13F3}"/>
              </a:ext>
            </a:extLst>
          </p:cNvPr>
          <p:cNvSpPr/>
          <p:nvPr/>
        </p:nvSpPr>
        <p:spPr>
          <a:xfrm>
            <a:off x="8625442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Breast Ultrasound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45CED3-CD88-5A8C-6401-62943686D3D3}"/>
              </a:ext>
            </a:extLst>
          </p:cNvPr>
          <p:cNvSpPr/>
          <p:nvPr/>
        </p:nvSpPr>
        <p:spPr>
          <a:xfrm>
            <a:off x="3296795" y="1400957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Mammography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BAA0EF-209D-8AED-8075-AE94DCCB2FE3}"/>
              </a:ext>
            </a:extLst>
          </p:cNvPr>
          <p:cNvSpPr/>
          <p:nvPr/>
        </p:nvSpPr>
        <p:spPr>
          <a:xfrm>
            <a:off x="3296795" y="849219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Heart-Lung Incidental Lung Nodule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F25EC1B-EB6C-F21F-0B7E-10D10E695093}"/>
              </a:ext>
            </a:extLst>
          </p:cNvPr>
          <p:cNvSpPr/>
          <p:nvPr/>
        </p:nvSpPr>
        <p:spPr>
          <a:xfrm>
            <a:off x="10733141" y="3268823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API for developers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528998-759C-C98C-28C3-471FA087199D}"/>
              </a:ext>
            </a:extLst>
          </p:cNvPr>
          <p:cNvSpPr/>
          <p:nvPr/>
        </p:nvSpPr>
        <p:spPr>
          <a:xfrm>
            <a:off x="8625442" y="3268823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Pathology Coding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BD4BFC0-48FB-C57E-D687-CDE036157F3A}"/>
              </a:ext>
            </a:extLst>
          </p:cNvPr>
          <p:cNvSpPr/>
          <p:nvPr/>
        </p:nvSpPr>
        <p:spPr>
          <a:xfrm>
            <a:off x="6485324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Aggression Risk Prediction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BE01D9A-F020-54E6-F62D-A2EB8A5BCDAA}"/>
              </a:ext>
            </a:extLst>
          </p:cNvPr>
          <p:cNvSpPr/>
          <p:nvPr/>
        </p:nvSpPr>
        <p:spPr>
          <a:xfrm>
            <a:off x="7556818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COPD Patient Identification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305D07B-3432-AA88-36C3-952FFB448261}"/>
              </a:ext>
            </a:extLst>
          </p:cNvPr>
          <p:cNvSpPr/>
          <p:nvPr/>
        </p:nvSpPr>
        <p:spPr>
          <a:xfrm>
            <a:off x="8625442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Oncology Prognosis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07F741D-6D8A-A993-5649-A9CE625E47A9}"/>
              </a:ext>
            </a:extLst>
          </p:cNvPr>
          <p:cNvSpPr/>
          <p:nvPr/>
        </p:nvSpPr>
        <p:spPr>
          <a:xfrm>
            <a:off x="6485324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Deterioration Prediction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A21CB9A-9014-4E60-25B9-7217E2BD27D5}"/>
              </a:ext>
            </a:extLst>
          </p:cNvPr>
          <p:cNvSpPr/>
          <p:nvPr/>
        </p:nvSpPr>
        <p:spPr>
          <a:xfrm>
            <a:off x="4360194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Delirium Risk Prediction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A1F0BBB-8227-7BA8-9C91-CFDA9AB8AFE8}"/>
              </a:ext>
            </a:extLst>
          </p:cNvPr>
          <p:cNvSpPr/>
          <p:nvPr/>
        </p:nvSpPr>
        <p:spPr>
          <a:xfrm>
            <a:off x="5418892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Pressure Injury Risk Prediction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F5184A6-B675-2A64-C428-684CE7C951B5}"/>
              </a:ext>
            </a:extLst>
          </p:cNvPr>
          <p:cNvSpPr/>
          <p:nvPr/>
        </p:nvSpPr>
        <p:spPr>
          <a:xfrm>
            <a:off x="5418892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LDL Patient Identification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3F215CD-0EF5-BF68-D867-24B3C40482ED}"/>
              </a:ext>
            </a:extLst>
          </p:cNvPr>
          <p:cNvSpPr/>
          <p:nvPr/>
        </p:nvSpPr>
        <p:spPr>
          <a:xfrm>
            <a:off x="8625442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Metastatic Risk Prediction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81954A8-7D79-23E3-D71E-1929D2CB306D}"/>
              </a:ext>
            </a:extLst>
          </p:cNvPr>
          <p:cNvSpPr/>
          <p:nvPr/>
        </p:nvSpPr>
        <p:spPr>
          <a:xfrm>
            <a:off x="7556818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Noninvasive respiratory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5A1017E-EA26-6D44-F338-21B71036EADF}"/>
              </a:ext>
            </a:extLst>
          </p:cNvPr>
          <p:cNvSpPr/>
          <p:nvPr/>
        </p:nvSpPr>
        <p:spPr>
          <a:xfrm>
            <a:off x="3296795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Medical Imaging Pipeline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4510B8F-8716-0099-D183-C119256C0C29}"/>
              </a:ext>
            </a:extLst>
          </p:cNvPr>
          <p:cNvSpPr/>
          <p:nvPr/>
        </p:nvSpPr>
        <p:spPr>
          <a:xfrm>
            <a:off x="4360194" y="248578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Vent Weaning Risk Prediction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D6FC17-1C42-8360-6AB0-01A2D5363740}"/>
              </a:ext>
            </a:extLst>
          </p:cNvPr>
          <p:cNvSpPr/>
          <p:nvPr/>
        </p:nvSpPr>
        <p:spPr>
          <a:xfrm>
            <a:off x="3296795" y="1936299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Malnutrition Risk Prediction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F280145-66BA-C77B-28A7-ECBBF4FB559E}"/>
              </a:ext>
            </a:extLst>
          </p:cNvPr>
          <p:cNvSpPr/>
          <p:nvPr/>
        </p:nvSpPr>
        <p:spPr>
          <a:xfrm>
            <a:off x="5418892" y="3268823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Automated Stigmatizing Language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C681136-CDF8-1FC5-CE1E-0ACDAFB5E7E7}"/>
              </a:ext>
            </a:extLst>
          </p:cNvPr>
          <p:cNvSpPr/>
          <p:nvPr/>
        </p:nvSpPr>
        <p:spPr>
          <a:xfrm>
            <a:off x="6485324" y="3268823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Surgical Complications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753314B-DB1C-F3EE-A238-52B897D10FED}"/>
              </a:ext>
            </a:extLst>
          </p:cNvPr>
          <p:cNvSpPr/>
          <p:nvPr/>
        </p:nvSpPr>
        <p:spPr>
          <a:xfrm>
            <a:off x="4360194" y="3268823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48-hour Discharge Planning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FF82ADA-7329-BFBC-9070-0E9319989563}"/>
              </a:ext>
            </a:extLst>
          </p:cNvPr>
          <p:cNvSpPr/>
          <p:nvPr/>
        </p:nvSpPr>
        <p:spPr>
          <a:xfrm>
            <a:off x="3296795" y="3268823"/>
            <a:ext cx="983458" cy="469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experience in Inpatient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7B1A0AF-48E7-90AB-C7BD-19EFD5391B40}"/>
              </a:ext>
            </a:extLst>
          </p:cNvPr>
          <p:cNvSpPr/>
          <p:nvPr/>
        </p:nvSpPr>
        <p:spPr>
          <a:xfrm>
            <a:off x="7556818" y="3809495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 Termination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46DA82A-D28E-9AC6-F681-D0E15914B90C}"/>
              </a:ext>
            </a:extLst>
          </p:cNvPr>
          <p:cNvSpPr/>
          <p:nvPr/>
        </p:nvSpPr>
        <p:spPr>
          <a:xfrm>
            <a:off x="8625442" y="3809495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Consent Forms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0E46BAD-5D14-752D-3C4D-20D6FCE69BA8}"/>
              </a:ext>
            </a:extLst>
          </p:cNvPr>
          <p:cNvSpPr/>
          <p:nvPr/>
        </p:nvSpPr>
        <p:spPr>
          <a:xfrm>
            <a:off x="3296795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Management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2B0E243-7412-22F0-299F-A324AA41F3DB}"/>
              </a:ext>
            </a:extLst>
          </p:cNvPr>
          <p:cNvSpPr/>
          <p:nvPr/>
        </p:nvSpPr>
        <p:spPr>
          <a:xfrm>
            <a:off x="4360194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Competency Verification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8EA6C74-5FB1-5B18-552F-24F97F9E7FA4}"/>
              </a:ext>
            </a:extLst>
          </p:cNvPr>
          <p:cNvSpPr/>
          <p:nvPr/>
        </p:nvSpPr>
        <p:spPr>
          <a:xfrm>
            <a:off x="5418892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Supply Chain Price Management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47D9692-37C4-2C7F-20EB-CC51B44EAAA1}"/>
              </a:ext>
            </a:extLst>
          </p:cNvPr>
          <p:cNvSpPr/>
          <p:nvPr/>
        </p:nvSpPr>
        <p:spPr>
          <a:xfrm>
            <a:off x="6485324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Pending Orders Management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E614516-D327-159D-26B1-11EDB6779E51}"/>
              </a:ext>
            </a:extLst>
          </p:cNvPr>
          <p:cNvSpPr/>
          <p:nvPr/>
        </p:nvSpPr>
        <p:spPr>
          <a:xfrm>
            <a:off x="7556818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Appeals Management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DD88D02-8E30-AF9A-93F1-90C752F87163}"/>
              </a:ext>
            </a:extLst>
          </p:cNvPr>
          <p:cNvSpPr/>
          <p:nvPr/>
        </p:nvSpPr>
        <p:spPr>
          <a:xfrm>
            <a:off x="8625442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Missing Charges Reporting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46E239B-3AB4-FBF5-B4C5-012EF32EDC49}"/>
              </a:ext>
            </a:extLst>
          </p:cNvPr>
          <p:cNvSpPr/>
          <p:nvPr/>
        </p:nvSpPr>
        <p:spPr>
          <a:xfrm>
            <a:off x="3296795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 Eligibility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18A9F12-1AEB-6107-20FC-73396070AC25}"/>
              </a:ext>
            </a:extLst>
          </p:cNvPr>
          <p:cNvSpPr/>
          <p:nvPr/>
        </p:nvSpPr>
        <p:spPr>
          <a:xfrm>
            <a:off x="4360194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 Claim Data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25B5323-1398-B0D5-3E4D-9264896E551D}"/>
              </a:ext>
            </a:extLst>
          </p:cNvPr>
          <p:cNvSpPr/>
          <p:nvPr/>
        </p:nvSpPr>
        <p:spPr>
          <a:xfrm>
            <a:off x="5418892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Disability Forms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B2F9075-32A9-E150-115A-5320D1E3B1AE}"/>
              </a:ext>
            </a:extLst>
          </p:cNvPr>
          <p:cNvSpPr/>
          <p:nvPr/>
        </p:nvSpPr>
        <p:spPr>
          <a:xfrm>
            <a:off x="6485324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Workers Compensation Forms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A7299D0-0962-5E16-4628-5A79592FB9AA}"/>
              </a:ext>
            </a:extLst>
          </p:cNvPr>
          <p:cNvSpPr/>
          <p:nvPr/>
        </p:nvSpPr>
        <p:spPr>
          <a:xfrm>
            <a:off x="7556818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Registration Missing Fields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7AED603-D0EF-5710-9495-F03172424311}"/>
              </a:ext>
            </a:extLst>
          </p:cNvPr>
          <p:cNvSpPr/>
          <p:nvPr/>
        </p:nvSpPr>
        <p:spPr>
          <a:xfrm>
            <a:off x="8625442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Referral Management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ADA5690-BCB0-59E6-0823-9C3BD34F4A7B}"/>
              </a:ext>
            </a:extLst>
          </p:cNvPr>
          <p:cNvSpPr/>
          <p:nvPr/>
        </p:nvSpPr>
        <p:spPr>
          <a:xfrm>
            <a:off x="9681802" y="1936299"/>
            <a:ext cx="983458" cy="4697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Diabetes Care Gaps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0177E90-9177-4D01-93DF-DF25D55A99A2}"/>
              </a:ext>
            </a:extLst>
          </p:cNvPr>
          <p:cNvSpPr txBox="1"/>
          <p:nvPr/>
        </p:nvSpPr>
        <p:spPr>
          <a:xfrm>
            <a:off x="9672583" y="104615"/>
            <a:ext cx="223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Revision Date: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x/x/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xxxx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ED7900C-2F03-5874-5D71-B97A6533EBF9}"/>
              </a:ext>
            </a:extLst>
          </p:cNvPr>
          <p:cNvSpPr/>
          <p:nvPr/>
        </p:nvSpPr>
        <p:spPr>
          <a:xfrm>
            <a:off x="10733141" y="3809495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Supply Chain PO updates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2F29209-7567-E0EB-CE29-453C5FD07718}"/>
              </a:ext>
            </a:extLst>
          </p:cNvPr>
          <p:cNvSpPr/>
          <p:nvPr/>
        </p:nvSpPr>
        <p:spPr>
          <a:xfrm>
            <a:off x="9668318" y="3809495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Radiology Bill Updates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83CB9D3-15EA-EE6B-641A-C684501066B5}"/>
              </a:ext>
            </a:extLst>
          </p:cNvPr>
          <p:cNvSpPr/>
          <p:nvPr/>
        </p:nvSpPr>
        <p:spPr>
          <a:xfrm>
            <a:off x="9668318" y="4363407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Surgery Quality Reporting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3932C30-A59D-7504-7AB6-21BE19F6C9E7}"/>
              </a:ext>
            </a:extLst>
          </p:cNvPr>
          <p:cNvSpPr/>
          <p:nvPr/>
        </p:nvSpPr>
        <p:spPr>
          <a:xfrm>
            <a:off x="9668318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Provisioning Automation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50743B-3934-26E2-0FB0-93DB29D51883}"/>
              </a:ext>
            </a:extLst>
          </p:cNvPr>
          <p:cNvSpPr/>
          <p:nvPr/>
        </p:nvSpPr>
        <p:spPr>
          <a:xfrm>
            <a:off x="9681802" y="1395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Screen/Orders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E62201-1DB1-29F2-FA2E-7542D944975E}"/>
              </a:ext>
            </a:extLst>
          </p:cNvPr>
          <p:cNvSpPr/>
          <p:nvPr/>
        </p:nvSpPr>
        <p:spPr>
          <a:xfrm>
            <a:off x="1916130" y="5442470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Radiology Peds Survey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B42CD-14E3-348A-9499-3B24A1065EA4}"/>
              </a:ext>
            </a:extLst>
          </p:cNvPr>
          <p:cNvSpPr/>
          <p:nvPr/>
        </p:nvSpPr>
        <p:spPr>
          <a:xfrm>
            <a:off x="838160" y="4903204"/>
            <a:ext cx="983458" cy="46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Estimate Consent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795A3-79CE-62FD-D8B0-57A729054989}"/>
              </a:ext>
            </a:extLst>
          </p:cNvPr>
          <p:cNvSpPr/>
          <p:nvPr/>
        </p:nvSpPr>
        <p:spPr>
          <a:xfrm>
            <a:off x="838160" y="3268823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Cancel &amp; Confirm Appts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804EF2-D525-BB4E-0EBA-2AFC20FD655A}"/>
              </a:ext>
            </a:extLst>
          </p:cNvPr>
          <p:cNvSpPr/>
          <p:nvPr/>
        </p:nvSpPr>
        <p:spPr>
          <a:xfrm>
            <a:off x="1916130" y="2494082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Refill Medications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46DDD6B-E9EC-D498-8CC5-19FDC6F68C71}"/>
              </a:ext>
            </a:extLst>
          </p:cNvPr>
          <p:cNvSpPr/>
          <p:nvPr/>
        </p:nvSpPr>
        <p:spPr>
          <a:xfrm>
            <a:off x="838160" y="4363407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Reset Portal Password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7751095-F4E9-2963-E11F-723D67B86E06}"/>
              </a:ext>
            </a:extLst>
          </p:cNvPr>
          <p:cNvSpPr/>
          <p:nvPr/>
        </p:nvSpPr>
        <p:spPr>
          <a:xfrm>
            <a:off x="7317183" y="6112695"/>
            <a:ext cx="983458" cy="2798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Virtual Assistant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8D75969-D8B6-5D84-9879-24DE99037471}"/>
              </a:ext>
            </a:extLst>
          </p:cNvPr>
          <p:cNvSpPr/>
          <p:nvPr/>
        </p:nvSpPr>
        <p:spPr>
          <a:xfrm>
            <a:off x="1926355" y="4768443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Pay bill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7523340-DED1-4B39-9163-F2F5765BD7D2}"/>
              </a:ext>
            </a:extLst>
          </p:cNvPr>
          <p:cNvSpPr/>
          <p:nvPr/>
        </p:nvSpPr>
        <p:spPr>
          <a:xfrm>
            <a:off x="838160" y="3809495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Care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E496CC7-E22A-616F-8887-9ABE91B89E95}"/>
              </a:ext>
            </a:extLst>
          </p:cNvPr>
          <p:cNvSpPr/>
          <p:nvPr/>
        </p:nvSpPr>
        <p:spPr>
          <a:xfrm>
            <a:off x="9668318" y="3268823"/>
            <a:ext cx="983458" cy="4697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Chatbot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B14BF78-FA26-93BB-5F65-A962ABBDAC3F}"/>
              </a:ext>
            </a:extLst>
          </p:cNvPr>
          <p:cNvSpPr/>
          <p:nvPr/>
        </p:nvSpPr>
        <p:spPr>
          <a:xfrm>
            <a:off x="1916130" y="4362876"/>
            <a:ext cx="983458" cy="4697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IVR Chatbot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DA0860-B59A-F7A1-728D-FA6ABEDEF543}"/>
              </a:ext>
            </a:extLst>
          </p:cNvPr>
          <p:cNvSpPr/>
          <p:nvPr/>
        </p:nvSpPr>
        <p:spPr>
          <a:xfrm>
            <a:off x="9681802" y="843794"/>
            <a:ext cx="983458" cy="4752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Ambient AI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6FECA9D-AC34-9723-EC30-09D22E63E3E0}"/>
              </a:ext>
            </a:extLst>
          </p:cNvPr>
          <p:cNvSpPr txBox="1"/>
          <p:nvPr/>
        </p:nvSpPr>
        <p:spPr>
          <a:xfrm>
            <a:off x="233200" y="385476"/>
            <a:ext cx="188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*Dashboard serves as an example and should be customized to the tools, vendors, and departments of 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211754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CFCF03-2F50-CDAB-0282-A00D3FE62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70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7ECA5966-E6E6-A350-9090-7C305BB2A951}"/>
              </a:ext>
            </a:extLst>
          </p:cNvPr>
          <p:cNvSpPr/>
          <p:nvPr/>
        </p:nvSpPr>
        <p:spPr>
          <a:xfrm>
            <a:off x="3581400" y="914398"/>
            <a:ext cx="5029200" cy="5029200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F0ED8FBE-ACB1-18DB-A2A7-0CB30B5E0873}"/>
              </a:ext>
            </a:extLst>
          </p:cNvPr>
          <p:cNvSpPr/>
          <p:nvPr/>
        </p:nvSpPr>
        <p:spPr>
          <a:xfrm>
            <a:off x="4267200" y="1600200"/>
            <a:ext cx="3657600" cy="3657600"/>
          </a:xfrm>
          <a:prstGeom prst="flowChartConnector">
            <a:avLst/>
          </a:prstGeom>
          <a:solidFill>
            <a:schemeClr val="tx2">
              <a:lumMod val="25000"/>
              <a:lumOff val="75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849D1FC6-43BF-1A98-E944-FA4243F66CB9}"/>
              </a:ext>
            </a:extLst>
          </p:cNvPr>
          <p:cNvSpPr/>
          <p:nvPr/>
        </p:nvSpPr>
        <p:spPr>
          <a:xfrm>
            <a:off x="5181600" y="2514600"/>
            <a:ext cx="1828800" cy="1828800"/>
          </a:xfrm>
          <a:prstGeom prst="flowChartConnector">
            <a:avLst/>
          </a:prstGeom>
          <a:solidFill>
            <a:schemeClr val="tx2">
              <a:lumMod val="50000"/>
              <a:lumOff val="5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2D1D9C-21B5-E0AB-D537-91E8129F8164}"/>
              </a:ext>
            </a:extLst>
          </p:cNvPr>
          <p:cNvCxnSpPr>
            <a:cxnSpLocks/>
          </p:cNvCxnSpPr>
          <p:nvPr/>
        </p:nvCxnSpPr>
        <p:spPr>
          <a:xfrm>
            <a:off x="6096000" y="457199"/>
            <a:ext cx="0" cy="5943600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5F7FCC-26B8-0169-A7C6-B8266CF606FD}"/>
              </a:ext>
            </a:extLst>
          </p:cNvPr>
          <p:cNvCxnSpPr>
            <a:cxnSpLocks/>
          </p:cNvCxnSpPr>
          <p:nvPr/>
        </p:nvCxnSpPr>
        <p:spPr>
          <a:xfrm rot="16200000">
            <a:off x="6096000" y="457199"/>
            <a:ext cx="0" cy="5943600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EF15B89-7075-77F0-D47D-5470E5A87ACB}"/>
              </a:ext>
            </a:extLst>
          </p:cNvPr>
          <p:cNvSpPr txBox="1"/>
          <p:nvPr/>
        </p:nvSpPr>
        <p:spPr>
          <a:xfrm>
            <a:off x="4660900" y="31234"/>
            <a:ext cx="2870200" cy="33855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External – Consumer Facing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C9E5BD-0FE3-BB7C-8C16-5BE24AC422B8}"/>
              </a:ext>
            </a:extLst>
          </p:cNvPr>
          <p:cNvSpPr txBox="1"/>
          <p:nvPr/>
        </p:nvSpPr>
        <p:spPr>
          <a:xfrm>
            <a:off x="4660900" y="6488664"/>
            <a:ext cx="2870200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Internal - Operational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FABAB7-7096-4556-5C00-B8D5B5663E8F}"/>
              </a:ext>
            </a:extLst>
          </p:cNvPr>
          <p:cNvSpPr txBox="1"/>
          <p:nvPr/>
        </p:nvSpPr>
        <p:spPr>
          <a:xfrm>
            <a:off x="203200" y="3244332"/>
            <a:ext cx="2870200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Everyday - Routine Task AI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F979F-5122-97DB-23AA-DAA2BF1880B2}"/>
              </a:ext>
            </a:extLst>
          </p:cNvPr>
          <p:cNvSpPr txBox="1"/>
          <p:nvPr/>
        </p:nvSpPr>
        <p:spPr>
          <a:xfrm>
            <a:off x="9118600" y="3244332"/>
            <a:ext cx="2870200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Revolutionary AI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ECE0DADA-9B70-B5A4-1932-B8C9D2FD6068}"/>
              </a:ext>
            </a:extLst>
          </p:cNvPr>
          <p:cNvSpPr/>
          <p:nvPr/>
        </p:nvSpPr>
        <p:spPr>
          <a:xfrm>
            <a:off x="458176" y="194169"/>
            <a:ext cx="1128344" cy="1056028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7B412F60-78B0-E1A0-8872-2FEE22FAF64C}"/>
              </a:ext>
            </a:extLst>
          </p:cNvPr>
          <p:cNvSpPr/>
          <p:nvPr/>
        </p:nvSpPr>
        <p:spPr>
          <a:xfrm>
            <a:off x="612042" y="338174"/>
            <a:ext cx="820614" cy="768020"/>
          </a:xfrm>
          <a:prstGeom prst="flowChartConnector">
            <a:avLst/>
          </a:prstGeom>
          <a:solidFill>
            <a:schemeClr val="tx2">
              <a:lumMod val="25000"/>
              <a:lumOff val="75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089F4F66-AD09-9E33-4151-E8F236F6A643}"/>
              </a:ext>
            </a:extLst>
          </p:cNvPr>
          <p:cNvSpPr/>
          <p:nvPr/>
        </p:nvSpPr>
        <p:spPr>
          <a:xfrm>
            <a:off x="817195" y="530178"/>
            <a:ext cx="410307" cy="384010"/>
          </a:xfrm>
          <a:prstGeom prst="flowChartConnector">
            <a:avLst/>
          </a:prstGeom>
          <a:solidFill>
            <a:schemeClr val="tx2">
              <a:lumMod val="50000"/>
              <a:lumOff val="5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C33EB7A-E2EA-0CEA-7269-0CB1EB5C1FCF}"/>
              </a:ext>
            </a:extLst>
          </p:cNvPr>
          <p:cNvCxnSpPr>
            <a:cxnSpLocks/>
          </p:cNvCxnSpPr>
          <p:nvPr/>
        </p:nvCxnSpPr>
        <p:spPr>
          <a:xfrm>
            <a:off x="1022349" y="98167"/>
            <a:ext cx="0" cy="1248033"/>
          </a:xfrm>
          <a:prstGeom prst="straightConnector1">
            <a:avLst/>
          </a:prstGeom>
          <a:ln w="952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AFA2CC-F9C7-C7D7-72B6-56B3AEA35F5D}"/>
              </a:ext>
            </a:extLst>
          </p:cNvPr>
          <p:cNvCxnSpPr>
            <a:cxnSpLocks/>
          </p:cNvCxnSpPr>
          <p:nvPr/>
        </p:nvCxnSpPr>
        <p:spPr>
          <a:xfrm rot="16200000">
            <a:off x="1022349" y="55434"/>
            <a:ext cx="0" cy="1333498"/>
          </a:xfrm>
          <a:prstGeom prst="straightConnector1">
            <a:avLst/>
          </a:prstGeom>
          <a:ln w="9525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491C5E4-4F0B-BFF3-EAAA-8F1B57B28481}"/>
              </a:ext>
            </a:extLst>
          </p:cNvPr>
          <p:cNvSpPr txBox="1"/>
          <p:nvPr/>
        </p:nvSpPr>
        <p:spPr>
          <a:xfrm>
            <a:off x="107950" y="1437227"/>
            <a:ext cx="1828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Probability and feasibility level may depend on organizational readiness, technical infrastructure, and cost.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81F6B61-C08D-C9B1-36E5-892705C5F0EF}"/>
              </a:ext>
            </a:extLst>
          </p:cNvPr>
          <p:cNvCxnSpPr>
            <a:stCxn id="18" idx="7"/>
          </p:cNvCxnSpPr>
          <p:nvPr/>
        </p:nvCxnSpPr>
        <p:spPr>
          <a:xfrm flipV="1">
            <a:off x="1167414" y="194169"/>
            <a:ext cx="851886" cy="3922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A234248-962A-E853-D59A-6F9043AD54DE}"/>
              </a:ext>
            </a:extLst>
          </p:cNvPr>
          <p:cNvCxnSpPr>
            <a:stCxn id="17" idx="6"/>
          </p:cNvCxnSpPr>
          <p:nvPr/>
        </p:nvCxnSpPr>
        <p:spPr>
          <a:xfrm flipV="1">
            <a:off x="1432656" y="530178"/>
            <a:ext cx="830484" cy="1920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B848CED-7C03-2E24-8346-E64B4C11C9B3}"/>
              </a:ext>
            </a:extLst>
          </p:cNvPr>
          <p:cNvCxnSpPr>
            <a:stCxn id="16" idx="5"/>
          </p:cNvCxnSpPr>
          <p:nvPr/>
        </p:nvCxnSpPr>
        <p:spPr>
          <a:xfrm flipV="1">
            <a:off x="1421278" y="998220"/>
            <a:ext cx="841862" cy="973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06A813E-FA52-C96B-13B2-B198BA7374D3}"/>
              </a:ext>
            </a:extLst>
          </p:cNvPr>
          <p:cNvSpPr txBox="1"/>
          <p:nvPr/>
        </p:nvSpPr>
        <p:spPr>
          <a:xfrm>
            <a:off x="2006011" y="9503"/>
            <a:ext cx="1727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High feasibility / practical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053BEB-FC4B-97D5-8CD6-1E3BB1D2FB84}"/>
              </a:ext>
            </a:extLst>
          </p:cNvPr>
          <p:cNvSpPr txBox="1"/>
          <p:nvPr/>
        </p:nvSpPr>
        <p:spPr>
          <a:xfrm>
            <a:off x="2297131" y="404978"/>
            <a:ext cx="13334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Medium feasibility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DF77B7-5E91-37F7-107A-EA222FE4AF08}"/>
              </a:ext>
            </a:extLst>
          </p:cNvPr>
          <p:cNvSpPr txBox="1"/>
          <p:nvPr/>
        </p:nvSpPr>
        <p:spPr>
          <a:xfrm>
            <a:off x="2284725" y="862178"/>
            <a:ext cx="1869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Low feasibility / aspirational</a:t>
            </a: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E12EAA25-AA82-187B-3737-BD18B86636C4}"/>
              </a:ext>
            </a:extLst>
          </p:cNvPr>
          <p:cNvSpPr/>
          <p:nvPr/>
        </p:nvSpPr>
        <p:spPr>
          <a:xfrm>
            <a:off x="8060691" y="4091939"/>
            <a:ext cx="137160" cy="13716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948E9D00-B978-6644-590D-4B1A137BBAF9}"/>
              </a:ext>
            </a:extLst>
          </p:cNvPr>
          <p:cNvSpPr/>
          <p:nvPr/>
        </p:nvSpPr>
        <p:spPr>
          <a:xfrm>
            <a:off x="5459730" y="3634738"/>
            <a:ext cx="137160" cy="13716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7D63B61A-46A3-50A2-15D7-B7B6BA22F273}"/>
              </a:ext>
            </a:extLst>
          </p:cNvPr>
          <p:cNvSpPr/>
          <p:nvPr/>
        </p:nvSpPr>
        <p:spPr>
          <a:xfrm>
            <a:off x="4993640" y="2449225"/>
            <a:ext cx="137160" cy="13716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6467BC76-C8F2-C7A7-D958-33CEEE45A540}"/>
              </a:ext>
            </a:extLst>
          </p:cNvPr>
          <p:cNvSpPr/>
          <p:nvPr/>
        </p:nvSpPr>
        <p:spPr>
          <a:xfrm>
            <a:off x="6513577" y="1201129"/>
            <a:ext cx="137160" cy="13716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FAC591-7E82-DA62-833A-D19F1238DB94}"/>
              </a:ext>
            </a:extLst>
          </p:cNvPr>
          <p:cNvSpPr txBox="1"/>
          <p:nvPr/>
        </p:nvSpPr>
        <p:spPr>
          <a:xfrm>
            <a:off x="6701536" y="1189020"/>
            <a:ext cx="1705859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E.g. Autonomous patient consult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51AB57-D441-38F8-C728-1637796BD544}"/>
              </a:ext>
            </a:extLst>
          </p:cNvPr>
          <p:cNvSpPr txBox="1"/>
          <p:nvPr/>
        </p:nvSpPr>
        <p:spPr>
          <a:xfrm>
            <a:off x="8271258" y="4052797"/>
            <a:ext cx="1799842" cy="215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E.g. Autonomous diagnostic tool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29D65E-301F-9100-F285-3BD20202EDB7}"/>
              </a:ext>
            </a:extLst>
          </p:cNvPr>
          <p:cNvSpPr txBox="1"/>
          <p:nvPr/>
        </p:nvSpPr>
        <p:spPr>
          <a:xfrm>
            <a:off x="3164841" y="2422112"/>
            <a:ext cx="1743705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E.g. Automated patient scheduling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C1EC68-E78A-254E-87F2-16E0D474A4F2}"/>
              </a:ext>
            </a:extLst>
          </p:cNvPr>
          <p:cNvSpPr txBox="1"/>
          <p:nvPr/>
        </p:nvSpPr>
        <p:spPr>
          <a:xfrm>
            <a:off x="4545330" y="3613664"/>
            <a:ext cx="8636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E.g. AI Scribes</a:t>
            </a:r>
          </a:p>
        </p:txBody>
      </p:sp>
    </p:spTree>
    <p:extLst>
      <p:ext uri="{BB962C8B-B14F-4D97-AF65-F5344CB8AC3E}">
        <p14:creationId xmlns:p14="http://schemas.microsoft.com/office/powerpoint/2010/main" val="2689312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312</Words>
  <Application>Microsoft Office PowerPoint</Application>
  <PresentationFormat>Widescreen</PresentationFormat>
  <Paragraphs>92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.Lucida Grande UI Regular</vt:lpstr>
      <vt:lpstr>Aptos</vt:lpstr>
      <vt:lpstr>Aptos Display</vt:lpstr>
      <vt:lpstr>Arial</vt:lpstr>
      <vt:lpstr>Calibri</vt:lpstr>
      <vt:lpstr>Helvetica</vt:lpstr>
      <vt:lpstr>Office Theme</vt:lpstr>
      <vt:lpstr>think-cell Slide</vt:lpstr>
      <vt:lpstr>PowerPoint Presentation</vt:lpstr>
      <vt:lpstr>PowerPoint Presentation</vt:lpstr>
      <vt:lpstr>Artificial &amp; Robotic Process Automation</vt:lpstr>
      <vt:lpstr>PowerPoint Presentation</vt:lpstr>
      <vt:lpstr>PowerPoint Presentation</vt:lpstr>
    </vt:vector>
  </TitlesOfParts>
  <Company>ASHP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Georgia (Gina) Galanou Luchen</dc:creator>
  <cp:lastModifiedBy>Georgia (Gina) Galanou Luchen</cp:lastModifiedBy>
  <cp:revision>3</cp:revision>
  <dcterms:created xsi:type="dcterms:W3CDTF">2025-04-28T17:21:32Z</dcterms:created>
  <dcterms:modified xsi:type="dcterms:W3CDTF">2025-04-28T17:26:15Z</dcterms:modified>
</cp:coreProperties>
</file>