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4_DF66A124.xml" ContentType="application/vnd.ms-powerpoint.comments+xml"/>
  <Override PartName="/ppt/notesSlides/notesSlide3.xml" ContentType="application/vnd.openxmlformats-officedocument.presentationml.notesSlide+xml"/>
  <Override PartName="/ppt/comments/modernComment_108_4E18EE95.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23"/>
  </p:notesMasterIdLst>
  <p:sldIdLst>
    <p:sldId id="256" r:id="rId5"/>
    <p:sldId id="259" r:id="rId6"/>
    <p:sldId id="258" r:id="rId7"/>
    <p:sldId id="262" r:id="rId8"/>
    <p:sldId id="276" r:id="rId9"/>
    <p:sldId id="264" r:id="rId10"/>
    <p:sldId id="260" r:id="rId11"/>
    <p:sldId id="263" r:id="rId12"/>
    <p:sldId id="277" r:id="rId13"/>
    <p:sldId id="274" r:id="rId14"/>
    <p:sldId id="266" r:id="rId15"/>
    <p:sldId id="267" r:id="rId16"/>
    <p:sldId id="270" r:id="rId17"/>
    <p:sldId id="271" r:id="rId18"/>
    <p:sldId id="268" r:id="rId19"/>
    <p:sldId id="273" r:id="rId20"/>
    <p:sldId id="279"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B8E5DF-211E-4AD0-9577-12B7A8B9A5A7}">
          <p14:sldIdLst>
            <p14:sldId id="256"/>
            <p14:sldId id="259"/>
            <p14:sldId id="258"/>
            <p14:sldId id="262"/>
          </p14:sldIdLst>
        </p14:section>
        <p14:section name="Untitled Section" id="{ED07A3CB-9D3D-4543-B8BD-34B5A89899D2}">
          <p14:sldIdLst>
            <p14:sldId id="276"/>
            <p14:sldId id="264"/>
            <p14:sldId id="260"/>
            <p14:sldId id="263"/>
            <p14:sldId id="277"/>
            <p14:sldId id="274"/>
            <p14:sldId id="266"/>
            <p14:sldId id="267"/>
            <p14:sldId id="270"/>
            <p14:sldId id="271"/>
            <p14:sldId id="268"/>
            <p14:sldId id="273"/>
            <p14:sldId id="279"/>
            <p14:sldId id="2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8516A5-8FD6-BD33-1840-DB4FF765ECD3}" name="Jennifer E Matias" initials="JM" userId="S::jennifer.e.matias_kp.org#ext#@ashp.org::e193a415-4d1a-47ed-b28d-da2a692288a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CBF8C1-BD7C-4A0A-8406-D544AD4D9C61}" v="12" dt="2024-07-22T19:11:07.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362"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 Sackett" userId="d1b7565a-5dcb-4a26-816c-de7d34abcc3c" providerId="ADAL" clId="{C0CBF8C1-BD7C-4A0A-8406-D544AD4D9C61}"/>
    <pc:docChg chg="undo custSel modSld modMainMaster">
      <pc:chgData name="Rena Sackett" userId="d1b7565a-5dcb-4a26-816c-de7d34abcc3c" providerId="ADAL" clId="{C0CBF8C1-BD7C-4A0A-8406-D544AD4D9C61}" dt="2024-07-22T19:11:58.783" v="28" actId="478"/>
      <pc:docMkLst>
        <pc:docMk/>
      </pc:docMkLst>
      <pc:sldChg chg="delSp modSp mod">
        <pc:chgData name="Rena Sackett" userId="d1b7565a-5dcb-4a26-816c-de7d34abcc3c" providerId="ADAL" clId="{C0CBF8C1-BD7C-4A0A-8406-D544AD4D9C61}" dt="2024-07-22T19:11:20.631" v="15" actId="478"/>
        <pc:sldMkLst>
          <pc:docMk/>
          <pc:sldMk cId="4041690946" sldId="256"/>
        </pc:sldMkLst>
        <pc:picChg chg="del mod">
          <ac:chgData name="Rena Sackett" userId="d1b7565a-5dcb-4a26-816c-de7d34abcc3c" providerId="ADAL" clId="{C0CBF8C1-BD7C-4A0A-8406-D544AD4D9C61}" dt="2024-07-22T19:11:20.631" v="15" actId="478"/>
          <ac:picMkLst>
            <pc:docMk/>
            <pc:sldMk cId="4041690946" sldId="256"/>
            <ac:picMk id="5" creationId="{26151ABB-66FF-C082-4822-041B7FF7E32D}"/>
          </ac:picMkLst>
        </pc:picChg>
      </pc:sldChg>
      <pc:sldChg chg="delSp mod">
        <pc:chgData name="Rena Sackett" userId="d1b7565a-5dcb-4a26-816c-de7d34abcc3c" providerId="ADAL" clId="{C0CBF8C1-BD7C-4A0A-8406-D544AD4D9C61}" dt="2024-07-22T19:11:23.064" v="16" actId="478"/>
        <pc:sldMkLst>
          <pc:docMk/>
          <pc:sldMk cId="23196133" sldId="258"/>
        </pc:sldMkLst>
        <pc:picChg chg="del">
          <ac:chgData name="Rena Sackett" userId="d1b7565a-5dcb-4a26-816c-de7d34abcc3c" providerId="ADAL" clId="{C0CBF8C1-BD7C-4A0A-8406-D544AD4D9C61}" dt="2024-07-22T19:11:23.064" v="16" actId="478"/>
          <ac:picMkLst>
            <pc:docMk/>
            <pc:sldMk cId="23196133" sldId="258"/>
            <ac:picMk id="7" creationId="{9978F8E6-FF7B-1273-E8F2-B5CA7FD90A9C}"/>
          </ac:picMkLst>
        </pc:picChg>
      </pc:sldChg>
      <pc:sldChg chg="delSp modSp mod">
        <pc:chgData name="Rena Sackett" userId="d1b7565a-5dcb-4a26-816c-de7d34abcc3c" providerId="ADAL" clId="{C0CBF8C1-BD7C-4A0A-8406-D544AD4D9C61}" dt="2024-07-22T19:11:18.842" v="13" actId="478"/>
        <pc:sldMkLst>
          <pc:docMk/>
          <pc:sldMk cId="3911418271" sldId="259"/>
        </pc:sldMkLst>
        <pc:picChg chg="del mod">
          <ac:chgData name="Rena Sackett" userId="d1b7565a-5dcb-4a26-816c-de7d34abcc3c" providerId="ADAL" clId="{C0CBF8C1-BD7C-4A0A-8406-D544AD4D9C61}" dt="2024-07-22T19:11:18.842" v="13" actId="478"/>
          <ac:picMkLst>
            <pc:docMk/>
            <pc:sldMk cId="3911418271" sldId="259"/>
            <ac:picMk id="7" creationId="{4E863112-DE2C-BBEF-1E08-030AE32115A7}"/>
          </ac:picMkLst>
        </pc:picChg>
      </pc:sldChg>
      <pc:sldChg chg="delSp mod">
        <pc:chgData name="Rena Sackett" userId="d1b7565a-5dcb-4a26-816c-de7d34abcc3c" providerId="ADAL" clId="{C0CBF8C1-BD7C-4A0A-8406-D544AD4D9C61}" dt="2024-07-22T19:11:37.904" v="21" actId="478"/>
        <pc:sldMkLst>
          <pc:docMk/>
          <pc:sldMk cId="1850667861" sldId="260"/>
        </pc:sldMkLst>
        <pc:picChg chg="del">
          <ac:chgData name="Rena Sackett" userId="d1b7565a-5dcb-4a26-816c-de7d34abcc3c" providerId="ADAL" clId="{C0CBF8C1-BD7C-4A0A-8406-D544AD4D9C61}" dt="2024-07-22T19:11:37.904" v="21" actId="478"/>
          <ac:picMkLst>
            <pc:docMk/>
            <pc:sldMk cId="1850667861" sldId="260"/>
            <ac:picMk id="5" creationId="{4A281793-78AF-E19F-7DDF-61D7E56B07E5}"/>
          </ac:picMkLst>
        </pc:picChg>
      </pc:sldChg>
      <pc:sldChg chg="addSp delSp mod">
        <pc:chgData name="Rena Sackett" userId="d1b7565a-5dcb-4a26-816c-de7d34abcc3c" providerId="ADAL" clId="{C0CBF8C1-BD7C-4A0A-8406-D544AD4D9C61}" dt="2024-07-22T19:11:27.792" v="18" actId="478"/>
        <pc:sldMkLst>
          <pc:docMk/>
          <pc:sldMk cId="2760483018" sldId="262"/>
        </pc:sldMkLst>
        <pc:picChg chg="add del">
          <ac:chgData name="Rena Sackett" userId="d1b7565a-5dcb-4a26-816c-de7d34abcc3c" providerId="ADAL" clId="{C0CBF8C1-BD7C-4A0A-8406-D544AD4D9C61}" dt="2024-07-22T19:11:27.792" v="18" actId="478"/>
          <ac:picMkLst>
            <pc:docMk/>
            <pc:sldMk cId="2760483018" sldId="262"/>
            <ac:picMk id="5" creationId="{C343B123-A677-114D-1FC9-0EEB4DCE1B02}"/>
          </ac:picMkLst>
        </pc:picChg>
      </pc:sldChg>
      <pc:sldChg chg="delSp mod">
        <pc:chgData name="Rena Sackett" userId="d1b7565a-5dcb-4a26-816c-de7d34abcc3c" providerId="ADAL" clId="{C0CBF8C1-BD7C-4A0A-8406-D544AD4D9C61}" dt="2024-07-22T19:11:35.560" v="20" actId="478"/>
        <pc:sldMkLst>
          <pc:docMk/>
          <pc:sldMk cId="1310256789" sldId="264"/>
        </pc:sldMkLst>
        <pc:picChg chg="del">
          <ac:chgData name="Rena Sackett" userId="d1b7565a-5dcb-4a26-816c-de7d34abcc3c" providerId="ADAL" clId="{C0CBF8C1-BD7C-4A0A-8406-D544AD4D9C61}" dt="2024-07-22T19:11:35.560" v="20" actId="478"/>
          <ac:picMkLst>
            <pc:docMk/>
            <pc:sldMk cId="1310256789" sldId="264"/>
            <ac:picMk id="7" creationId="{B9E26BAF-9404-808F-F237-F1D4CB88F744}"/>
          </ac:picMkLst>
        </pc:picChg>
      </pc:sldChg>
      <pc:sldChg chg="delSp mod">
        <pc:chgData name="Rena Sackett" userId="d1b7565a-5dcb-4a26-816c-de7d34abcc3c" providerId="ADAL" clId="{C0CBF8C1-BD7C-4A0A-8406-D544AD4D9C61}" dt="2024-07-22T19:11:43.824" v="23" actId="478"/>
        <pc:sldMkLst>
          <pc:docMk/>
          <pc:sldMk cId="964809498" sldId="266"/>
        </pc:sldMkLst>
        <pc:picChg chg="del">
          <ac:chgData name="Rena Sackett" userId="d1b7565a-5dcb-4a26-816c-de7d34abcc3c" providerId="ADAL" clId="{C0CBF8C1-BD7C-4A0A-8406-D544AD4D9C61}" dt="2024-07-22T19:11:43.824" v="23" actId="478"/>
          <ac:picMkLst>
            <pc:docMk/>
            <pc:sldMk cId="964809498" sldId="266"/>
            <ac:picMk id="5" creationId="{8D2463FA-A434-9E08-F11C-129233780F57}"/>
          </ac:picMkLst>
        </pc:picChg>
      </pc:sldChg>
      <pc:sldChg chg="delSp mod">
        <pc:chgData name="Rena Sackett" userId="d1b7565a-5dcb-4a26-816c-de7d34abcc3c" providerId="ADAL" clId="{C0CBF8C1-BD7C-4A0A-8406-D544AD4D9C61}" dt="2024-07-22T19:11:47.798" v="24" actId="478"/>
        <pc:sldMkLst>
          <pc:docMk/>
          <pc:sldMk cId="3712863495" sldId="270"/>
        </pc:sldMkLst>
        <pc:picChg chg="del">
          <ac:chgData name="Rena Sackett" userId="d1b7565a-5dcb-4a26-816c-de7d34abcc3c" providerId="ADAL" clId="{C0CBF8C1-BD7C-4A0A-8406-D544AD4D9C61}" dt="2024-07-22T19:11:47.798" v="24" actId="478"/>
          <ac:picMkLst>
            <pc:docMk/>
            <pc:sldMk cId="3712863495" sldId="270"/>
            <ac:picMk id="5" creationId="{B37D28C4-D99E-2C81-3827-5F5547B2D3A3}"/>
          </ac:picMkLst>
        </pc:picChg>
      </pc:sldChg>
      <pc:sldChg chg="delSp mod">
        <pc:chgData name="Rena Sackett" userId="d1b7565a-5dcb-4a26-816c-de7d34abcc3c" providerId="ADAL" clId="{C0CBF8C1-BD7C-4A0A-8406-D544AD4D9C61}" dt="2024-07-22T19:11:50.064" v="25" actId="478"/>
        <pc:sldMkLst>
          <pc:docMk/>
          <pc:sldMk cId="48032385" sldId="271"/>
        </pc:sldMkLst>
        <pc:picChg chg="del">
          <ac:chgData name="Rena Sackett" userId="d1b7565a-5dcb-4a26-816c-de7d34abcc3c" providerId="ADAL" clId="{C0CBF8C1-BD7C-4A0A-8406-D544AD4D9C61}" dt="2024-07-22T19:11:50.064" v="25" actId="478"/>
          <ac:picMkLst>
            <pc:docMk/>
            <pc:sldMk cId="48032385" sldId="271"/>
            <ac:picMk id="6" creationId="{0E483F38-F2F1-3C49-B841-22C322BFD96E}"/>
          </ac:picMkLst>
        </pc:picChg>
      </pc:sldChg>
      <pc:sldChg chg="delSp mod">
        <pc:chgData name="Rena Sackett" userId="d1b7565a-5dcb-4a26-816c-de7d34abcc3c" providerId="ADAL" clId="{C0CBF8C1-BD7C-4A0A-8406-D544AD4D9C61}" dt="2024-07-22T19:11:54.008" v="26" actId="478"/>
        <pc:sldMkLst>
          <pc:docMk/>
          <pc:sldMk cId="1793044462" sldId="273"/>
        </pc:sldMkLst>
        <pc:picChg chg="del">
          <ac:chgData name="Rena Sackett" userId="d1b7565a-5dcb-4a26-816c-de7d34abcc3c" providerId="ADAL" clId="{C0CBF8C1-BD7C-4A0A-8406-D544AD4D9C61}" dt="2024-07-22T19:11:54.008" v="26" actId="478"/>
          <ac:picMkLst>
            <pc:docMk/>
            <pc:sldMk cId="1793044462" sldId="273"/>
            <ac:picMk id="6" creationId="{D7896226-6A64-872B-014F-D80DB308C8F6}"/>
          </ac:picMkLst>
        </pc:picChg>
      </pc:sldChg>
      <pc:sldChg chg="delSp mod">
        <pc:chgData name="Rena Sackett" userId="d1b7565a-5dcb-4a26-816c-de7d34abcc3c" providerId="ADAL" clId="{C0CBF8C1-BD7C-4A0A-8406-D544AD4D9C61}" dt="2024-07-22T19:11:41.393" v="22" actId="478"/>
        <pc:sldMkLst>
          <pc:docMk/>
          <pc:sldMk cId="688288692" sldId="274"/>
        </pc:sldMkLst>
        <pc:picChg chg="del">
          <ac:chgData name="Rena Sackett" userId="d1b7565a-5dcb-4a26-816c-de7d34abcc3c" providerId="ADAL" clId="{C0CBF8C1-BD7C-4A0A-8406-D544AD4D9C61}" dt="2024-07-22T19:11:41.393" v="22" actId="478"/>
          <ac:picMkLst>
            <pc:docMk/>
            <pc:sldMk cId="688288692" sldId="274"/>
            <ac:picMk id="6" creationId="{55F08B1A-1680-A268-011A-0703CCDCC8BE}"/>
          </ac:picMkLst>
        </pc:picChg>
      </pc:sldChg>
      <pc:sldChg chg="delSp mod">
        <pc:chgData name="Rena Sackett" userId="d1b7565a-5dcb-4a26-816c-de7d34abcc3c" providerId="ADAL" clId="{C0CBF8C1-BD7C-4A0A-8406-D544AD4D9C61}" dt="2024-07-22T19:11:31.224" v="19" actId="478"/>
        <pc:sldMkLst>
          <pc:docMk/>
          <pc:sldMk cId="3748045092" sldId="276"/>
        </pc:sldMkLst>
        <pc:picChg chg="del">
          <ac:chgData name="Rena Sackett" userId="d1b7565a-5dcb-4a26-816c-de7d34abcc3c" providerId="ADAL" clId="{C0CBF8C1-BD7C-4A0A-8406-D544AD4D9C61}" dt="2024-07-22T19:11:31.224" v="19" actId="478"/>
          <ac:picMkLst>
            <pc:docMk/>
            <pc:sldMk cId="3748045092" sldId="276"/>
            <ac:picMk id="4" creationId="{B855606E-6CEC-EC77-FE26-64CD744BF5DC}"/>
          </ac:picMkLst>
        </pc:picChg>
      </pc:sldChg>
      <pc:sldChg chg="delSp mod">
        <pc:chgData name="Rena Sackett" userId="d1b7565a-5dcb-4a26-816c-de7d34abcc3c" providerId="ADAL" clId="{C0CBF8C1-BD7C-4A0A-8406-D544AD4D9C61}" dt="2024-07-22T19:11:58.783" v="28" actId="478"/>
        <pc:sldMkLst>
          <pc:docMk/>
          <pc:sldMk cId="32727331" sldId="278"/>
        </pc:sldMkLst>
        <pc:picChg chg="del">
          <ac:chgData name="Rena Sackett" userId="d1b7565a-5dcb-4a26-816c-de7d34abcc3c" providerId="ADAL" clId="{C0CBF8C1-BD7C-4A0A-8406-D544AD4D9C61}" dt="2024-07-22T19:11:58.783" v="28" actId="478"/>
          <ac:picMkLst>
            <pc:docMk/>
            <pc:sldMk cId="32727331" sldId="278"/>
            <ac:picMk id="5" creationId="{EC775D7F-29A7-4226-951F-5EB79D3EE9E3}"/>
          </ac:picMkLst>
        </pc:picChg>
      </pc:sldChg>
      <pc:sldChg chg="delSp mod">
        <pc:chgData name="Rena Sackett" userId="d1b7565a-5dcb-4a26-816c-de7d34abcc3c" providerId="ADAL" clId="{C0CBF8C1-BD7C-4A0A-8406-D544AD4D9C61}" dt="2024-07-22T19:11:57.067" v="27" actId="478"/>
        <pc:sldMkLst>
          <pc:docMk/>
          <pc:sldMk cId="3375591011" sldId="279"/>
        </pc:sldMkLst>
        <pc:picChg chg="del">
          <ac:chgData name="Rena Sackett" userId="d1b7565a-5dcb-4a26-816c-de7d34abcc3c" providerId="ADAL" clId="{C0CBF8C1-BD7C-4A0A-8406-D544AD4D9C61}" dt="2024-07-22T19:11:57.067" v="27" actId="478"/>
          <ac:picMkLst>
            <pc:docMk/>
            <pc:sldMk cId="3375591011" sldId="279"/>
            <ac:picMk id="5" creationId="{920715FD-F5AB-739A-3467-35575F68DA09}"/>
          </ac:picMkLst>
        </pc:picChg>
      </pc:sldChg>
      <pc:sldMasterChg chg="addSp modSp modSldLayout">
        <pc:chgData name="Rena Sackett" userId="d1b7565a-5dcb-4a26-816c-de7d34abcc3c" providerId="ADAL" clId="{C0CBF8C1-BD7C-4A0A-8406-D544AD4D9C61}" dt="2024-07-22T19:11:07.874" v="11"/>
        <pc:sldMasterMkLst>
          <pc:docMk/>
          <pc:sldMasterMk cId="1441436113" sldId="2147483756"/>
        </pc:sldMasterMkLst>
        <pc:picChg chg="add mod">
          <ac:chgData name="Rena Sackett" userId="d1b7565a-5dcb-4a26-816c-de7d34abcc3c" providerId="ADAL" clId="{C0CBF8C1-BD7C-4A0A-8406-D544AD4D9C61}" dt="2024-07-22T19:11:07.874" v="11"/>
          <ac:picMkLst>
            <pc:docMk/>
            <pc:sldMasterMk cId="1441436113" sldId="2147483756"/>
            <ac:picMk id="8" creationId="{A4BACDC3-F6CE-C857-BE1D-D3E997A2FFB4}"/>
          </ac:picMkLst>
        </pc:picChg>
        <pc:sldLayoutChg chg="addSp modSp">
          <pc:chgData name="Rena Sackett" userId="d1b7565a-5dcb-4a26-816c-de7d34abcc3c" providerId="ADAL" clId="{C0CBF8C1-BD7C-4A0A-8406-D544AD4D9C61}" dt="2024-07-22T19:11:05.975" v="10"/>
          <pc:sldLayoutMkLst>
            <pc:docMk/>
            <pc:sldMasterMk cId="1441436113" sldId="2147483756"/>
            <pc:sldLayoutMk cId="3515263521" sldId="2147483757"/>
          </pc:sldLayoutMkLst>
          <pc:picChg chg="add mod">
            <ac:chgData name="Rena Sackett" userId="d1b7565a-5dcb-4a26-816c-de7d34abcc3c" providerId="ADAL" clId="{C0CBF8C1-BD7C-4A0A-8406-D544AD4D9C61}" dt="2024-07-22T19:11:05.975" v="10"/>
            <ac:picMkLst>
              <pc:docMk/>
              <pc:sldMasterMk cId="1441436113" sldId="2147483756"/>
              <pc:sldLayoutMk cId="3515263521" sldId="2147483757"/>
              <ac:picMk id="10" creationId="{DDBAFD98-7889-3D82-73E8-BCEFB38961E0}"/>
            </ac:picMkLst>
          </pc:picChg>
        </pc:sldLayoutChg>
        <pc:sldLayoutChg chg="addSp modSp">
          <pc:chgData name="Rena Sackett" userId="d1b7565a-5dcb-4a26-816c-de7d34abcc3c" providerId="ADAL" clId="{C0CBF8C1-BD7C-4A0A-8406-D544AD4D9C61}" dt="2024-07-22T19:10:42.728" v="0"/>
          <pc:sldLayoutMkLst>
            <pc:docMk/>
            <pc:sldMasterMk cId="1441436113" sldId="2147483756"/>
            <pc:sldLayoutMk cId="3928124712" sldId="2147483758"/>
          </pc:sldLayoutMkLst>
          <pc:picChg chg="add mod">
            <ac:chgData name="Rena Sackett" userId="d1b7565a-5dcb-4a26-816c-de7d34abcc3c" providerId="ADAL" clId="{C0CBF8C1-BD7C-4A0A-8406-D544AD4D9C61}" dt="2024-07-22T19:10:42.728" v="0"/>
            <ac:picMkLst>
              <pc:docMk/>
              <pc:sldMasterMk cId="1441436113" sldId="2147483756"/>
              <pc:sldLayoutMk cId="3928124712" sldId="2147483758"/>
              <ac:picMk id="7" creationId="{D1732ED2-5AC4-0345-D773-D8DEDF8DCCB4}"/>
            </ac:picMkLst>
          </pc:picChg>
        </pc:sldLayoutChg>
        <pc:sldLayoutChg chg="addSp modSp">
          <pc:chgData name="Rena Sackett" userId="d1b7565a-5dcb-4a26-816c-de7d34abcc3c" providerId="ADAL" clId="{C0CBF8C1-BD7C-4A0A-8406-D544AD4D9C61}" dt="2024-07-22T19:10:45.495" v="1"/>
          <pc:sldLayoutMkLst>
            <pc:docMk/>
            <pc:sldMasterMk cId="1441436113" sldId="2147483756"/>
            <pc:sldLayoutMk cId="1687720203" sldId="2147483759"/>
          </pc:sldLayoutMkLst>
          <pc:picChg chg="add mod">
            <ac:chgData name="Rena Sackett" userId="d1b7565a-5dcb-4a26-816c-de7d34abcc3c" providerId="ADAL" clId="{C0CBF8C1-BD7C-4A0A-8406-D544AD4D9C61}" dt="2024-07-22T19:10:45.495" v="1"/>
            <ac:picMkLst>
              <pc:docMk/>
              <pc:sldMasterMk cId="1441436113" sldId="2147483756"/>
              <pc:sldLayoutMk cId="1687720203" sldId="2147483759"/>
              <ac:picMk id="10" creationId="{55ED1525-9F2E-1EAD-18CF-001744BA800A}"/>
            </ac:picMkLst>
          </pc:picChg>
        </pc:sldLayoutChg>
        <pc:sldLayoutChg chg="addSp modSp">
          <pc:chgData name="Rena Sackett" userId="d1b7565a-5dcb-4a26-816c-de7d34abcc3c" providerId="ADAL" clId="{C0CBF8C1-BD7C-4A0A-8406-D544AD4D9C61}" dt="2024-07-22T19:10:47.874" v="2"/>
          <pc:sldLayoutMkLst>
            <pc:docMk/>
            <pc:sldMasterMk cId="1441436113" sldId="2147483756"/>
            <pc:sldLayoutMk cId="3980599605" sldId="2147483760"/>
          </pc:sldLayoutMkLst>
          <pc:picChg chg="add mod">
            <ac:chgData name="Rena Sackett" userId="d1b7565a-5dcb-4a26-816c-de7d34abcc3c" providerId="ADAL" clId="{C0CBF8C1-BD7C-4A0A-8406-D544AD4D9C61}" dt="2024-07-22T19:10:47.874" v="2"/>
            <ac:picMkLst>
              <pc:docMk/>
              <pc:sldMasterMk cId="1441436113" sldId="2147483756"/>
              <pc:sldLayoutMk cId="3980599605" sldId="2147483760"/>
              <ac:picMk id="2" creationId="{6B9A5036-C0D7-D8EB-4EE7-9C80D34A9FAD}"/>
            </ac:picMkLst>
          </pc:picChg>
        </pc:sldLayoutChg>
        <pc:sldLayoutChg chg="addSp modSp">
          <pc:chgData name="Rena Sackett" userId="d1b7565a-5dcb-4a26-816c-de7d34abcc3c" providerId="ADAL" clId="{C0CBF8C1-BD7C-4A0A-8406-D544AD4D9C61}" dt="2024-07-22T19:10:50.175" v="3"/>
          <pc:sldLayoutMkLst>
            <pc:docMk/>
            <pc:sldMasterMk cId="1441436113" sldId="2147483756"/>
            <pc:sldLayoutMk cId="1323546139" sldId="2147483761"/>
          </pc:sldLayoutMkLst>
          <pc:picChg chg="add mod">
            <ac:chgData name="Rena Sackett" userId="d1b7565a-5dcb-4a26-816c-de7d34abcc3c" providerId="ADAL" clId="{C0CBF8C1-BD7C-4A0A-8406-D544AD4D9C61}" dt="2024-07-22T19:10:50.175" v="3"/>
            <ac:picMkLst>
              <pc:docMk/>
              <pc:sldMasterMk cId="1441436113" sldId="2147483756"/>
              <pc:sldLayoutMk cId="1323546139" sldId="2147483761"/>
              <ac:picMk id="2" creationId="{447D5774-91C7-F0CB-A855-BF1B8372D102}"/>
            </ac:picMkLst>
          </pc:picChg>
        </pc:sldLayoutChg>
        <pc:sldLayoutChg chg="addSp modSp">
          <pc:chgData name="Rena Sackett" userId="d1b7565a-5dcb-4a26-816c-de7d34abcc3c" providerId="ADAL" clId="{C0CBF8C1-BD7C-4A0A-8406-D544AD4D9C61}" dt="2024-07-22T19:10:52.360" v="4"/>
          <pc:sldLayoutMkLst>
            <pc:docMk/>
            <pc:sldMasterMk cId="1441436113" sldId="2147483756"/>
            <pc:sldLayoutMk cId="4222785756" sldId="2147483762"/>
          </pc:sldLayoutMkLst>
          <pc:picChg chg="add mod">
            <ac:chgData name="Rena Sackett" userId="d1b7565a-5dcb-4a26-816c-de7d34abcc3c" providerId="ADAL" clId="{C0CBF8C1-BD7C-4A0A-8406-D544AD4D9C61}" dt="2024-07-22T19:10:52.360" v="4"/>
            <ac:picMkLst>
              <pc:docMk/>
              <pc:sldMasterMk cId="1441436113" sldId="2147483756"/>
              <pc:sldLayoutMk cId="4222785756" sldId="2147483762"/>
              <ac:picMk id="6" creationId="{96CD0A02-8B0D-8B24-ED9C-4F12A4E32233}"/>
            </ac:picMkLst>
          </pc:picChg>
        </pc:sldLayoutChg>
        <pc:sldLayoutChg chg="addSp modSp">
          <pc:chgData name="Rena Sackett" userId="d1b7565a-5dcb-4a26-816c-de7d34abcc3c" providerId="ADAL" clId="{C0CBF8C1-BD7C-4A0A-8406-D544AD4D9C61}" dt="2024-07-22T19:10:53.944" v="5"/>
          <pc:sldLayoutMkLst>
            <pc:docMk/>
            <pc:sldMasterMk cId="1441436113" sldId="2147483756"/>
            <pc:sldLayoutMk cId="3746488267" sldId="2147483763"/>
          </pc:sldLayoutMkLst>
          <pc:picChg chg="add mod">
            <ac:chgData name="Rena Sackett" userId="d1b7565a-5dcb-4a26-816c-de7d34abcc3c" providerId="ADAL" clId="{C0CBF8C1-BD7C-4A0A-8406-D544AD4D9C61}" dt="2024-07-22T19:10:53.944" v="5"/>
            <ac:picMkLst>
              <pc:docMk/>
              <pc:sldMasterMk cId="1441436113" sldId="2147483756"/>
              <pc:sldLayoutMk cId="3746488267" sldId="2147483763"/>
              <ac:picMk id="2" creationId="{EA39E43A-F2B4-4500-59FC-983C1E27C99C}"/>
            </ac:picMkLst>
          </pc:picChg>
        </pc:sldLayoutChg>
        <pc:sldLayoutChg chg="addSp modSp">
          <pc:chgData name="Rena Sackett" userId="d1b7565a-5dcb-4a26-816c-de7d34abcc3c" providerId="ADAL" clId="{C0CBF8C1-BD7C-4A0A-8406-D544AD4D9C61}" dt="2024-07-22T19:10:56.214" v="6"/>
          <pc:sldLayoutMkLst>
            <pc:docMk/>
            <pc:sldMasterMk cId="1441436113" sldId="2147483756"/>
            <pc:sldLayoutMk cId="3646869430" sldId="2147483764"/>
          </pc:sldLayoutMkLst>
          <pc:picChg chg="add mod">
            <ac:chgData name="Rena Sackett" userId="d1b7565a-5dcb-4a26-816c-de7d34abcc3c" providerId="ADAL" clId="{C0CBF8C1-BD7C-4A0A-8406-D544AD4D9C61}" dt="2024-07-22T19:10:56.214" v="6"/>
            <ac:picMkLst>
              <pc:docMk/>
              <pc:sldMasterMk cId="1441436113" sldId="2147483756"/>
              <pc:sldLayoutMk cId="3646869430" sldId="2147483764"/>
              <ac:picMk id="10" creationId="{A99E6D64-C8CB-378B-A7B4-73D6AFF6CB22}"/>
            </ac:picMkLst>
          </pc:picChg>
        </pc:sldLayoutChg>
        <pc:sldLayoutChg chg="addSp modSp">
          <pc:chgData name="Rena Sackett" userId="d1b7565a-5dcb-4a26-816c-de7d34abcc3c" providerId="ADAL" clId="{C0CBF8C1-BD7C-4A0A-8406-D544AD4D9C61}" dt="2024-07-22T19:10:58.473" v="7"/>
          <pc:sldLayoutMkLst>
            <pc:docMk/>
            <pc:sldMasterMk cId="1441436113" sldId="2147483756"/>
            <pc:sldLayoutMk cId="3296924911" sldId="2147483765"/>
          </pc:sldLayoutMkLst>
          <pc:picChg chg="add mod">
            <ac:chgData name="Rena Sackett" userId="d1b7565a-5dcb-4a26-816c-de7d34abcc3c" providerId="ADAL" clId="{C0CBF8C1-BD7C-4A0A-8406-D544AD4D9C61}" dt="2024-07-22T19:10:58.473" v="7"/>
            <ac:picMkLst>
              <pc:docMk/>
              <pc:sldMasterMk cId="1441436113" sldId="2147483756"/>
              <pc:sldLayoutMk cId="3296924911" sldId="2147483765"/>
              <ac:picMk id="10" creationId="{68DC765F-0F06-A66F-F6BE-55B48F36AC0B}"/>
            </ac:picMkLst>
          </pc:picChg>
        </pc:sldLayoutChg>
        <pc:sldLayoutChg chg="addSp modSp">
          <pc:chgData name="Rena Sackett" userId="d1b7565a-5dcb-4a26-816c-de7d34abcc3c" providerId="ADAL" clId="{C0CBF8C1-BD7C-4A0A-8406-D544AD4D9C61}" dt="2024-07-22T19:11:00.372" v="8"/>
          <pc:sldLayoutMkLst>
            <pc:docMk/>
            <pc:sldMasterMk cId="1441436113" sldId="2147483756"/>
            <pc:sldLayoutMk cId="3209686994" sldId="2147483766"/>
          </pc:sldLayoutMkLst>
          <pc:picChg chg="add mod">
            <ac:chgData name="Rena Sackett" userId="d1b7565a-5dcb-4a26-816c-de7d34abcc3c" providerId="ADAL" clId="{C0CBF8C1-BD7C-4A0A-8406-D544AD4D9C61}" dt="2024-07-22T19:11:00.372" v="8"/>
            <ac:picMkLst>
              <pc:docMk/>
              <pc:sldMasterMk cId="1441436113" sldId="2147483756"/>
              <pc:sldLayoutMk cId="3209686994" sldId="2147483766"/>
              <ac:picMk id="7" creationId="{504B370C-0620-BDBB-0DFC-89A22465751A}"/>
            </ac:picMkLst>
          </pc:picChg>
        </pc:sldLayoutChg>
        <pc:sldLayoutChg chg="addSp modSp">
          <pc:chgData name="Rena Sackett" userId="d1b7565a-5dcb-4a26-816c-de7d34abcc3c" providerId="ADAL" clId="{C0CBF8C1-BD7C-4A0A-8406-D544AD4D9C61}" dt="2024-07-22T19:11:02.679" v="9"/>
          <pc:sldLayoutMkLst>
            <pc:docMk/>
            <pc:sldMasterMk cId="1441436113" sldId="2147483756"/>
            <pc:sldLayoutMk cId="489398628" sldId="2147483767"/>
          </pc:sldLayoutMkLst>
          <pc:picChg chg="add mod">
            <ac:chgData name="Rena Sackett" userId="d1b7565a-5dcb-4a26-816c-de7d34abcc3c" providerId="ADAL" clId="{C0CBF8C1-BD7C-4A0A-8406-D544AD4D9C61}" dt="2024-07-22T19:11:02.679" v="9"/>
            <ac:picMkLst>
              <pc:docMk/>
              <pc:sldMasterMk cId="1441436113" sldId="2147483756"/>
              <pc:sldLayoutMk cId="489398628" sldId="2147483767"/>
              <ac:picMk id="9" creationId="{53804C1B-EE6F-339A-4471-D19512CF01B2}"/>
            </ac:picMkLst>
          </pc:picChg>
        </pc:sldLayoutChg>
      </pc:sldMasterChg>
    </pc:docChg>
  </pc:docChgLst>
</pc:chgInfo>
</file>

<file path=ppt/comments/modernComment_108_4E18EE95.xml><?xml version="1.0" encoding="utf-8"?>
<p188:cmLst xmlns:a="http://schemas.openxmlformats.org/drawingml/2006/main" xmlns:r="http://schemas.openxmlformats.org/officeDocument/2006/relationships" xmlns:p188="http://schemas.microsoft.com/office/powerpoint/2018/8/main">
  <p188:cm id="{4240C766-6099-431D-A821-6BAC5D449674}" authorId="{D98516A5-8FD6-BD33-1840-DB4FF765ECD3}" created="2023-05-18T18:34:10.719">
    <ac:txMkLst xmlns:ac="http://schemas.microsoft.com/office/drawing/2013/main/command">
      <pc:docMk xmlns:pc="http://schemas.microsoft.com/office/powerpoint/2013/main/command"/>
      <pc:sldMk xmlns:pc="http://schemas.microsoft.com/office/powerpoint/2013/main/command" cId="1310256789" sldId="264"/>
      <ac:graphicFrameMk id="5" creationId="{242B45A4-3B6E-AEE0-6EC8-F882B854DFCF}"/>
      <ac:tblMk/>
      <ac:tcMk rowId="1949986146" colId="3907570856"/>
      <ac:txMk cp="0" len="54">
        <ac:context len="55" hash="767849556"/>
      </ac:txMk>
    </ac:txMkLst>
    <p188:pos x="8146814" y="564444"/>
    <p188:txBody>
      <a:bodyPr/>
      <a:lstStyle/>
      <a:p>
        <a:r>
          <a:rPr lang="en-US"/>
          <a:t>update to make less wordy; 
also combine with previous slide</a:t>
        </a:r>
      </a:p>
    </p188:txBody>
  </p188:cm>
</p188:cmLst>
</file>

<file path=ppt/comments/modernComment_114_DF66A124.xml><?xml version="1.0" encoding="utf-8"?>
<p188:cmLst xmlns:a="http://schemas.openxmlformats.org/drawingml/2006/main" xmlns:r="http://schemas.openxmlformats.org/officeDocument/2006/relationships" xmlns:p188="http://schemas.microsoft.com/office/powerpoint/2018/8/main">
  <p188:cm id="{C8DA3F05-80CB-4E3D-A89C-C250F0ACAB4C}" authorId="{D98516A5-8FD6-BD33-1840-DB4FF765ECD3}" created="2023-05-18T18:17:21.866">
    <ac:txMkLst xmlns:ac="http://schemas.microsoft.com/office/drawing/2013/main/command">
      <pc:docMk xmlns:pc="http://schemas.microsoft.com/office/powerpoint/2013/main/command"/>
      <pc:sldMk xmlns:pc="http://schemas.microsoft.com/office/powerpoint/2013/main/command" cId="3748045092" sldId="276"/>
      <ac:spMk id="2" creationId="{351866FE-A301-FE42-6335-BD6C7AED354C}"/>
      <ac:txMk cp="1" len="26">
        <ac:context len="28" hash="2770179314"/>
      </ac:txMk>
    </ac:txMkLst>
    <p188:pos x="7093185" y="856074"/>
    <p188:replyLst>
      <p188:reply id="{C87349E2-8B37-407D-B5AA-3EF42E940D39}" authorId="{D98516A5-8FD6-BD33-1840-DB4FF765ECD3}" created="2023-05-18T18:19:51.292">
        <p188:txBody>
          <a:bodyPr/>
          <a:lstStyle/>
          <a:p>
            <a:r>
              <a:rPr lang="en-US"/>
              <a:t>Joel will send link to create own images</a:t>
            </a:r>
          </a:p>
        </p188:txBody>
      </p188:reply>
      <p188:reply id="{77FAAC2D-D0F9-4C34-8AA5-934E45869623}" authorId="{D98516A5-8FD6-BD33-1840-DB4FF765ECD3}" created="2023-05-18T18:22:42.093">
        <p188:txBody>
          <a:bodyPr/>
          <a:lstStyle/>
          <a:p>
            <a:r>
              <a:rPr lang="en-US"/>
              <a:t>add nursing example for at risk behavior: overriding a pump alert/ warning or ADC; or barcoding after administration</a:t>
            </a:r>
          </a:p>
        </p188:txBody>
      </p188:reply>
      <p188:reply id="{C868844C-785F-4E49-8450-8A06C5F385FF}" authorId="{D98516A5-8FD6-BD33-1840-DB4FF765ECD3}" created="2023-05-18T18:24:27.736">
        <p188:txBody>
          <a:bodyPr/>
          <a:lstStyle/>
          <a:p>
            <a:r>
              <a:rPr lang="en-US"/>
              <a:t>reckless behavior- drug diversion</a:t>
            </a:r>
          </a:p>
        </p188:txBody>
      </p188:reply>
      <p188:reply id="{272D0A74-AB78-426B-ACB7-A3ACC670D223}" authorId="{D98516A5-8FD6-BD33-1840-DB4FF765ECD3}" created="2023-05-18T18:25:31.785">
        <p188:txBody>
          <a:bodyPr/>
          <a:lstStyle/>
          <a:p>
            <a:r>
              <a:rPr lang="en-US"/>
              <a:t>add 'intention' e.g. overriding alert without analyzing or conscious disregard for not doing something like a time out</a:t>
            </a:r>
          </a:p>
        </p188:txBody>
      </p188:reply>
      <p188:reply id="{1B058CCB-5A04-4FD3-A1B6-EC8A55881D12}" authorId="{D98516A5-8FD6-BD33-1840-DB4FF765ECD3}" created="2023-05-18T18:27:17.240">
        <p188:txBody>
          <a:bodyPr/>
          <a:lstStyle/>
          <a:p>
            <a:r>
              <a:rPr lang="en-US"/>
              <a:t>add knowledge assessment question and explain answer; maybe do mini-case style</a:t>
            </a:r>
          </a:p>
        </p188:txBody>
      </p188:reply>
    </p188:replyLst>
    <p188:txBody>
      <a:bodyPr/>
      <a:lstStyle/>
      <a:p>
        <a:r>
          <a:rPr lang="en-US"/>
          <a:t>add images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41907-3F6D-43F0-A4D3-A8E310701DC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F7D9180-9569-4598-9BA1-BBEA5D0143A6}">
      <dgm:prSet/>
      <dgm:spPr/>
      <dgm:t>
        <a:bodyPr/>
        <a:lstStyle/>
        <a:p>
          <a:r>
            <a:rPr lang="en-US"/>
            <a:t>Just Culture</a:t>
          </a:r>
        </a:p>
      </dgm:t>
    </dgm:pt>
    <dgm:pt modelId="{3ED4118C-44ED-4BAA-8BDA-BCE5825825A7}" type="parTrans" cxnId="{A18ADEAD-4E5F-4BCF-B9AE-7A08408C202D}">
      <dgm:prSet/>
      <dgm:spPr/>
      <dgm:t>
        <a:bodyPr/>
        <a:lstStyle/>
        <a:p>
          <a:endParaRPr lang="en-US"/>
        </a:p>
      </dgm:t>
    </dgm:pt>
    <dgm:pt modelId="{D7516DAE-F7CB-440E-ADF9-FA01CFBEAD72}" type="sibTrans" cxnId="{A18ADEAD-4E5F-4BCF-B9AE-7A08408C202D}">
      <dgm:prSet/>
      <dgm:spPr/>
      <dgm:t>
        <a:bodyPr/>
        <a:lstStyle/>
        <a:p>
          <a:endParaRPr lang="en-US"/>
        </a:p>
      </dgm:t>
    </dgm:pt>
    <dgm:pt modelId="{B227E23C-D10C-450C-8CF4-0E89621376ED}">
      <dgm:prSet/>
      <dgm:spPr/>
      <dgm:t>
        <a:bodyPr/>
        <a:lstStyle/>
        <a:p>
          <a:r>
            <a:rPr lang="en-US"/>
            <a:t>Reporting Culture</a:t>
          </a:r>
        </a:p>
      </dgm:t>
    </dgm:pt>
    <dgm:pt modelId="{2AEB2D79-FE8D-4E56-9495-F60669F7E951}" type="parTrans" cxnId="{AAE0127B-4876-4F1B-A60D-F893F67CE4D5}">
      <dgm:prSet/>
      <dgm:spPr/>
      <dgm:t>
        <a:bodyPr/>
        <a:lstStyle/>
        <a:p>
          <a:endParaRPr lang="en-US"/>
        </a:p>
      </dgm:t>
    </dgm:pt>
    <dgm:pt modelId="{2BF18C10-C74C-4496-9C6A-8074B9B1A275}" type="sibTrans" cxnId="{AAE0127B-4876-4F1B-A60D-F893F67CE4D5}">
      <dgm:prSet/>
      <dgm:spPr/>
      <dgm:t>
        <a:bodyPr/>
        <a:lstStyle/>
        <a:p>
          <a:endParaRPr lang="en-US"/>
        </a:p>
      </dgm:t>
    </dgm:pt>
    <dgm:pt modelId="{AE7566ED-A609-4F49-AD9B-BB2590DB5637}">
      <dgm:prSet/>
      <dgm:spPr/>
      <dgm:t>
        <a:bodyPr/>
        <a:lstStyle/>
        <a:p>
          <a:r>
            <a:rPr lang="en-US"/>
            <a:t>Peer Support</a:t>
          </a:r>
        </a:p>
      </dgm:t>
    </dgm:pt>
    <dgm:pt modelId="{F3B9DA32-057A-4192-A4E9-DA1B0EDC412E}" type="parTrans" cxnId="{C8B13CAC-E318-4DD9-B06E-5733D44A4893}">
      <dgm:prSet/>
      <dgm:spPr/>
      <dgm:t>
        <a:bodyPr/>
        <a:lstStyle/>
        <a:p>
          <a:endParaRPr lang="en-US"/>
        </a:p>
      </dgm:t>
    </dgm:pt>
    <dgm:pt modelId="{7A857457-F3E7-4A67-9F5F-E72B182D3AB4}" type="sibTrans" cxnId="{C8B13CAC-E318-4DD9-B06E-5733D44A4893}">
      <dgm:prSet/>
      <dgm:spPr/>
      <dgm:t>
        <a:bodyPr/>
        <a:lstStyle/>
        <a:p>
          <a:endParaRPr lang="en-US"/>
        </a:p>
      </dgm:t>
    </dgm:pt>
    <dgm:pt modelId="{9DCE401B-12FE-42D3-966E-6C576BCA9473}">
      <dgm:prSet/>
      <dgm:spPr/>
      <dgm:t>
        <a:bodyPr/>
        <a:lstStyle/>
        <a:p>
          <a:r>
            <a:rPr lang="en-US"/>
            <a:t>Medication Safety Resources</a:t>
          </a:r>
        </a:p>
      </dgm:t>
    </dgm:pt>
    <dgm:pt modelId="{73AD5656-55ED-4C6D-96B8-951164F54E1A}" type="parTrans" cxnId="{6B8549FC-B4E5-4893-ADEA-4968EC4A8F9E}">
      <dgm:prSet/>
      <dgm:spPr/>
      <dgm:t>
        <a:bodyPr/>
        <a:lstStyle/>
        <a:p>
          <a:endParaRPr lang="en-US"/>
        </a:p>
      </dgm:t>
    </dgm:pt>
    <dgm:pt modelId="{97D8FECC-ED9A-4F9A-A801-81E7BFB108C7}" type="sibTrans" cxnId="{6B8549FC-B4E5-4893-ADEA-4968EC4A8F9E}">
      <dgm:prSet/>
      <dgm:spPr/>
      <dgm:t>
        <a:bodyPr/>
        <a:lstStyle/>
        <a:p>
          <a:endParaRPr lang="en-US"/>
        </a:p>
      </dgm:t>
    </dgm:pt>
    <dgm:pt modelId="{BEE7AB66-9F39-4D58-985E-3F0DD1C8183D}" type="pres">
      <dgm:prSet presAssocID="{78D41907-3F6D-43F0-A4D3-A8E310701DCE}" presName="linear" presStyleCnt="0">
        <dgm:presLayoutVars>
          <dgm:animLvl val="lvl"/>
          <dgm:resizeHandles val="exact"/>
        </dgm:presLayoutVars>
      </dgm:prSet>
      <dgm:spPr/>
    </dgm:pt>
    <dgm:pt modelId="{E0F42C8D-128C-4DF6-A2CA-4569F7EE3A90}" type="pres">
      <dgm:prSet presAssocID="{2F7D9180-9569-4598-9BA1-BBEA5D0143A6}" presName="parentText" presStyleLbl="node1" presStyleIdx="0" presStyleCnt="4">
        <dgm:presLayoutVars>
          <dgm:chMax val="0"/>
          <dgm:bulletEnabled val="1"/>
        </dgm:presLayoutVars>
      </dgm:prSet>
      <dgm:spPr/>
    </dgm:pt>
    <dgm:pt modelId="{FDD2BB65-C4AE-4834-80E7-D22BD8239A78}" type="pres">
      <dgm:prSet presAssocID="{D7516DAE-F7CB-440E-ADF9-FA01CFBEAD72}" presName="spacer" presStyleCnt="0"/>
      <dgm:spPr/>
    </dgm:pt>
    <dgm:pt modelId="{5927C82C-C040-40E8-9FC8-22ED13309EA0}" type="pres">
      <dgm:prSet presAssocID="{B227E23C-D10C-450C-8CF4-0E89621376ED}" presName="parentText" presStyleLbl="node1" presStyleIdx="1" presStyleCnt="4">
        <dgm:presLayoutVars>
          <dgm:chMax val="0"/>
          <dgm:bulletEnabled val="1"/>
        </dgm:presLayoutVars>
      </dgm:prSet>
      <dgm:spPr/>
    </dgm:pt>
    <dgm:pt modelId="{D2DD258C-56AE-4692-976E-2F6C4AC758B6}" type="pres">
      <dgm:prSet presAssocID="{2BF18C10-C74C-4496-9C6A-8074B9B1A275}" presName="spacer" presStyleCnt="0"/>
      <dgm:spPr/>
    </dgm:pt>
    <dgm:pt modelId="{8A0C9036-0B45-4843-84E9-62BCFCE4B1A3}" type="pres">
      <dgm:prSet presAssocID="{AE7566ED-A609-4F49-AD9B-BB2590DB5637}" presName="parentText" presStyleLbl="node1" presStyleIdx="2" presStyleCnt="4">
        <dgm:presLayoutVars>
          <dgm:chMax val="0"/>
          <dgm:bulletEnabled val="1"/>
        </dgm:presLayoutVars>
      </dgm:prSet>
      <dgm:spPr/>
    </dgm:pt>
    <dgm:pt modelId="{D20E304E-2662-4162-8444-44090C7F9B4B}" type="pres">
      <dgm:prSet presAssocID="{7A857457-F3E7-4A67-9F5F-E72B182D3AB4}" presName="spacer" presStyleCnt="0"/>
      <dgm:spPr/>
    </dgm:pt>
    <dgm:pt modelId="{1DD1474D-A353-4E6C-A28F-BBE53D270F1B}" type="pres">
      <dgm:prSet presAssocID="{9DCE401B-12FE-42D3-966E-6C576BCA9473}" presName="parentText" presStyleLbl="node1" presStyleIdx="3" presStyleCnt="4">
        <dgm:presLayoutVars>
          <dgm:chMax val="0"/>
          <dgm:bulletEnabled val="1"/>
        </dgm:presLayoutVars>
      </dgm:prSet>
      <dgm:spPr/>
    </dgm:pt>
  </dgm:ptLst>
  <dgm:cxnLst>
    <dgm:cxn modelId="{10EBA112-341D-484C-8573-60B577CC88D0}" type="presOf" srcId="{78D41907-3F6D-43F0-A4D3-A8E310701DCE}" destId="{BEE7AB66-9F39-4D58-985E-3F0DD1C8183D}" srcOrd="0" destOrd="0" presId="urn:microsoft.com/office/officeart/2005/8/layout/vList2"/>
    <dgm:cxn modelId="{35926268-3A9E-4FD6-8271-AB1DDA729B85}" type="presOf" srcId="{2F7D9180-9569-4598-9BA1-BBEA5D0143A6}" destId="{E0F42C8D-128C-4DF6-A2CA-4569F7EE3A90}" srcOrd="0" destOrd="0" presId="urn:microsoft.com/office/officeart/2005/8/layout/vList2"/>
    <dgm:cxn modelId="{AAE0127B-4876-4F1B-A60D-F893F67CE4D5}" srcId="{78D41907-3F6D-43F0-A4D3-A8E310701DCE}" destId="{B227E23C-D10C-450C-8CF4-0E89621376ED}" srcOrd="1" destOrd="0" parTransId="{2AEB2D79-FE8D-4E56-9495-F60669F7E951}" sibTransId="{2BF18C10-C74C-4496-9C6A-8074B9B1A275}"/>
    <dgm:cxn modelId="{C8B13CAC-E318-4DD9-B06E-5733D44A4893}" srcId="{78D41907-3F6D-43F0-A4D3-A8E310701DCE}" destId="{AE7566ED-A609-4F49-AD9B-BB2590DB5637}" srcOrd="2" destOrd="0" parTransId="{F3B9DA32-057A-4192-A4E9-DA1B0EDC412E}" sibTransId="{7A857457-F3E7-4A67-9F5F-E72B182D3AB4}"/>
    <dgm:cxn modelId="{A18ADEAD-4E5F-4BCF-B9AE-7A08408C202D}" srcId="{78D41907-3F6D-43F0-A4D3-A8E310701DCE}" destId="{2F7D9180-9569-4598-9BA1-BBEA5D0143A6}" srcOrd="0" destOrd="0" parTransId="{3ED4118C-44ED-4BAA-8BDA-BCE5825825A7}" sibTransId="{D7516DAE-F7CB-440E-ADF9-FA01CFBEAD72}"/>
    <dgm:cxn modelId="{77B44CE6-9BD7-418D-8FDB-C2568607CE59}" type="presOf" srcId="{AE7566ED-A609-4F49-AD9B-BB2590DB5637}" destId="{8A0C9036-0B45-4843-84E9-62BCFCE4B1A3}" srcOrd="0" destOrd="0" presId="urn:microsoft.com/office/officeart/2005/8/layout/vList2"/>
    <dgm:cxn modelId="{5B6CAAEA-C2B7-4BF7-BCF7-A61D436BC7C7}" type="presOf" srcId="{B227E23C-D10C-450C-8CF4-0E89621376ED}" destId="{5927C82C-C040-40E8-9FC8-22ED13309EA0}" srcOrd="0" destOrd="0" presId="urn:microsoft.com/office/officeart/2005/8/layout/vList2"/>
    <dgm:cxn modelId="{6B8549FC-B4E5-4893-ADEA-4968EC4A8F9E}" srcId="{78D41907-3F6D-43F0-A4D3-A8E310701DCE}" destId="{9DCE401B-12FE-42D3-966E-6C576BCA9473}" srcOrd="3" destOrd="0" parTransId="{73AD5656-55ED-4C6D-96B8-951164F54E1A}" sibTransId="{97D8FECC-ED9A-4F9A-A801-81E7BFB108C7}"/>
    <dgm:cxn modelId="{834346FD-00A2-483A-86A3-4DA421082F73}" type="presOf" srcId="{9DCE401B-12FE-42D3-966E-6C576BCA9473}" destId="{1DD1474D-A353-4E6C-A28F-BBE53D270F1B}" srcOrd="0" destOrd="0" presId="urn:microsoft.com/office/officeart/2005/8/layout/vList2"/>
    <dgm:cxn modelId="{33D5A183-AC74-41B7-B38F-3BB54CF2A64A}" type="presParOf" srcId="{BEE7AB66-9F39-4D58-985E-3F0DD1C8183D}" destId="{E0F42C8D-128C-4DF6-A2CA-4569F7EE3A90}" srcOrd="0" destOrd="0" presId="urn:microsoft.com/office/officeart/2005/8/layout/vList2"/>
    <dgm:cxn modelId="{2F8114C7-738C-42D0-AD15-651291DFC416}" type="presParOf" srcId="{BEE7AB66-9F39-4D58-985E-3F0DD1C8183D}" destId="{FDD2BB65-C4AE-4834-80E7-D22BD8239A78}" srcOrd="1" destOrd="0" presId="urn:microsoft.com/office/officeart/2005/8/layout/vList2"/>
    <dgm:cxn modelId="{63E8B469-3613-40B6-8D91-29FDC3CEA2DE}" type="presParOf" srcId="{BEE7AB66-9F39-4D58-985E-3F0DD1C8183D}" destId="{5927C82C-C040-40E8-9FC8-22ED13309EA0}" srcOrd="2" destOrd="0" presId="urn:microsoft.com/office/officeart/2005/8/layout/vList2"/>
    <dgm:cxn modelId="{B3AA5F93-497F-4D5F-A830-BD6B0E6AAF18}" type="presParOf" srcId="{BEE7AB66-9F39-4D58-985E-3F0DD1C8183D}" destId="{D2DD258C-56AE-4692-976E-2F6C4AC758B6}" srcOrd="3" destOrd="0" presId="urn:microsoft.com/office/officeart/2005/8/layout/vList2"/>
    <dgm:cxn modelId="{41FA63FE-21EF-4937-9F82-A16A30E4E226}" type="presParOf" srcId="{BEE7AB66-9F39-4D58-985E-3F0DD1C8183D}" destId="{8A0C9036-0B45-4843-84E9-62BCFCE4B1A3}" srcOrd="4" destOrd="0" presId="urn:microsoft.com/office/officeart/2005/8/layout/vList2"/>
    <dgm:cxn modelId="{EE6DCF50-C88F-4A5E-BD32-C8B9D150CF8A}" type="presParOf" srcId="{BEE7AB66-9F39-4D58-985E-3F0DD1C8183D}" destId="{D20E304E-2662-4162-8444-44090C7F9B4B}" srcOrd="5" destOrd="0" presId="urn:microsoft.com/office/officeart/2005/8/layout/vList2"/>
    <dgm:cxn modelId="{3411A6D7-2C6B-4172-AF20-1400721B9638}" type="presParOf" srcId="{BEE7AB66-9F39-4D58-985E-3F0DD1C8183D}" destId="{1DD1474D-A353-4E6C-A28F-BBE53D270F1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42C8D-128C-4DF6-A2CA-4569F7EE3A90}">
      <dsp:nvSpPr>
        <dsp:cNvPr id="0" name=""/>
        <dsp:cNvSpPr/>
      </dsp:nvSpPr>
      <dsp:spPr>
        <a:xfrm>
          <a:off x="0" y="390689"/>
          <a:ext cx="4937760"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Just Culture</a:t>
          </a:r>
        </a:p>
      </dsp:txBody>
      <dsp:txXfrm>
        <a:off x="36296" y="426985"/>
        <a:ext cx="4865168" cy="670943"/>
      </dsp:txXfrm>
    </dsp:sp>
    <dsp:sp modelId="{5927C82C-C040-40E8-9FC8-22ED13309EA0}">
      <dsp:nvSpPr>
        <dsp:cNvPr id="0" name=""/>
        <dsp:cNvSpPr/>
      </dsp:nvSpPr>
      <dsp:spPr>
        <a:xfrm>
          <a:off x="0" y="1223504"/>
          <a:ext cx="4937760"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Reporting Culture</a:t>
          </a:r>
        </a:p>
      </dsp:txBody>
      <dsp:txXfrm>
        <a:off x="36296" y="1259800"/>
        <a:ext cx="4865168" cy="670943"/>
      </dsp:txXfrm>
    </dsp:sp>
    <dsp:sp modelId="{8A0C9036-0B45-4843-84E9-62BCFCE4B1A3}">
      <dsp:nvSpPr>
        <dsp:cNvPr id="0" name=""/>
        <dsp:cNvSpPr/>
      </dsp:nvSpPr>
      <dsp:spPr>
        <a:xfrm>
          <a:off x="0" y="2056319"/>
          <a:ext cx="4937760"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Peer Support</a:t>
          </a:r>
        </a:p>
      </dsp:txBody>
      <dsp:txXfrm>
        <a:off x="36296" y="2092615"/>
        <a:ext cx="4865168" cy="670943"/>
      </dsp:txXfrm>
    </dsp:sp>
    <dsp:sp modelId="{1DD1474D-A353-4E6C-A28F-BBE53D270F1B}">
      <dsp:nvSpPr>
        <dsp:cNvPr id="0" name=""/>
        <dsp:cNvSpPr/>
      </dsp:nvSpPr>
      <dsp:spPr>
        <a:xfrm>
          <a:off x="0" y="2889134"/>
          <a:ext cx="4937760"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Medication Safety Resources</a:t>
          </a:r>
        </a:p>
      </dsp:txBody>
      <dsp:txXfrm>
        <a:off x="36296" y="2925430"/>
        <a:ext cx="4865168" cy="6709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E3133-844D-460A-86E4-8774ECAD584D}"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27C9A-89F9-44BD-BAD6-513F428E9030}" type="slidenum">
              <a:rPr lang="en-US" smtClean="0"/>
              <a:t>‹#›</a:t>
            </a:fld>
            <a:endParaRPr lang="en-US"/>
          </a:p>
        </p:txBody>
      </p:sp>
    </p:spTree>
    <p:extLst>
      <p:ext uri="{BB962C8B-B14F-4D97-AF65-F5344CB8AC3E}">
        <p14:creationId xmlns:p14="http://schemas.microsoft.com/office/powerpoint/2010/main" val="4221529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27C9A-89F9-44BD-BAD6-513F428E9030}" type="slidenum">
              <a:rPr lang="en-US" smtClean="0"/>
              <a:t>3</a:t>
            </a:fld>
            <a:endParaRPr lang="en-US"/>
          </a:p>
        </p:txBody>
      </p:sp>
    </p:spTree>
    <p:extLst>
      <p:ext uri="{BB962C8B-B14F-4D97-AF65-F5344CB8AC3E}">
        <p14:creationId xmlns:p14="http://schemas.microsoft.com/office/powerpoint/2010/main" val="295968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27C9A-89F9-44BD-BAD6-513F428E9030}" type="slidenum">
              <a:rPr lang="en-US" smtClean="0"/>
              <a:t>5</a:t>
            </a:fld>
            <a:endParaRPr lang="en-US"/>
          </a:p>
        </p:txBody>
      </p:sp>
    </p:spTree>
    <p:extLst>
      <p:ext uri="{BB962C8B-B14F-4D97-AF65-F5344CB8AC3E}">
        <p14:creationId xmlns:p14="http://schemas.microsoft.com/office/powerpoint/2010/main" val="1513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27C9A-89F9-44BD-BAD6-513F428E9030}" type="slidenum">
              <a:rPr lang="en-US" smtClean="0"/>
              <a:t>6</a:t>
            </a:fld>
            <a:endParaRPr lang="en-US"/>
          </a:p>
        </p:txBody>
      </p:sp>
    </p:spTree>
    <p:extLst>
      <p:ext uri="{BB962C8B-B14F-4D97-AF65-F5344CB8AC3E}">
        <p14:creationId xmlns:p14="http://schemas.microsoft.com/office/powerpoint/2010/main" val="405574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00927C9A-89F9-44BD-BAD6-513F428E9030}" type="slidenum">
              <a:rPr lang="en-US" smtClean="0"/>
              <a:t>9</a:t>
            </a:fld>
            <a:endParaRPr lang="en-US"/>
          </a:p>
        </p:txBody>
      </p:sp>
    </p:spTree>
    <p:extLst>
      <p:ext uri="{BB962C8B-B14F-4D97-AF65-F5344CB8AC3E}">
        <p14:creationId xmlns:p14="http://schemas.microsoft.com/office/powerpoint/2010/main" val="407880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27C9A-89F9-44BD-BAD6-513F428E9030}" type="slidenum">
              <a:rPr lang="en-US" smtClean="0"/>
              <a:t>10</a:t>
            </a:fld>
            <a:endParaRPr lang="en-US"/>
          </a:p>
        </p:txBody>
      </p:sp>
    </p:spTree>
    <p:extLst>
      <p:ext uri="{BB962C8B-B14F-4D97-AF65-F5344CB8AC3E}">
        <p14:creationId xmlns:p14="http://schemas.microsoft.com/office/powerpoint/2010/main" val="4126553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pPr marL="171450" indent="-171450">
              <a:buFont typeface="Calibri,Sans-Serif"/>
              <a:buChar char="-"/>
            </a:pPr>
            <a:r>
              <a:rPr lang="en-US"/>
              <a:t>Speak to anonymity of event reporting at your organization (if available)</a:t>
            </a:r>
          </a:p>
          <a:p>
            <a:pPr marL="171450" indent="-171450">
              <a:buFont typeface="Calibri,Sans-Serif"/>
              <a:buChar char="-"/>
            </a:pPr>
            <a:r>
              <a:rPr lang="en-US">
                <a:ea typeface="Calibri" panose="020F0502020204030204"/>
                <a:cs typeface="Calibri" panose="020F0502020204030204"/>
              </a:rPr>
              <a:t>Emphasize non-punitive</a:t>
            </a:r>
          </a:p>
          <a:p>
            <a:pPr marL="171450" indent="-171450">
              <a:buFont typeface="Calibri,Sans-Serif"/>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0927C9A-89F9-44BD-BAD6-513F428E9030}" type="slidenum">
              <a:rPr lang="en-US" smtClean="0"/>
              <a:t>11</a:t>
            </a:fld>
            <a:endParaRPr lang="en-US"/>
          </a:p>
        </p:txBody>
      </p:sp>
    </p:spTree>
    <p:extLst>
      <p:ext uri="{BB962C8B-B14F-4D97-AF65-F5344CB8AC3E}">
        <p14:creationId xmlns:p14="http://schemas.microsoft.com/office/powerpoint/2010/main" val="3652264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Scott, S. D., </a:t>
            </a:r>
            <a:r>
              <a:rPr lang="en-US" err="1"/>
              <a:t>Hirschinger</a:t>
            </a:r>
            <a:r>
              <a:rPr lang="en-US"/>
              <a:t>, L. E., Cox, K. R., </a:t>
            </a:r>
            <a:r>
              <a:rPr lang="en-US" err="1"/>
              <a:t>McCoig</a:t>
            </a:r>
            <a:r>
              <a:rPr lang="en-US"/>
              <a:t>, M. M., Brandt, J., &amp; Hall, L. W. (2009). The natural history of recovery for the healthcare provider second victim after adverse patient events. Journal of Quality and Safety in Health Care, 18, 325-330.</a:t>
            </a:r>
          </a:p>
          <a:p>
            <a:endParaRPr lang="en-US">
              <a:ea typeface="Calibri"/>
              <a:cs typeface="Calibri"/>
            </a:endParaRPr>
          </a:p>
          <a:p>
            <a:r>
              <a:rPr lang="en-US"/>
              <a:t>Approximately 25% of emergency physicians, 27% of emergency nurses, 22% of ICU nurses, 22% of surgery residents, 15% of trauma surgeons, and 17% of anesthesiologists report extreme and pervasive distress. These severe SVS can lead to true "second victim syndrome," which, if unchecked, can lead to the diagnosis of true posttraumatic stress disorder (PTSD)</a:t>
            </a:r>
            <a:endParaRPr lang="en-US">
              <a:ea typeface="Calibri"/>
              <a:cs typeface="Calibri"/>
            </a:endParaRPr>
          </a:p>
          <a:p>
            <a:r>
              <a:rPr lang="en-US"/>
              <a:t>The findings revealed that 58% of intensive care unit healthcare workers experienced second victim syndrome. Frequent symptoms included guilt (12-68%), anxiety (38-63%), anger at self (25-58%), and lower self-confidence (7-58%).Oct 3, 2023</a:t>
            </a:r>
            <a:endParaRPr lang="en-US">
              <a:ea typeface="Calibri"/>
              <a:cs typeface="Calibri"/>
            </a:endParaRPr>
          </a:p>
          <a:p>
            <a:pPr marL="171450" indent="-171450">
              <a:buFont typeface="Calibri"/>
              <a:buChar char="-"/>
            </a:pPr>
            <a:r>
              <a:rPr lang="en-US"/>
              <a:t>https://pubmed.ncbi.nlm.nih.gov/37788270/#:~:text=The%20findings%20revealed%20that%2058,confidence%20(7%2D58%25).</a:t>
            </a:r>
            <a:endParaRPr lang="en-US">
              <a:ea typeface="Calibri" panose="020F0502020204030204"/>
              <a:cs typeface="Calibri" panose="020F0502020204030204"/>
            </a:endParaRPr>
          </a:p>
          <a:p>
            <a:endParaRPr lang="en-US"/>
          </a:p>
          <a:p>
            <a:endParaRPr lang="en-US"/>
          </a:p>
          <a:p>
            <a:r>
              <a:rPr lang="en-US"/>
              <a:t>Care for colleagues (CFC) is a program at CHOP that focuses on the emotional well-being of our staff especially in the wake of particularly challenging events at work.  It is made up of CHOP staff, such as yourselves, who have trained to provide support to teams who have encountered especially difficult occurrences.</a:t>
            </a:r>
          </a:p>
        </p:txBody>
      </p:sp>
      <p:sp>
        <p:nvSpPr>
          <p:cNvPr id="4" name="Slide Number Placeholder 3"/>
          <p:cNvSpPr>
            <a:spLocks noGrp="1"/>
          </p:cNvSpPr>
          <p:nvPr>
            <p:ph type="sldNum" sz="quarter" idx="5"/>
          </p:nvPr>
        </p:nvSpPr>
        <p:spPr/>
        <p:txBody>
          <a:bodyPr/>
          <a:lstStyle/>
          <a:p>
            <a:fld id="{00927C9A-89F9-44BD-BAD6-513F428E9030}" type="slidenum">
              <a:rPr lang="en-US" smtClean="0"/>
              <a:t>14</a:t>
            </a:fld>
            <a:endParaRPr lang="en-US"/>
          </a:p>
        </p:txBody>
      </p:sp>
    </p:spTree>
    <p:extLst>
      <p:ext uri="{BB962C8B-B14F-4D97-AF65-F5344CB8AC3E}">
        <p14:creationId xmlns:p14="http://schemas.microsoft.com/office/powerpoint/2010/main" val="699783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27C9A-89F9-44BD-BAD6-513F428E9030}" type="slidenum">
              <a:rPr lang="en-US" smtClean="0"/>
              <a:t>16</a:t>
            </a:fld>
            <a:endParaRPr lang="en-US"/>
          </a:p>
        </p:txBody>
      </p:sp>
    </p:spTree>
    <p:extLst>
      <p:ext uri="{BB962C8B-B14F-4D97-AF65-F5344CB8AC3E}">
        <p14:creationId xmlns:p14="http://schemas.microsoft.com/office/powerpoint/2010/main" val="2262456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50CE307-92BC-4ECA-9319-14A239AAF90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E585A-3CFE-47BB-ADBD-55F770BD939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DBAFD98-7889-3D82-73E8-BCEFB38961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351526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0CE307-92BC-4ECA-9319-14A239AAF90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E585A-3CFE-47BB-ADBD-55F770BD9393}" type="slidenum">
              <a:rPr lang="en-US" smtClean="0"/>
              <a:t>‹#›</a:t>
            </a:fld>
            <a:endParaRPr lang="en-US"/>
          </a:p>
        </p:txBody>
      </p:sp>
      <p:pic>
        <p:nvPicPr>
          <p:cNvPr id="7" name="Picture 6">
            <a:extLst>
              <a:ext uri="{FF2B5EF4-FFF2-40B4-BE49-F238E27FC236}">
                <a16:creationId xmlns:a16="http://schemas.microsoft.com/office/drawing/2014/main" id="{504B370C-0620-BDBB-0DFC-89A2246575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320968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0CE307-92BC-4ECA-9319-14A239AAF90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E585A-3CFE-47BB-ADBD-55F770BD9393}" type="slidenum">
              <a:rPr lang="en-US" smtClean="0"/>
              <a:t>‹#›</a:t>
            </a:fld>
            <a:endParaRPr lang="en-US"/>
          </a:p>
        </p:txBody>
      </p:sp>
      <p:pic>
        <p:nvPicPr>
          <p:cNvPr id="9" name="Picture 8">
            <a:extLst>
              <a:ext uri="{FF2B5EF4-FFF2-40B4-BE49-F238E27FC236}">
                <a16:creationId xmlns:a16="http://schemas.microsoft.com/office/drawing/2014/main" id="{53804C1B-EE6F-339A-4471-D19512CF0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489398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0CE307-92BC-4ECA-9319-14A239AAF90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E585A-3CFE-47BB-ADBD-55F770BD9393}" type="slidenum">
              <a:rPr lang="en-US" smtClean="0"/>
              <a:t>‹#›</a:t>
            </a:fld>
            <a:endParaRPr lang="en-US"/>
          </a:p>
        </p:txBody>
      </p:sp>
      <p:pic>
        <p:nvPicPr>
          <p:cNvPr id="7" name="Picture 6">
            <a:extLst>
              <a:ext uri="{FF2B5EF4-FFF2-40B4-BE49-F238E27FC236}">
                <a16:creationId xmlns:a16="http://schemas.microsoft.com/office/drawing/2014/main" id="{D1732ED2-5AC4-0345-D773-D8DEDF8DCC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392812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0CE307-92BC-4ECA-9319-14A239AAF90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E585A-3CFE-47BB-ADBD-55F770BD939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5ED1525-9F2E-1EAD-18CF-001744BA80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168772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0CE307-92BC-4ECA-9319-14A239AAF906}"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E585A-3CFE-47BB-ADBD-55F770BD9393}" type="slidenum">
              <a:rPr lang="en-US" smtClean="0"/>
              <a:t>‹#›</a:t>
            </a:fld>
            <a:endParaRPr lang="en-US"/>
          </a:p>
        </p:txBody>
      </p:sp>
      <p:pic>
        <p:nvPicPr>
          <p:cNvPr id="2" name="Picture 1">
            <a:extLst>
              <a:ext uri="{FF2B5EF4-FFF2-40B4-BE49-F238E27FC236}">
                <a16:creationId xmlns:a16="http://schemas.microsoft.com/office/drawing/2014/main" id="{6B9A5036-C0D7-D8EB-4EE7-9C80D34A9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398059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0CE307-92BC-4ECA-9319-14A239AAF906}" type="datetimeFigureOut">
              <a:rPr lang="en-US" smtClean="0"/>
              <a:t>7/22/2024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E585A-3CFE-47BB-ADBD-55F770BD9393}" type="slidenum">
              <a:rPr lang="en-US" smtClean="0"/>
              <a:t>‹#›</a:t>
            </a:fld>
            <a:endParaRPr lang="en-US"/>
          </a:p>
        </p:txBody>
      </p:sp>
      <p:pic>
        <p:nvPicPr>
          <p:cNvPr id="2" name="Picture 1">
            <a:extLst>
              <a:ext uri="{FF2B5EF4-FFF2-40B4-BE49-F238E27FC236}">
                <a16:creationId xmlns:a16="http://schemas.microsoft.com/office/drawing/2014/main" id="{447D5774-91C7-F0CB-A855-BF1B8372D1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132354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0CE307-92BC-4ECA-9319-14A239AAF906}" type="datetimeFigureOut">
              <a:rPr lang="en-US" smtClean="0"/>
              <a:t>7/22/2024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E585A-3CFE-47BB-ADBD-55F770BD9393}" type="slidenum">
              <a:rPr lang="en-US" smtClean="0"/>
              <a:t>‹#›</a:t>
            </a:fld>
            <a:endParaRPr lang="en-US"/>
          </a:p>
        </p:txBody>
      </p:sp>
      <p:pic>
        <p:nvPicPr>
          <p:cNvPr id="6" name="Picture 5">
            <a:extLst>
              <a:ext uri="{FF2B5EF4-FFF2-40B4-BE49-F238E27FC236}">
                <a16:creationId xmlns:a16="http://schemas.microsoft.com/office/drawing/2014/main" id="{96CD0A02-8B0D-8B24-ED9C-4F12A4E322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4222785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0CE307-92BC-4ECA-9319-14A239AAF906}" type="datetimeFigureOut">
              <a:rPr lang="en-US" smtClean="0"/>
              <a:t>7/22/2024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A8E585A-3CFE-47BB-ADBD-55F770BD9393}" type="slidenum">
              <a:rPr lang="en-US" smtClean="0"/>
              <a:t>‹#›</a:t>
            </a:fld>
            <a:endParaRPr lang="en-US"/>
          </a:p>
        </p:txBody>
      </p:sp>
      <p:pic>
        <p:nvPicPr>
          <p:cNvPr id="2" name="Picture 1">
            <a:extLst>
              <a:ext uri="{FF2B5EF4-FFF2-40B4-BE49-F238E27FC236}">
                <a16:creationId xmlns:a16="http://schemas.microsoft.com/office/drawing/2014/main" id="{EA39E43A-F2B4-4500-59FC-983C1E27C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374648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50CE307-92BC-4ECA-9319-14A239AAF906}" type="datetimeFigureOut">
              <a:rPr lang="en-US" smtClean="0"/>
              <a:t>7/22/2024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8E585A-3CFE-47BB-ADBD-55F770BD9393}" type="slidenum">
              <a:rPr lang="en-US" smtClean="0"/>
              <a:t>‹#›</a:t>
            </a:fld>
            <a:endParaRPr lang="en-US"/>
          </a:p>
        </p:txBody>
      </p:sp>
      <p:pic>
        <p:nvPicPr>
          <p:cNvPr id="10" name="Picture 9">
            <a:extLst>
              <a:ext uri="{FF2B5EF4-FFF2-40B4-BE49-F238E27FC236}">
                <a16:creationId xmlns:a16="http://schemas.microsoft.com/office/drawing/2014/main" id="{A99E6D64-C8CB-378B-A7B4-73D6AFF6C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3646869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0CE307-92BC-4ECA-9319-14A239AAF906}"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E585A-3CFE-47BB-ADBD-55F770BD9393}" type="slidenum">
              <a:rPr lang="en-US" smtClean="0"/>
              <a:t>‹#›</a:t>
            </a:fld>
            <a:endParaRPr lang="en-US"/>
          </a:p>
        </p:txBody>
      </p:sp>
      <p:pic>
        <p:nvPicPr>
          <p:cNvPr id="10" name="Picture 9">
            <a:extLst>
              <a:ext uri="{FF2B5EF4-FFF2-40B4-BE49-F238E27FC236}">
                <a16:creationId xmlns:a16="http://schemas.microsoft.com/office/drawing/2014/main" id="{68DC765F-0F06-A66F-F6BE-55B48F36AC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3296924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50CE307-92BC-4ECA-9319-14A239AAF906}" type="datetimeFigureOut">
              <a:rPr lang="en-US" smtClean="0"/>
              <a:t>7/22/2024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A8E585A-3CFE-47BB-ADBD-55F770BD939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4BACDC3-F6CE-C857-BE1D-D3E997A2FF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144143611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14_DF66A12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8_4E18EE95.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E6F0-61BC-B26C-EE95-FCFF04502D6A}"/>
              </a:ext>
            </a:extLst>
          </p:cNvPr>
          <p:cNvSpPr>
            <a:spLocks noGrp="1"/>
          </p:cNvSpPr>
          <p:nvPr>
            <p:ph type="ctrTitle"/>
          </p:nvPr>
        </p:nvSpPr>
        <p:spPr/>
        <p:txBody>
          <a:bodyPr>
            <a:normAutofit/>
          </a:bodyPr>
          <a:lstStyle/>
          <a:p>
            <a:r>
              <a:rPr lang="en-US" sz="6600" b="1"/>
              <a:t>Medication Safety for Nurses </a:t>
            </a:r>
            <a:r>
              <a:rPr lang="en-US" sz="6600"/>
              <a:t>MODULE 1</a:t>
            </a:r>
          </a:p>
        </p:txBody>
      </p:sp>
      <p:sp>
        <p:nvSpPr>
          <p:cNvPr id="3" name="Subtitle 2">
            <a:extLst>
              <a:ext uri="{FF2B5EF4-FFF2-40B4-BE49-F238E27FC236}">
                <a16:creationId xmlns:a16="http://schemas.microsoft.com/office/drawing/2014/main" id="{54890478-8EC6-FA2E-8643-3923A5BBACFB}"/>
              </a:ext>
            </a:extLst>
          </p:cNvPr>
          <p:cNvSpPr>
            <a:spLocks noGrp="1"/>
          </p:cNvSpPr>
          <p:nvPr>
            <p:ph type="subTitle" idx="1"/>
          </p:nvPr>
        </p:nvSpPr>
        <p:spPr/>
        <p:txBody>
          <a:bodyPr/>
          <a:lstStyle/>
          <a:p>
            <a:r>
              <a:rPr lang="en-US"/>
              <a:t>Presented by: [insert name]</a:t>
            </a:r>
          </a:p>
          <a:p>
            <a:r>
              <a:rPr lang="en-US"/>
              <a:t>Date: [insert date]</a:t>
            </a:r>
          </a:p>
        </p:txBody>
      </p:sp>
    </p:spTree>
    <p:extLst>
      <p:ext uri="{BB962C8B-B14F-4D97-AF65-F5344CB8AC3E}">
        <p14:creationId xmlns:p14="http://schemas.microsoft.com/office/powerpoint/2010/main" val="4041690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t>How to Contribute to REPORTING CULTURE</a:t>
            </a: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p:txBody>
          <a:bodyPr vert="horz" lIns="0" tIns="45720" rIns="0" bIns="45720" rtlCol="0" anchor="t">
            <a:normAutofit/>
          </a:bodyPr>
          <a:lstStyle/>
          <a:p>
            <a:pPr>
              <a:buFont typeface="Wingdings" panose="05000000000000000000" pitchFamily="2" charset="2"/>
              <a:buChar char="v"/>
            </a:pPr>
            <a:r>
              <a:rPr lang="en-US"/>
              <a:t> Report events via your institution's event reporting system</a:t>
            </a:r>
            <a:endParaRPr lang="en-US">
              <a:cs typeface="Calibri"/>
            </a:endParaRPr>
          </a:p>
          <a:p>
            <a:pPr>
              <a:buFont typeface="Wingdings" panose="05000000000000000000" pitchFamily="2" charset="2"/>
              <a:buChar char="v"/>
            </a:pPr>
            <a:r>
              <a:rPr lang="en-US">
                <a:cs typeface="Calibri"/>
              </a:rPr>
              <a:t> Speak up during Safety Rounding or at any time when something doesn't feel right</a:t>
            </a:r>
            <a:endParaRPr lang="en-US">
              <a:ea typeface="Calibri"/>
              <a:cs typeface="Calibri"/>
            </a:endParaRPr>
          </a:p>
          <a:p>
            <a:pPr>
              <a:buFont typeface="Wingdings" panose="05000000000000000000" pitchFamily="2" charset="2"/>
              <a:buChar char="v"/>
            </a:pPr>
            <a:r>
              <a:rPr lang="en-US">
                <a:cs typeface="Calibri"/>
              </a:rPr>
              <a:t> Use tools like CUS to escalate concerns </a:t>
            </a:r>
          </a:p>
          <a:p>
            <a:pPr marL="566420" lvl="2">
              <a:buFont typeface="Wingdings" panose="05000000000000000000" pitchFamily="2" charset="2"/>
              <a:buChar char="v"/>
            </a:pPr>
            <a:r>
              <a:rPr lang="en-US" sz="2000">
                <a:cs typeface="Calibri"/>
              </a:rPr>
              <a:t>('I am </a:t>
            </a:r>
            <a:r>
              <a:rPr lang="en-US" sz="2000" b="1" u="sng">
                <a:cs typeface="Calibri"/>
              </a:rPr>
              <a:t>C</a:t>
            </a:r>
            <a:r>
              <a:rPr lang="en-US" sz="2000" b="1">
                <a:cs typeface="Calibri"/>
              </a:rPr>
              <a:t>oncerned</a:t>
            </a:r>
            <a:r>
              <a:rPr lang="en-US" sz="2000">
                <a:cs typeface="Calibri"/>
              </a:rPr>
              <a:t>, I am </a:t>
            </a:r>
            <a:r>
              <a:rPr lang="en-US" sz="2000" b="1" u="sng">
                <a:cs typeface="Calibri"/>
              </a:rPr>
              <a:t>U</a:t>
            </a:r>
            <a:r>
              <a:rPr lang="en-US" sz="2000" b="1">
                <a:cs typeface="Calibri"/>
              </a:rPr>
              <a:t>ncomfortable</a:t>
            </a:r>
            <a:r>
              <a:rPr lang="en-US" sz="2000">
                <a:cs typeface="Calibri"/>
              </a:rPr>
              <a:t>, This is a </a:t>
            </a:r>
            <a:r>
              <a:rPr lang="en-US" sz="2000" b="1" u="sng">
                <a:cs typeface="Calibri"/>
              </a:rPr>
              <a:t>S</a:t>
            </a:r>
            <a:r>
              <a:rPr lang="en-US" sz="2000" b="1">
                <a:cs typeface="Calibri"/>
              </a:rPr>
              <a:t>afety i</a:t>
            </a:r>
            <a:r>
              <a:rPr lang="en-US" sz="2000">
                <a:cs typeface="Calibri"/>
              </a:rPr>
              <a:t>ssue')</a:t>
            </a:r>
            <a:endParaRPr lang="en-US" sz="2000">
              <a:ea typeface="Calibri"/>
              <a:cs typeface="Calibri"/>
            </a:endParaRPr>
          </a:p>
          <a:p>
            <a:pPr>
              <a:buFont typeface="Wingdings" panose="05000000000000000000" pitchFamily="2" charset="2"/>
              <a:buChar char="v"/>
            </a:pPr>
            <a:r>
              <a:rPr lang="en-US">
                <a:cs typeface="Calibri"/>
              </a:rPr>
              <a:t> Here are your pharmacist resources [insert pharmacy phone numbers] and/or safety reporting hotline or safety event reporting link and photo</a:t>
            </a:r>
            <a:endParaRPr lang="en-US">
              <a:ea typeface="Calibri"/>
              <a:cs typeface="Calibri"/>
            </a:endParaRPr>
          </a:p>
          <a:p>
            <a:pPr marL="0" indent="0">
              <a:buNone/>
            </a:pPr>
            <a:endParaRPr lang="en-US">
              <a:cs typeface="Calibri"/>
            </a:endParaRPr>
          </a:p>
          <a:p>
            <a:pPr>
              <a:buFont typeface="Wingdings" panose="05000000000000000000" pitchFamily="2" charset="2"/>
              <a:buChar char="v"/>
            </a:pPr>
            <a:endParaRPr lang="en-US">
              <a:cs typeface="Calibri"/>
            </a:endParaRPr>
          </a:p>
        </p:txBody>
      </p:sp>
      <p:sp>
        <p:nvSpPr>
          <p:cNvPr id="4" name="TextBox 3">
            <a:extLst>
              <a:ext uri="{FF2B5EF4-FFF2-40B4-BE49-F238E27FC236}">
                <a16:creationId xmlns:a16="http://schemas.microsoft.com/office/drawing/2014/main" id="{D88389B4-81FC-A3B3-6A95-C57703B08060}"/>
              </a:ext>
            </a:extLst>
          </p:cNvPr>
          <p:cNvSpPr txBox="1"/>
          <p:nvPr/>
        </p:nvSpPr>
        <p:spPr>
          <a:xfrm>
            <a:off x="1094361" y="6395935"/>
            <a:ext cx="65207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cs typeface="Calibri"/>
              </a:rPr>
              <a:t>Agency for Healthcare Research and Quality. Tool: CUS, Team STEPPS Program.  http://www.ahrq.gov/teamstepps-program/index.html</a:t>
            </a:r>
          </a:p>
        </p:txBody>
      </p:sp>
    </p:spTree>
    <p:extLst>
      <p:ext uri="{BB962C8B-B14F-4D97-AF65-F5344CB8AC3E}">
        <p14:creationId xmlns:p14="http://schemas.microsoft.com/office/powerpoint/2010/main" val="68828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t>REPORTING at </a:t>
            </a:r>
            <a:br>
              <a:rPr lang="en-US"/>
            </a:br>
            <a:r>
              <a:rPr lang="en-US"/>
              <a:t>[INSERT INSTITUTION NAME]</a:t>
            </a:r>
            <a:endParaRPr lang="en-US">
              <a:cs typeface="Calibri Light"/>
            </a:endParaRP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p:txBody>
          <a:bodyPr vert="horz" lIns="0" tIns="45720" rIns="0" bIns="45720" rtlCol="0" anchor="t">
            <a:normAutofit/>
          </a:bodyPr>
          <a:lstStyle/>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r>
              <a:rPr lang="en-US"/>
              <a:t>[INSERT APPLICABLE INSTITUTIONAL POLICY OR LINK TO EVENT REPORTING SYSTEM HERE]</a:t>
            </a:r>
            <a:endParaRPr lang="en-US">
              <a:cs typeface="Calibri"/>
            </a:endParaRPr>
          </a:p>
        </p:txBody>
      </p:sp>
    </p:spTree>
    <p:extLst>
      <p:ext uri="{BB962C8B-B14F-4D97-AF65-F5344CB8AC3E}">
        <p14:creationId xmlns:p14="http://schemas.microsoft.com/office/powerpoint/2010/main" val="964809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0564-35BF-3D26-7B3D-004C93B8CA56}"/>
              </a:ext>
            </a:extLst>
          </p:cNvPr>
          <p:cNvSpPr>
            <a:spLocks noGrp="1"/>
          </p:cNvSpPr>
          <p:nvPr>
            <p:ph type="title"/>
          </p:nvPr>
        </p:nvSpPr>
        <p:spPr/>
        <p:txBody>
          <a:bodyPr/>
          <a:lstStyle/>
          <a:p>
            <a:r>
              <a:rPr lang="en-US">
                <a:cs typeface="Calibri Light"/>
              </a:rPr>
              <a:t>PEER SUPPORT (SECOND VICTIM) PROGRAM</a:t>
            </a:r>
            <a:endParaRPr lang="en-US"/>
          </a:p>
        </p:txBody>
      </p:sp>
      <p:pic>
        <p:nvPicPr>
          <p:cNvPr id="6" name="Picture Placeholder 5" descr="Hands holding heart">
            <a:extLst>
              <a:ext uri="{FF2B5EF4-FFF2-40B4-BE49-F238E27FC236}">
                <a16:creationId xmlns:a16="http://schemas.microsoft.com/office/drawing/2014/main" id="{1D45ADC5-3E01-AFC9-C831-BFC88498959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66" b="19766"/>
          <a:stretch>
            <a:fillRect/>
          </a:stretch>
        </p:blipFill>
        <p:spPr/>
      </p:pic>
      <p:sp>
        <p:nvSpPr>
          <p:cNvPr id="5" name="TextBox 4">
            <a:extLst>
              <a:ext uri="{FF2B5EF4-FFF2-40B4-BE49-F238E27FC236}">
                <a16:creationId xmlns:a16="http://schemas.microsoft.com/office/drawing/2014/main" id="{190D338D-8B0C-944A-62A3-02534DB063AF}"/>
              </a:ext>
            </a:extLst>
          </p:cNvPr>
          <p:cNvSpPr txBox="1"/>
          <p:nvPr/>
        </p:nvSpPr>
        <p:spPr>
          <a:xfrm>
            <a:off x="7564437" y="6477000"/>
            <a:ext cx="46275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Photo from Microsoft stock images - available as a Microsoft 365 subscriber</a:t>
            </a:r>
          </a:p>
        </p:txBody>
      </p:sp>
      <p:pic>
        <p:nvPicPr>
          <p:cNvPr id="4" name="Picture 3">
            <a:extLst>
              <a:ext uri="{FF2B5EF4-FFF2-40B4-BE49-F238E27FC236}">
                <a16:creationId xmlns:a16="http://schemas.microsoft.com/office/drawing/2014/main" id="{26F7B1CF-AE1A-BE9A-DEFD-A1EE9937B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427" y="24902"/>
            <a:ext cx="1176558" cy="560294"/>
          </a:xfrm>
          <a:prstGeom prst="rect">
            <a:avLst/>
          </a:prstGeom>
        </p:spPr>
      </p:pic>
    </p:spTree>
    <p:extLst>
      <p:ext uri="{BB962C8B-B14F-4D97-AF65-F5344CB8AC3E}">
        <p14:creationId xmlns:p14="http://schemas.microsoft.com/office/powerpoint/2010/main" val="3990259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t>PEER SUPPORT at </a:t>
            </a:r>
            <a:br>
              <a:rPr lang="en-US"/>
            </a:br>
            <a:r>
              <a:rPr lang="en-US">
                <a:cs typeface="Calibri Light"/>
              </a:rPr>
              <a:t>[INSERT INSTITUTION NAME]</a:t>
            </a: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p:txBody>
          <a:bodyPr vert="horz" lIns="0" tIns="45720" rIns="0" bIns="45720" rtlCol="0" anchor="t">
            <a:normAutofit/>
          </a:bodyPr>
          <a:lstStyle/>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r>
              <a:rPr lang="en-US"/>
              <a:t>[INSERT APPLICABLE INSTITUTIONAL POLICY OR GUIDANCE HERE]</a:t>
            </a:r>
          </a:p>
          <a:p>
            <a:pPr marL="0" indent="0" algn="ctr">
              <a:buNone/>
            </a:pPr>
            <a:r>
              <a:rPr lang="en-US">
                <a:cs typeface="Calibri" panose="020F0502020204030204"/>
              </a:rPr>
              <a:t>[institution to include their own process here]</a:t>
            </a:r>
          </a:p>
        </p:txBody>
      </p:sp>
    </p:spTree>
    <p:extLst>
      <p:ext uri="{BB962C8B-B14F-4D97-AF65-F5344CB8AC3E}">
        <p14:creationId xmlns:p14="http://schemas.microsoft.com/office/powerpoint/2010/main" val="3712863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normAutofit/>
          </a:bodyPr>
          <a:lstStyle/>
          <a:p>
            <a:r>
              <a:rPr lang="en-US" sz="4000"/>
              <a:t>PEER SUPPORT (SECOND VICTIM) PROGRAM</a:t>
            </a: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p:txBody>
          <a:bodyPr vert="horz" lIns="0" tIns="45720" rIns="0" bIns="45720" rtlCol="0" anchor="t">
            <a:normAutofit/>
          </a:bodyPr>
          <a:lstStyle/>
          <a:p>
            <a:pPr>
              <a:buFont typeface="Wingdings" panose="05000000000000000000" pitchFamily="2" charset="2"/>
              <a:buChar char="v"/>
            </a:pPr>
            <a:r>
              <a:rPr lang="en-US">
                <a:ea typeface="Calibri"/>
                <a:cs typeface="Calibri"/>
              </a:rPr>
              <a:t> Peer Support (also referred to as 'Second Victims') Program</a:t>
            </a:r>
            <a:endParaRPr lang="en-US">
              <a:cs typeface="Calibri"/>
            </a:endParaRPr>
          </a:p>
          <a:p>
            <a:pPr marL="566420" lvl="2">
              <a:buFont typeface="Wingdings" panose="05000000000000000000" pitchFamily="2" charset="2"/>
              <a:buChar char="v"/>
            </a:pPr>
            <a:r>
              <a:rPr lang="en-US" sz="2000">
                <a:ea typeface="Calibri"/>
                <a:cs typeface="Calibri"/>
              </a:rPr>
              <a:t>A program for healthcare practitioners/caregivers/co-workers who experience distress or are traumatized as a result of medical errors or adverse patient outcomes</a:t>
            </a:r>
            <a:endParaRPr lang="en-US" sz="2000">
              <a:cs typeface="Calibri"/>
            </a:endParaRPr>
          </a:p>
          <a:p>
            <a:pPr>
              <a:buFont typeface="Wingdings" panose="05000000000000000000" pitchFamily="2" charset="2"/>
              <a:buChar char="v"/>
            </a:pPr>
            <a:r>
              <a:rPr lang="en-US">
                <a:ea typeface="+mn-lt"/>
                <a:cs typeface="+mn-lt"/>
              </a:rPr>
              <a:t>The program should provide time necessary to process feelings and grieve losses when an adverse patient event or mistake occurs.</a:t>
            </a:r>
            <a:endParaRPr lang="en-US">
              <a:cs typeface="Calibri"/>
            </a:endParaRPr>
          </a:p>
          <a:p>
            <a:pPr>
              <a:buFont typeface="Wingdings" panose="05000000000000000000" pitchFamily="2" charset="2"/>
              <a:buChar char="v"/>
            </a:pPr>
            <a:r>
              <a:rPr lang="en-US">
                <a:cs typeface="Calibri"/>
              </a:rPr>
              <a:t> Toll on healthcare workers involved in a system-induced errors:</a:t>
            </a:r>
            <a:endParaRPr lang="en-US">
              <a:ea typeface="Calibri"/>
              <a:cs typeface="Calibri"/>
            </a:endParaRPr>
          </a:p>
          <a:p>
            <a:pPr marL="383540" lvl="1">
              <a:buFont typeface="Wingdings" panose="05000000000000000000" pitchFamily="2" charset="2"/>
              <a:buChar char="v"/>
            </a:pPr>
            <a:r>
              <a:rPr lang="en-US" sz="2000">
                <a:cs typeface="Calibri"/>
              </a:rPr>
              <a:t> Approximately 25% of emergency physicians,</a:t>
            </a:r>
            <a:r>
              <a:rPr lang="en-US" sz="2000">
                <a:solidFill>
                  <a:schemeClr val="tx1"/>
                </a:solidFill>
                <a:cs typeface="Calibri"/>
              </a:rPr>
              <a:t> 27% of emergency nurses, 22% of ICU nurses, 22</a:t>
            </a:r>
            <a:r>
              <a:rPr lang="en-US" sz="2000">
                <a:cs typeface="Calibri"/>
              </a:rPr>
              <a:t>% of surgery residents, 15% of trauma surgeons, and 17% of anesthesiologists report extreme and pervasive distress. </a:t>
            </a:r>
          </a:p>
          <a:p>
            <a:pPr marL="383540" lvl="1">
              <a:buFont typeface="Wingdings" panose="05000000000000000000" pitchFamily="2" charset="2"/>
              <a:buChar char="v"/>
            </a:pPr>
            <a:r>
              <a:rPr lang="en-US" sz="2000">
                <a:cs typeface="Calibri"/>
              </a:rPr>
              <a:t>These severe SVS can lead to true "second victim syndrome," which, if unchecked, can lead to the diagnosis of true posttraumatic stress disorder (PTSD)</a:t>
            </a:r>
            <a:endParaRPr lang="en-US"/>
          </a:p>
        </p:txBody>
      </p:sp>
      <p:sp>
        <p:nvSpPr>
          <p:cNvPr id="4" name="TextBox 3">
            <a:extLst>
              <a:ext uri="{FF2B5EF4-FFF2-40B4-BE49-F238E27FC236}">
                <a16:creationId xmlns:a16="http://schemas.microsoft.com/office/drawing/2014/main" id="{385A9F7E-6806-BFD6-FCDD-DBA73BC7D03A}"/>
              </a:ext>
            </a:extLst>
          </p:cNvPr>
          <p:cNvSpPr txBox="1"/>
          <p:nvPr/>
        </p:nvSpPr>
        <p:spPr>
          <a:xfrm>
            <a:off x="1101306" y="6420928"/>
            <a:ext cx="1007565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alibri"/>
                <a:cs typeface="Courier New"/>
              </a:rPr>
              <a:t>Sachs CJ, Wheaton N. Second Victim Syndrome. [Updated 2023 Jun 20]. In: </a:t>
            </a:r>
            <a:r>
              <a:rPr lang="en-US" sz="1100" err="1">
                <a:solidFill>
                  <a:srgbClr val="FFFFFF"/>
                </a:solidFill>
                <a:latin typeface="Calibri"/>
                <a:cs typeface="Courier New"/>
              </a:rPr>
              <a:t>StatPearls</a:t>
            </a:r>
            <a:r>
              <a:rPr lang="en-US" sz="1100">
                <a:solidFill>
                  <a:srgbClr val="FFFFFF"/>
                </a:solidFill>
                <a:latin typeface="Calibri"/>
                <a:cs typeface="Courier New"/>
              </a:rPr>
              <a:t> [Internet]. </a:t>
            </a:r>
            <a:endParaRPr lang="en-US" sz="1100">
              <a:solidFill>
                <a:srgbClr val="FFFFFF"/>
              </a:solidFill>
              <a:latin typeface="Calibri"/>
              <a:cs typeface="Calibri"/>
            </a:endParaRPr>
          </a:p>
          <a:p>
            <a:r>
              <a:rPr lang="en-US" sz="1100">
                <a:solidFill>
                  <a:srgbClr val="FFFFFF"/>
                </a:solidFill>
                <a:latin typeface="Calibri"/>
                <a:cs typeface="Courier New"/>
              </a:rPr>
              <a:t>Treasure Island (FL): </a:t>
            </a:r>
            <a:r>
              <a:rPr lang="en-US" sz="1100" err="1">
                <a:solidFill>
                  <a:srgbClr val="FFFFFF"/>
                </a:solidFill>
                <a:latin typeface="Calibri"/>
                <a:cs typeface="Courier New"/>
              </a:rPr>
              <a:t>StatPearls</a:t>
            </a:r>
            <a:r>
              <a:rPr lang="en-US" sz="1100">
                <a:solidFill>
                  <a:srgbClr val="FFFFFF"/>
                </a:solidFill>
                <a:latin typeface="Calibri"/>
                <a:cs typeface="Courier New"/>
              </a:rPr>
              <a:t> Publishing; 2023 Jan-. Available from: https://www.ncbi.nlm.nih.gov/books/NBK572094/</a:t>
            </a:r>
            <a:endParaRPr lang="en-US" sz="1100">
              <a:solidFill>
                <a:srgbClr val="FFFFFF"/>
              </a:solidFill>
              <a:latin typeface="Calibri"/>
              <a:cs typeface="Calibri"/>
            </a:endParaRPr>
          </a:p>
        </p:txBody>
      </p:sp>
    </p:spTree>
    <p:extLst>
      <p:ext uri="{BB962C8B-B14F-4D97-AF65-F5344CB8AC3E}">
        <p14:creationId xmlns:p14="http://schemas.microsoft.com/office/powerpoint/2010/main" val="48032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0564-35BF-3D26-7B3D-004C93B8CA56}"/>
              </a:ext>
            </a:extLst>
          </p:cNvPr>
          <p:cNvSpPr>
            <a:spLocks noGrp="1"/>
          </p:cNvSpPr>
          <p:nvPr>
            <p:ph type="title"/>
          </p:nvPr>
        </p:nvSpPr>
        <p:spPr/>
        <p:txBody>
          <a:bodyPr/>
          <a:lstStyle/>
          <a:p>
            <a:r>
              <a:rPr lang="en-US"/>
              <a:t>MEDICATION SAFETY RESOURCES</a:t>
            </a:r>
          </a:p>
        </p:txBody>
      </p:sp>
      <p:pic>
        <p:nvPicPr>
          <p:cNvPr id="6" name="Picture Placeholder 5" descr="Books on a shelf">
            <a:extLst>
              <a:ext uri="{FF2B5EF4-FFF2-40B4-BE49-F238E27FC236}">
                <a16:creationId xmlns:a16="http://schemas.microsoft.com/office/drawing/2014/main" id="{4F1A4204-BAB2-DE58-BF96-780EBEAA273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82" b="19782"/>
          <a:stretch>
            <a:fillRect/>
          </a:stretch>
        </p:blipFill>
        <p:spPr/>
      </p:pic>
      <p:sp>
        <p:nvSpPr>
          <p:cNvPr id="5" name="TextBox 4">
            <a:extLst>
              <a:ext uri="{FF2B5EF4-FFF2-40B4-BE49-F238E27FC236}">
                <a16:creationId xmlns:a16="http://schemas.microsoft.com/office/drawing/2014/main" id="{190D338D-8B0C-944A-62A3-02534DB063AF}"/>
              </a:ext>
            </a:extLst>
          </p:cNvPr>
          <p:cNvSpPr txBox="1"/>
          <p:nvPr/>
        </p:nvSpPr>
        <p:spPr>
          <a:xfrm>
            <a:off x="7564437" y="6477000"/>
            <a:ext cx="46275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Photo from Microsoft stock images - available as a Microsoft 365 subscriber</a:t>
            </a:r>
          </a:p>
        </p:txBody>
      </p:sp>
      <p:pic>
        <p:nvPicPr>
          <p:cNvPr id="4" name="Picture 3">
            <a:extLst>
              <a:ext uri="{FF2B5EF4-FFF2-40B4-BE49-F238E27FC236}">
                <a16:creationId xmlns:a16="http://schemas.microsoft.com/office/drawing/2014/main" id="{0162A748-72E2-E370-E6A8-0D4852164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427" y="0"/>
            <a:ext cx="1176558" cy="560294"/>
          </a:xfrm>
          <a:prstGeom prst="rect">
            <a:avLst/>
          </a:prstGeom>
        </p:spPr>
      </p:pic>
    </p:spTree>
    <p:extLst>
      <p:ext uri="{BB962C8B-B14F-4D97-AF65-F5344CB8AC3E}">
        <p14:creationId xmlns:p14="http://schemas.microsoft.com/office/powerpoint/2010/main" val="4216207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t>SELECT MEDICATION SAFETY RESOURCES</a:t>
            </a: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p:txBody>
          <a:bodyPr vert="horz" lIns="0" tIns="45720" rIns="0" bIns="45720" rtlCol="0" anchor="t">
            <a:normAutofit/>
          </a:bodyPr>
          <a:lstStyle/>
          <a:p>
            <a:pPr>
              <a:buFont typeface="Wingdings" panose="05000000000000000000" pitchFamily="2" charset="2"/>
              <a:buChar char="v"/>
            </a:pPr>
            <a:r>
              <a:rPr lang="en-US">
                <a:solidFill>
                  <a:schemeClr val="tx1"/>
                </a:solidFill>
              </a:rPr>
              <a:t>Institute for Safe Medication Practices (ISMP</a:t>
            </a:r>
            <a:r>
              <a:rPr lang="en-US">
                <a:solidFill>
                  <a:schemeClr val="tx1"/>
                </a:solidFill>
                <a:cs typeface="Calibri" panose="020F0502020204030204"/>
              </a:rPr>
              <a:t>) Resources</a:t>
            </a:r>
          </a:p>
          <a:p>
            <a:pPr marL="383540" lvl="1">
              <a:buFont typeface="Wingdings" panose="05000000000000000000" pitchFamily="2" charset="2"/>
              <a:buChar char="v"/>
            </a:pPr>
            <a:r>
              <a:rPr lang="en-US" sz="2000">
                <a:solidFill>
                  <a:schemeClr val="tx1"/>
                </a:solidFill>
                <a:cs typeface="Calibri" panose="020F0502020204030204"/>
              </a:rPr>
              <a:t> Newsletters (including Acute Care, Ambulatory/Community, Nurse Advise ERR)</a:t>
            </a:r>
            <a:endParaRPr lang="en-US" sz="2000">
              <a:solidFill>
                <a:schemeClr val="tx1"/>
              </a:solidFill>
              <a:ea typeface="Calibri"/>
              <a:cs typeface="Calibri" panose="020F0502020204030204"/>
            </a:endParaRPr>
          </a:p>
          <a:p>
            <a:pPr marL="383540" lvl="1">
              <a:buFont typeface="Wingdings" panose="05000000000000000000" pitchFamily="2" charset="2"/>
              <a:buChar char="v"/>
            </a:pPr>
            <a:r>
              <a:rPr lang="en-US" sz="2000">
                <a:solidFill>
                  <a:schemeClr val="tx1"/>
                </a:solidFill>
                <a:cs typeface="Calibri" panose="020F0502020204030204"/>
              </a:rPr>
              <a:t> ISMP Targeted Medication Safety Best Practices</a:t>
            </a:r>
            <a:endParaRPr lang="en-US" sz="2000">
              <a:solidFill>
                <a:schemeClr val="tx1"/>
              </a:solidFill>
              <a:ea typeface="Calibri"/>
              <a:cs typeface="Calibri" panose="020F0502020204030204"/>
            </a:endParaRPr>
          </a:p>
          <a:p>
            <a:pPr>
              <a:buFont typeface="Wingdings" panose="05000000000000000000" pitchFamily="2" charset="2"/>
              <a:buChar char="v"/>
            </a:pPr>
            <a:r>
              <a:rPr lang="en-US">
                <a:solidFill>
                  <a:schemeClr val="tx1"/>
                </a:solidFill>
                <a:cs typeface="Calibri" panose="020F0502020204030204"/>
              </a:rPr>
              <a:t> Nursing Society Resources</a:t>
            </a:r>
            <a:endParaRPr lang="en-US">
              <a:solidFill>
                <a:schemeClr val="tx1"/>
              </a:solidFill>
              <a:ea typeface="Calibri"/>
              <a:cs typeface="Calibri" panose="020F0502020204030204"/>
            </a:endParaRPr>
          </a:p>
          <a:p>
            <a:pPr marL="383540" lvl="1">
              <a:buFont typeface="Wingdings" panose="05000000000000000000" pitchFamily="2" charset="2"/>
              <a:buChar char="v"/>
            </a:pPr>
            <a:r>
              <a:rPr lang="en-US" sz="2000">
                <a:solidFill>
                  <a:schemeClr val="tx1"/>
                </a:solidFill>
                <a:cs typeface="Calibri" panose="020F0502020204030204"/>
              </a:rPr>
              <a:t>Infusion Nursing Society (INS)</a:t>
            </a:r>
            <a:endParaRPr lang="en-US" sz="2000">
              <a:solidFill>
                <a:schemeClr val="tx1"/>
              </a:solidFill>
              <a:ea typeface="Calibri"/>
              <a:cs typeface="Calibri" panose="020F0502020204030204"/>
            </a:endParaRPr>
          </a:p>
          <a:p>
            <a:pPr marL="383540" lvl="1">
              <a:buFont typeface="Wingdings" panose="05000000000000000000" pitchFamily="2" charset="2"/>
              <a:buChar char="v"/>
            </a:pPr>
            <a:r>
              <a:rPr lang="en-US" sz="2000">
                <a:solidFill>
                  <a:schemeClr val="tx1"/>
                </a:solidFill>
                <a:cs typeface="Calibri" panose="020F0502020204030204"/>
              </a:rPr>
              <a:t>Oncology Nursing Society (ONS)</a:t>
            </a:r>
            <a:endParaRPr lang="en-US" sz="2000">
              <a:solidFill>
                <a:schemeClr val="tx1"/>
              </a:solidFill>
              <a:ea typeface="Calibri"/>
              <a:cs typeface="Calibri" panose="020F0502020204030204"/>
            </a:endParaRPr>
          </a:p>
          <a:p>
            <a:pPr marL="383540" lvl="1">
              <a:buFont typeface="Wingdings" panose="05000000000000000000" pitchFamily="2" charset="2"/>
              <a:buChar char="v"/>
            </a:pPr>
            <a:r>
              <a:rPr lang="en-US" sz="2000">
                <a:solidFill>
                  <a:schemeClr val="tx1"/>
                </a:solidFill>
                <a:cs typeface="Calibri" panose="020F0502020204030204"/>
              </a:rPr>
              <a:t>Acute Care Critical Nurses (ACCN)</a:t>
            </a:r>
          </a:p>
          <a:p>
            <a:pPr marL="383540" lvl="1">
              <a:buFont typeface="Wingdings" panose="05000000000000000000" pitchFamily="2" charset="2"/>
              <a:buChar char="v"/>
            </a:pPr>
            <a:r>
              <a:rPr lang="en-US" sz="2000">
                <a:solidFill>
                  <a:schemeClr val="tx1"/>
                </a:solidFill>
                <a:latin typeface="Calibri"/>
                <a:ea typeface="Roboto"/>
                <a:cs typeface="Roboto"/>
              </a:rPr>
              <a:t>Association of </a:t>
            </a:r>
            <a:r>
              <a:rPr lang="en-US" sz="2000" err="1">
                <a:solidFill>
                  <a:schemeClr val="tx1"/>
                </a:solidFill>
                <a:latin typeface="Calibri"/>
                <a:ea typeface="Roboto"/>
                <a:cs typeface="Roboto"/>
              </a:rPr>
              <a:t>periOperative</a:t>
            </a:r>
            <a:r>
              <a:rPr lang="en-US" sz="2000">
                <a:solidFill>
                  <a:schemeClr val="tx1"/>
                </a:solidFill>
                <a:latin typeface="Calibri"/>
                <a:ea typeface="Roboto"/>
                <a:cs typeface="Roboto"/>
              </a:rPr>
              <a:t> Registered Nurses (AORN)</a:t>
            </a:r>
            <a:endParaRPr lang="en-US" sz="2000">
              <a:solidFill>
                <a:schemeClr val="tx1"/>
              </a:solidFill>
              <a:latin typeface="Calibri"/>
              <a:cs typeface="Calibri" panose="020F0502020204030204"/>
            </a:endParaRPr>
          </a:p>
          <a:p>
            <a:pPr>
              <a:buFont typeface="Wingdings" panose="05000000000000000000" pitchFamily="2" charset="2"/>
              <a:buChar char="v"/>
            </a:pPr>
            <a:r>
              <a:rPr lang="en-US">
                <a:solidFill>
                  <a:schemeClr val="tx1"/>
                </a:solidFill>
                <a:ea typeface="Calibri"/>
                <a:cs typeface="Calibri" panose="020F0502020204030204"/>
              </a:rPr>
              <a:t> ECRI Top 10 Patient Safety Concerns</a:t>
            </a:r>
          </a:p>
          <a:p>
            <a:pPr>
              <a:buFont typeface="Wingdings" panose="05000000000000000000" pitchFamily="2" charset="2"/>
              <a:buChar char="v"/>
            </a:pPr>
            <a:r>
              <a:rPr lang="en-US">
                <a:solidFill>
                  <a:schemeClr val="tx1"/>
                </a:solidFill>
                <a:cs typeface="Calibri" panose="020F0502020204030204"/>
              </a:rPr>
              <a:t> The Joint Commission Sentinel Event Alert</a:t>
            </a:r>
            <a:endParaRPr lang="en-US">
              <a:solidFill>
                <a:schemeClr val="tx1"/>
              </a:solidFill>
              <a:ea typeface="Calibri"/>
              <a:cs typeface="Calibri" panose="020F0502020204030204"/>
            </a:endParaRPr>
          </a:p>
          <a:p>
            <a:pPr>
              <a:buFont typeface="Wingdings" panose="05000000000000000000" pitchFamily="2" charset="2"/>
              <a:buChar char="v"/>
            </a:pPr>
            <a:endParaRPr lang="en-US">
              <a:cs typeface="Calibri" panose="020F0502020204030204"/>
            </a:endParaRPr>
          </a:p>
        </p:txBody>
      </p:sp>
      <p:pic>
        <p:nvPicPr>
          <p:cNvPr id="4" name="Picture 3" descr="ISMP Call to Action: Resist the Land of Not Yet and Distribute FREE ...">
            <a:extLst>
              <a:ext uri="{FF2B5EF4-FFF2-40B4-BE49-F238E27FC236}">
                <a16:creationId xmlns:a16="http://schemas.microsoft.com/office/drawing/2014/main" id="{795705BE-280A-F51C-5626-46CE0C69BEF3}"/>
              </a:ext>
            </a:extLst>
          </p:cNvPr>
          <p:cNvPicPr>
            <a:picLocks noChangeAspect="1"/>
          </p:cNvPicPr>
          <p:nvPr/>
        </p:nvPicPr>
        <p:blipFill>
          <a:blip r:embed="rId3"/>
          <a:stretch>
            <a:fillRect/>
          </a:stretch>
        </p:blipFill>
        <p:spPr>
          <a:xfrm>
            <a:off x="8476890" y="2714496"/>
            <a:ext cx="2306127" cy="2909877"/>
          </a:xfrm>
          <a:prstGeom prst="rect">
            <a:avLst/>
          </a:prstGeom>
        </p:spPr>
      </p:pic>
    </p:spTree>
    <p:extLst>
      <p:ext uri="{BB962C8B-B14F-4D97-AF65-F5344CB8AC3E}">
        <p14:creationId xmlns:p14="http://schemas.microsoft.com/office/powerpoint/2010/main" val="1793044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t>MEDICATION SAFETY RESOURCES at [INSERT INSTITUTION NAME]</a:t>
            </a: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p:txBody>
          <a:bodyPr vert="horz" lIns="0" tIns="45720" rIns="0" bIns="45720" rtlCol="0" anchor="t">
            <a:normAutofit/>
          </a:bodyPr>
          <a:lstStyle/>
          <a:p>
            <a:pPr marL="0" indent="0">
              <a:buNone/>
            </a:pPr>
            <a:r>
              <a:rPr lang="en-US" dirty="0"/>
              <a:t>[INSERT INSTITUTIONAL LINKS/INFO TO THESE RESOURCES HERE] </a:t>
            </a:r>
          </a:p>
          <a:p>
            <a:pPr marL="0" indent="0">
              <a:buNone/>
            </a:pPr>
            <a:r>
              <a:rPr lang="en-US" dirty="0"/>
              <a:t>CONSIDER ADDING THE FOLLOWING:</a:t>
            </a:r>
            <a:endParaRPr lang="en-US" dirty="0">
              <a:cs typeface="Calibri"/>
            </a:endParaRPr>
          </a:p>
          <a:p>
            <a:pPr marL="457200" indent="-457200">
              <a:buAutoNum type="arabicPeriod"/>
            </a:pPr>
            <a:r>
              <a:rPr lang="en-US" dirty="0">
                <a:cs typeface="Calibri"/>
              </a:rPr>
              <a:t>The best way to contact your pharmacy dept/ pharmacist/ medication safety liaison</a:t>
            </a:r>
          </a:p>
          <a:p>
            <a:pPr marL="457200" indent="-457200">
              <a:buAutoNum type="arabicPeriod"/>
            </a:pPr>
            <a:r>
              <a:rPr lang="en-US" dirty="0">
                <a:cs typeface="Calibri"/>
              </a:rPr>
              <a:t>How to find out where meds are delivered to/stored</a:t>
            </a:r>
          </a:p>
          <a:p>
            <a:pPr marL="457200" indent="-457200">
              <a:buAutoNum type="arabicPeriod"/>
            </a:pPr>
            <a:r>
              <a:rPr lang="en-US" dirty="0">
                <a:cs typeface="Calibri"/>
              </a:rPr>
              <a:t>Important policies (e.g. Infusion Pumps, Automated Dispensing Cabinets, IV Push, Medication Disposal, Controlled Substances, </a:t>
            </a:r>
            <a:r>
              <a:rPr lang="en-US" dirty="0" err="1">
                <a:cs typeface="Calibri"/>
              </a:rPr>
              <a:t>etc</a:t>
            </a:r>
            <a:r>
              <a:rPr lang="en-US" dirty="0">
                <a:cs typeface="Calibri"/>
              </a:rPr>
              <a:t>)</a:t>
            </a:r>
          </a:p>
          <a:p>
            <a:pPr marL="457200" indent="-457200">
              <a:buAutoNum type="arabicPeriod"/>
            </a:pPr>
            <a:r>
              <a:rPr lang="en-US" dirty="0">
                <a:cs typeface="Calibri"/>
              </a:rPr>
              <a:t>The institution's medication resources (e.g. Lippincott, Lexicomp, </a:t>
            </a:r>
            <a:r>
              <a:rPr lang="en-US" dirty="0" err="1">
                <a:cs typeface="Calibri"/>
              </a:rPr>
              <a:t>etc</a:t>
            </a:r>
            <a:r>
              <a:rPr lang="en-US" dirty="0">
                <a:cs typeface="Calibri"/>
              </a:rPr>
              <a:t>)</a:t>
            </a:r>
          </a:p>
          <a:p>
            <a:pPr marL="457200" indent="-457200">
              <a:buAutoNum type="arabicPeriod"/>
            </a:pPr>
            <a:r>
              <a:rPr lang="en-US" dirty="0">
                <a:cs typeface="Calibri"/>
              </a:rPr>
              <a:t>Institution-specific medication safety communications (e.g. newsletters, intranet postings, emails, </a:t>
            </a:r>
            <a:r>
              <a:rPr lang="en-US" dirty="0" err="1">
                <a:cs typeface="Calibri"/>
              </a:rPr>
              <a:t>etc</a:t>
            </a:r>
            <a:r>
              <a:rPr lang="en-US" dirty="0">
                <a:cs typeface="Calibri"/>
              </a:rPr>
              <a:t>)</a:t>
            </a:r>
          </a:p>
          <a:p>
            <a:pPr marL="0" indent="0" algn="ctr">
              <a:buNone/>
            </a:pPr>
            <a:endParaRPr lang="en-US" dirty="0">
              <a:cs typeface="Calibri"/>
            </a:endParaRPr>
          </a:p>
        </p:txBody>
      </p:sp>
    </p:spTree>
    <p:extLst>
      <p:ext uri="{BB962C8B-B14F-4D97-AF65-F5344CB8AC3E}">
        <p14:creationId xmlns:p14="http://schemas.microsoft.com/office/powerpoint/2010/main" val="3375591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E5D4-79AB-31DD-E30C-7302F0E04320}"/>
              </a:ext>
            </a:extLst>
          </p:cNvPr>
          <p:cNvSpPr>
            <a:spLocks noGrp="1"/>
          </p:cNvSpPr>
          <p:nvPr>
            <p:ph type="ctrTitle"/>
          </p:nvPr>
        </p:nvSpPr>
        <p:spPr>
          <a:xfrm>
            <a:off x="208280" y="758952"/>
            <a:ext cx="11768015" cy="3566160"/>
          </a:xfrm>
        </p:spPr>
        <p:txBody>
          <a:bodyPr vert="horz" lIns="91440" tIns="45720" rIns="91440" bIns="45720" rtlCol="0" anchor="b">
            <a:noAutofit/>
          </a:bodyPr>
          <a:lstStyle/>
          <a:p>
            <a:pPr algn="ctr">
              <a:lnSpc>
                <a:spcPct val="100000"/>
              </a:lnSpc>
              <a:spcBef>
                <a:spcPts val="0"/>
              </a:spcBef>
            </a:pPr>
            <a:r>
              <a:rPr lang="en-US" sz="6600">
                <a:solidFill>
                  <a:schemeClr val="tx1"/>
                </a:solidFill>
                <a:latin typeface="STXingkai"/>
                <a:ea typeface="STXingkai"/>
                <a:cs typeface="Segoe UI"/>
              </a:rPr>
              <a:t>Our patients depend on </a:t>
            </a:r>
            <a:endParaRPr lang="en-US" sz="6600">
              <a:solidFill>
                <a:schemeClr val="tx1"/>
              </a:solidFill>
              <a:latin typeface="STXingkai"/>
              <a:ea typeface="STXingkai"/>
              <a:cs typeface="Calibri Light" panose="020F0302020204030204"/>
            </a:endParaRPr>
          </a:p>
          <a:p>
            <a:pPr algn="ctr">
              <a:lnSpc>
                <a:spcPct val="100000"/>
              </a:lnSpc>
              <a:spcBef>
                <a:spcPts val="0"/>
              </a:spcBef>
            </a:pPr>
            <a:r>
              <a:rPr lang="en-US" sz="6600">
                <a:solidFill>
                  <a:schemeClr val="tx1"/>
                </a:solidFill>
                <a:latin typeface="STXingkai"/>
                <a:ea typeface="STXingkai"/>
                <a:cs typeface="Segoe UI"/>
              </a:rPr>
              <a:t>Each one of you to care for them.</a:t>
            </a:r>
          </a:p>
          <a:p>
            <a:pPr algn="ctr">
              <a:lnSpc>
                <a:spcPct val="100000"/>
              </a:lnSpc>
              <a:spcBef>
                <a:spcPts val="0"/>
              </a:spcBef>
            </a:pPr>
            <a:r>
              <a:rPr lang="en-US" sz="6600">
                <a:solidFill>
                  <a:schemeClr val="tx1"/>
                </a:solidFill>
                <a:latin typeface="STXingkai"/>
                <a:ea typeface="STXingkai"/>
                <a:cs typeface="Segoe UI"/>
              </a:rPr>
              <a:t>What you do, contributes to</a:t>
            </a:r>
          </a:p>
          <a:p>
            <a:pPr algn="ctr">
              <a:lnSpc>
                <a:spcPct val="100000"/>
              </a:lnSpc>
              <a:spcBef>
                <a:spcPts val="0"/>
              </a:spcBef>
            </a:pPr>
            <a:r>
              <a:rPr lang="en-US" sz="6600">
                <a:solidFill>
                  <a:schemeClr val="tx1"/>
                </a:solidFill>
                <a:latin typeface="STXingkai"/>
                <a:ea typeface="STXingkai"/>
                <a:cs typeface="Segoe UI"/>
              </a:rPr>
              <a:t>Safe &amp; appropriate patient care</a:t>
            </a:r>
          </a:p>
        </p:txBody>
      </p:sp>
      <p:sp>
        <p:nvSpPr>
          <p:cNvPr id="3" name="Content Placeholder 2">
            <a:extLst>
              <a:ext uri="{FF2B5EF4-FFF2-40B4-BE49-F238E27FC236}">
                <a16:creationId xmlns:a16="http://schemas.microsoft.com/office/drawing/2014/main" id="{EDD5A567-F2A4-3347-A65E-9AD7DF2E7D95}"/>
              </a:ext>
            </a:extLst>
          </p:cNvPr>
          <p:cNvSpPr>
            <a:spLocks noGrp="1"/>
          </p:cNvSpPr>
          <p:nvPr>
            <p:ph type="subTitle" idx="1"/>
          </p:nvPr>
        </p:nvSpPr>
        <p:spPr/>
        <p:txBody>
          <a:bodyPr vert="horz" lIns="0" tIns="45720" rIns="0" bIns="45720" rtlCol="0" anchor="t">
            <a:normAutofit/>
          </a:bodyPr>
          <a:lstStyle/>
          <a:p>
            <a:pPr algn="ctr"/>
            <a:endParaRPr lang="en-US" sz="4000">
              <a:latin typeface="Segoe UI"/>
              <a:cs typeface="Segoe UI"/>
            </a:endParaRPr>
          </a:p>
        </p:txBody>
      </p:sp>
    </p:spTree>
    <p:extLst>
      <p:ext uri="{BB962C8B-B14F-4D97-AF65-F5344CB8AC3E}">
        <p14:creationId xmlns:p14="http://schemas.microsoft.com/office/powerpoint/2010/main" val="32727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t>OUTLINE</a:t>
            </a:r>
          </a:p>
        </p:txBody>
      </p:sp>
      <p:graphicFrame>
        <p:nvGraphicFramePr>
          <p:cNvPr id="10" name="Content Placeholder 2">
            <a:extLst>
              <a:ext uri="{FF2B5EF4-FFF2-40B4-BE49-F238E27FC236}">
                <a16:creationId xmlns:a16="http://schemas.microsoft.com/office/drawing/2014/main" id="{4A0D8981-9570-96C4-6C2E-79DD2BCCEE33}"/>
              </a:ext>
            </a:extLst>
          </p:cNvPr>
          <p:cNvGraphicFramePr>
            <a:graphicFrameLocks noGrp="1"/>
          </p:cNvGraphicFramePr>
          <p:nvPr>
            <p:ph sz="half" idx="1"/>
          </p:nvPr>
        </p:nvGraphicFramePr>
        <p:xfrm>
          <a:off x="1097280" y="1845734"/>
          <a:ext cx="4937760" cy="4023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descr="Capsules and pills laid flat in symmetrical cross shape">
            <a:extLst>
              <a:ext uri="{FF2B5EF4-FFF2-40B4-BE49-F238E27FC236}">
                <a16:creationId xmlns:a16="http://schemas.microsoft.com/office/drawing/2014/main" id="{BC44CB7D-8E78-6F1F-39D3-B318242D75AA}"/>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218238" y="2112028"/>
            <a:ext cx="4937125" cy="3491194"/>
          </a:xfrm>
        </p:spPr>
      </p:pic>
      <p:sp>
        <p:nvSpPr>
          <p:cNvPr id="16" name="TextBox 15">
            <a:extLst>
              <a:ext uri="{FF2B5EF4-FFF2-40B4-BE49-F238E27FC236}">
                <a16:creationId xmlns:a16="http://schemas.microsoft.com/office/drawing/2014/main" id="{6B9AD976-3153-4DB4-7759-DF3CB0EC3DF5}"/>
              </a:ext>
            </a:extLst>
          </p:cNvPr>
          <p:cNvSpPr txBox="1"/>
          <p:nvPr/>
        </p:nvSpPr>
        <p:spPr>
          <a:xfrm>
            <a:off x="7564437" y="6477000"/>
            <a:ext cx="46275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Photo from Microsoft stock images - available as a Microsoft 365 subscriber</a:t>
            </a:r>
          </a:p>
        </p:txBody>
      </p:sp>
    </p:spTree>
    <p:extLst>
      <p:ext uri="{BB962C8B-B14F-4D97-AF65-F5344CB8AC3E}">
        <p14:creationId xmlns:p14="http://schemas.microsoft.com/office/powerpoint/2010/main" val="3911418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cs typeface="Calibri Light"/>
              </a:rPr>
              <a:t>What is JUST CULTURE?</a:t>
            </a: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a:xfrm>
            <a:off x="1097279" y="1845734"/>
            <a:ext cx="6785187" cy="4023360"/>
          </a:xfrm>
        </p:spPr>
        <p:txBody>
          <a:bodyPr vert="horz" lIns="0" tIns="45720" rIns="0" bIns="45720" rtlCol="0" anchor="t">
            <a:normAutofit/>
          </a:bodyPr>
          <a:lstStyle/>
          <a:p>
            <a:pPr>
              <a:buFont typeface="Wingdings" panose="05000000000000000000" pitchFamily="2" charset="2"/>
              <a:buChar char="v"/>
            </a:pPr>
            <a:r>
              <a:rPr lang="en-US"/>
              <a:t> Culture of </a:t>
            </a:r>
            <a:r>
              <a:rPr lang="en-US">
                <a:cs typeface="Calibri"/>
              </a:rPr>
              <a:t>shared accountability</a:t>
            </a:r>
            <a:endParaRPr lang="en-US"/>
          </a:p>
          <a:p>
            <a:pPr>
              <a:buFont typeface="Wingdings" panose="05000000000000000000" pitchFamily="2" charset="2"/>
              <a:buChar char="v"/>
            </a:pPr>
            <a:r>
              <a:rPr lang="en-US">
                <a:cs typeface="Calibri"/>
              </a:rPr>
              <a:t> Organizations are accountable for </a:t>
            </a:r>
            <a:r>
              <a:rPr lang="en-US" b="1">
                <a:solidFill>
                  <a:schemeClr val="accent2"/>
                </a:solidFill>
                <a:cs typeface="Calibri"/>
              </a:rPr>
              <a:t>designing safe systems </a:t>
            </a:r>
            <a:endParaRPr lang="en-US" b="1">
              <a:solidFill>
                <a:schemeClr val="accent2"/>
              </a:solidFill>
              <a:ea typeface="Calibri"/>
              <a:cs typeface="Calibri"/>
            </a:endParaRPr>
          </a:p>
          <a:p>
            <a:pPr>
              <a:buFont typeface="Wingdings" panose="05000000000000000000" pitchFamily="2" charset="2"/>
              <a:buChar char="v"/>
            </a:pPr>
            <a:r>
              <a:rPr lang="en-US">
                <a:cs typeface="Calibri"/>
              </a:rPr>
              <a:t> Employees are accountable to their </a:t>
            </a:r>
            <a:r>
              <a:rPr lang="en-US" b="1">
                <a:solidFill>
                  <a:schemeClr val="accent2"/>
                </a:solidFill>
                <a:cs typeface="Calibri"/>
              </a:rPr>
              <a:t>behavioral choices</a:t>
            </a:r>
            <a:r>
              <a:rPr lang="en-US" b="1">
                <a:cs typeface="Calibri"/>
              </a:rPr>
              <a:t> and </a:t>
            </a:r>
            <a:r>
              <a:rPr lang="en-US" b="1">
                <a:solidFill>
                  <a:schemeClr val="accent2"/>
                </a:solidFill>
                <a:cs typeface="Calibri"/>
              </a:rPr>
              <a:t>actions</a:t>
            </a:r>
            <a:endParaRPr lang="en-US" b="1">
              <a:solidFill>
                <a:schemeClr val="accent2"/>
              </a:solidFill>
            </a:endParaRPr>
          </a:p>
          <a:p>
            <a:pPr>
              <a:buFont typeface="Wingdings" panose="05000000000000000000" pitchFamily="2" charset="2"/>
              <a:buChar char="v"/>
            </a:pPr>
            <a:r>
              <a:rPr lang="en-US"/>
              <a:t> Based on management of 3 behaviors</a:t>
            </a:r>
            <a:endParaRPr lang="en-US">
              <a:ea typeface="Calibri"/>
              <a:cs typeface="Calibri"/>
            </a:endParaRPr>
          </a:p>
          <a:p>
            <a:pPr marL="543560" lvl="1" indent="-342900">
              <a:spcBef>
                <a:spcPts val="1200"/>
              </a:spcBef>
              <a:spcAft>
                <a:spcPts val="200"/>
              </a:spcAft>
              <a:buFont typeface="+mj-lt"/>
              <a:buAutoNum type="arabicPeriod"/>
            </a:pPr>
            <a:r>
              <a:rPr lang="en-US" sz="2000" b="1" cap="all">
                <a:cs typeface="Calibri"/>
              </a:rPr>
              <a:t>Human Error</a:t>
            </a:r>
            <a:endParaRPr lang="en-US" sz="2000" b="1" cap="all">
              <a:ea typeface="Calibri"/>
              <a:cs typeface="Calibri"/>
            </a:endParaRPr>
          </a:p>
          <a:p>
            <a:pPr marL="543560" lvl="1" indent="-342900">
              <a:spcBef>
                <a:spcPts val="1200"/>
              </a:spcBef>
              <a:spcAft>
                <a:spcPts val="200"/>
              </a:spcAft>
              <a:buFont typeface="+mj-lt"/>
              <a:buAutoNum type="arabicPeriod"/>
            </a:pPr>
            <a:r>
              <a:rPr lang="en-US" sz="2000" b="1" cap="all">
                <a:cs typeface="Calibri"/>
              </a:rPr>
              <a:t>At Risk Behavior</a:t>
            </a:r>
            <a:endParaRPr lang="en-US" sz="2000" b="1" cap="all">
              <a:ea typeface="Calibri"/>
              <a:cs typeface="Calibri"/>
            </a:endParaRPr>
          </a:p>
          <a:p>
            <a:pPr marL="543560" lvl="1" indent="-342900">
              <a:spcBef>
                <a:spcPts val="1200"/>
              </a:spcBef>
              <a:spcAft>
                <a:spcPts val="200"/>
              </a:spcAft>
              <a:buFont typeface="+mj-lt"/>
              <a:buAutoNum type="arabicPeriod"/>
            </a:pPr>
            <a:r>
              <a:rPr lang="en-US" sz="2000" b="1" cap="all">
                <a:cs typeface="Calibri"/>
              </a:rPr>
              <a:t>Reckless Behavior</a:t>
            </a:r>
            <a:endParaRPr lang="en-US" sz="2000" b="1" cap="all">
              <a:ea typeface="Calibri"/>
              <a:cs typeface="Calibri"/>
            </a:endParaRPr>
          </a:p>
        </p:txBody>
      </p:sp>
      <p:sp>
        <p:nvSpPr>
          <p:cNvPr id="5" name="TextBox 4">
            <a:extLst>
              <a:ext uri="{FF2B5EF4-FFF2-40B4-BE49-F238E27FC236}">
                <a16:creationId xmlns:a16="http://schemas.microsoft.com/office/drawing/2014/main" id="{3F2220D7-E452-8BF7-A5D1-67AEF35EC0A5}"/>
              </a:ext>
            </a:extLst>
          </p:cNvPr>
          <p:cNvSpPr txBox="1"/>
          <p:nvPr/>
        </p:nvSpPr>
        <p:spPr>
          <a:xfrm>
            <a:off x="443948" y="6477000"/>
            <a:ext cx="46275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AHRQ PSNet. Patient Safety Primer, Safety Culture. Published 2016.</a:t>
            </a:r>
            <a:endParaRPr lang="en-US"/>
          </a:p>
        </p:txBody>
      </p:sp>
      <p:pic>
        <p:nvPicPr>
          <p:cNvPr id="6" name="Picture 5" descr="A vintage weighing scales">
            <a:extLst>
              <a:ext uri="{FF2B5EF4-FFF2-40B4-BE49-F238E27FC236}">
                <a16:creationId xmlns:a16="http://schemas.microsoft.com/office/drawing/2014/main" id="{AD6D3CF8-E617-2DAC-FD6C-67B10C5D1CAD}"/>
              </a:ext>
            </a:extLst>
          </p:cNvPr>
          <p:cNvPicPr>
            <a:picLocks noChangeAspect="1"/>
          </p:cNvPicPr>
          <p:nvPr/>
        </p:nvPicPr>
        <p:blipFill rotWithShape="1">
          <a:blip r:embed="rId3">
            <a:extLst>
              <a:ext uri="{28A0092B-C50C-407E-A947-70E740481C1C}">
                <a14:useLocalDpi xmlns:a14="http://schemas.microsoft.com/office/drawing/2010/main" val="0"/>
              </a:ext>
            </a:extLst>
          </a:blip>
          <a:srcRect b="16522"/>
          <a:stretch/>
        </p:blipFill>
        <p:spPr>
          <a:xfrm>
            <a:off x="8160173" y="1845734"/>
            <a:ext cx="3456094" cy="4327595"/>
          </a:xfrm>
          <a:prstGeom prst="rect">
            <a:avLst/>
          </a:prstGeom>
        </p:spPr>
      </p:pic>
      <p:sp>
        <p:nvSpPr>
          <p:cNvPr id="8" name="TextBox 7">
            <a:extLst>
              <a:ext uri="{FF2B5EF4-FFF2-40B4-BE49-F238E27FC236}">
                <a16:creationId xmlns:a16="http://schemas.microsoft.com/office/drawing/2014/main" id="{881B088C-38EA-4F4C-F65D-415FBA65E851}"/>
              </a:ext>
            </a:extLst>
          </p:cNvPr>
          <p:cNvSpPr txBox="1"/>
          <p:nvPr/>
        </p:nvSpPr>
        <p:spPr>
          <a:xfrm>
            <a:off x="7564437" y="6477000"/>
            <a:ext cx="46275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Photo from Microsoft stock images - available as a Microsoft 365 subscriber</a:t>
            </a:r>
          </a:p>
        </p:txBody>
      </p:sp>
    </p:spTree>
    <p:extLst>
      <p:ext uri="{BB962C8B-B14F-4D97-AF65-F5344CB8AC3E}">
        <p14:creationId xmlns:p14="http://schemas.microsoft.com/office/powerpoint/2010/main" val="23196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3075-05B3-BF4D-395D-C567426E8B0E}"/>
              </a:ext>
            </a:extLst>
          </p:cNvPr>
          <p:cNvSpPr>
            <a:spLocks noGrp="1"/>
          </p:cNvSpPr>
          <p:nvPr>
            <p:ph type="title"/>
          </p:nvPr>
        </p:nvSpPr>
        <p:spPr/>
        <p:txBody>
          <a:bodyPr/>
          <a:lstStyle/>
          <a:p>
            <a:r>
              <a:rPr lang="en-US"/>
              <a:t>JUST CULTURE</a:t>
            </a:r>
          </a:p>
        </p:txBody>
      </p:sp>
      <p:pic>
        <p:nvPicPr>
          <p:cNvPr id="6" name="Picture Placeholder 5" descr="People holding hands">
            <a:extLst>
              <a:ext uri="{FF2B5EF4-FFF2-40B4-BE49-F238E27FC236}">
                <a16:creationId xmlns:a16="http://schemas.microsoft.com/office/drawing/2014/main" id="{B43A8DEA-E393-D9A5-CF8F-19D80AA4D4B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96" b="19796"/>
          <a:stretch>
            <a:fillRect/>
          </a:stretch>
        </p:blipFill>
        <p:spPr/>
      </p:pic>
      <p:sp>
        <p:nvSpPr>
          <p:cNvPr id="3" name="TextBox 2">
            <a:extLst>
              <a:ext uri="{FF2B5EF4-FFF2-40B4-BE49-F238E27FC236}">
                <a16:creationId xmlns:a16="http://schemas.microsoft.com/office/drawing/2014/main" id="{087387F1-9C86-39E0-4FE8-885792737F28}"/>
              </a:ext>
            </a:extLst>
          </p:cNvPr>
          <p:cNvSpPr txBox="1"/>
          <p:nvPr/>
        </p:nvSpPr>
        <p:spPr>
          <a:xfrm>
            <a:off x="7564437" y="6477000"/>
            <a:ext cx="46275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Photo from Microsoft stock images - available as a Microsoft 365 subscriber</a:t>
            </a:r>
          </a:p>
        </p:txBody>
      </p:sp>
      <p:pic>
        <p:nvPicPr>
          <p:cNvPr id="5" name="Picture 4">
            <a:extLst>
              <a:ext uri="{FF2B5EF4-FFF2-40B4-BE49-F238E27FC236}">
                <a16:creationId xmlns:a16="http://schemas.microsoft.com/office/drawing/2014/main" id="{C343B123-A677-114D-1FC9-0EEB4DCE1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427" y="0"/>
            <a:ext cx="1176558" cy="560294"/>
          </a:xfrm>
          <a:prstGeom prst="rect">
            <a:avLst/>
          </a:prstGeom>
        </p:spPr>
      </p:pic>
    </p:spTree>
    <p:extLst>
      <p:ext uri="{BB962C8B-B14F-4D97-AF65-F5344CB8AC3E}">
        <p14:creationId xmlns:p14="http://schemas.microsoft.com/office/powerpoint/2010/main" val="2760483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cs typeface="Calibri Light"/>
              </a:rPr>
              <a:t>Behaviors In A JUST CULTURE</a:t>
            </a:r>
          </a:p>
        </p:txBody>
      </p:sp>
      <p:sp>
        <p:nvSpPr>
          <p:cNvPr id="5" name="TextBox 4">
            <a:extLst>
              <a:ext uri="{FF2B5EF4-FFF2-40B4-BE49-F238E27FC236}">
                <a16:creationId xmlns:a16="http://schemas.microsoft.com/office/drawing/2014/main" id="{3F2220D7-E452-8BF7-A5D1-67AEF35EC0A5}"/>
              </a:ext>
            </a:extLst>
          </p:cNvPr>
          <p:cNvSpPr txBox="1"/>
          <p:nvPr/>
        </p:nvSpPr>
        <p:spPr>
          <a:xfrm>
            <a:off x="2133599" y="6477000"/>
            <a:ext cx="100584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ISMP Medication Safety Alert. The differences between human error, at-risk behavior, and reckless behavior are key to a Just Culture. June 18, 2020. Volume 25, Issue 12.</a:t>
            </a:r>
          </a:p>
        </p:txBody>
      </p:sp>
      <p:sp>
        <p:nvSpPr>
          <p:cNvPr id="6" name="Content Placeholder 5">
            <a:extLst>
              <a:ext uri="{FF2B5EF4-FFF2-40B4-BE49-F238E27FC236}">
                <a16:creationId xmlns:a16="http://schemas.microsoft.com/office/drawing/2014/main" id="{A918C7E7-9D0F-AA0B-683E-4D8D24424CC8}"/>
              </a:ext>
            </a:extLst>
          </p:cNvPr>
          <p:cNvSpPr>
            <a:spLocks noGrp="1"/>
          </p:cNvSpPr>
          <p:nvPr>
            <p:ph idx="1"/>
          </p:nvPr>
        </p:nvSpPr>
        <p:spPr>
          <a:xfrm>
            <a:off x="1097280" y="1845734"/>
            <a:ext cx="10058400" cy="4023360"/>
          </a:xfrm>
        </p:spPr>
        <p:txBody>
          <a:bodyPr vert="horz" lIns="0" tIns="45720" rIns="0" bIns="45720" numCol="3" spcCol="182880" rtlCol="0" anchor="t">
            <a:noAutofit/>
          </a:bodyPr>
          <a:lstStyle/>
          <a:p>
            <a:r>
              <a:rPr lang="en-US" b="1"/>
              <a:t>HUMAN ERROR</a:t>
            </a:r>
          </a:p>
          <a:p>
            <a:pPr>
              <a:buFont typeface="Wingdings" panose="05000000000000000000" pitchFamily="2" charset="2"/>
              <a:buChar char="v"/>
            </a:pPr>
            <a:r>
              <a:rPr lang="en-US" sz="1800"/>
              <a:t> An inevitable, unpredictable, and unintentional failure in the way we perceive, think, or behave.</a:t>
            </a:r>
            <a:endParaRPr lang="en-US" sz="1800">
              <a:ea typeface="Calibri"/>
              <a:cs typeface="Calibri"/>
            </a:endParaRPr>
          </a:p>
          <a:p>
            <a:pPr>
              <a:buFont typeface="Wingdings" panose="05000000000000000000" pitchFamily="2" charset="2"/>
              <a:buChar char="v"/>
            </a:pPr>
            <a:r>
              <a:rPr lang="en-US" sz="1800"/>
              <a:t> NOT a behavioral choice—we do NOT choose to make errors</a:t>
            </a:r>
            <a:endParaRPr lang="en-US" sz="1800">
              <a:ea typeface="Calibri"/>
              <a:cs typeface="Calibri"/>
            </a:endParaRPr>
          </a:p>
          <a:p>
            <a:pPr>
              <a:buFont typeface="Wingdings" panose="05000000000000000000" pitchFamily="2" charset="2"/>
              <a:buChar char="v"/>
            </a:pPr>
            <a:r>
              <a:rPr lang="en-US" sz="1800"/>
              <a:t> Running past a stop sign because you didn’t see it</a:t>
            </a:r>
            <a:endParaRPr lang="en-US" sz="1800">
              <a:ea typeface="Calibri"/>
              <a:cs typeface="Calibri"/>
            </a:endParaRPr>
          </a:p>
          <a:p>
            <a:pPr>
              <a:buFont typeface="Wingdings" panose="05000000000000000000" pitchFamily="2" charset="2"/>
              <a:buChar char="v"/>
            </a:pPr>
            <a:r>
              <a:rPr lang="en-US" sz="1800"/>
              <a:t> Inadvertently keying in an extra ‘0’ when programming a smart pump due to a sticky key</a:t>
            </a:r>
            <a:endParaRPr lang="en-US" sz="1800">
              <a:ea typeface="Calibri"/>
              <a:cs typeface="Calibri"/>
            </a:endParaRPr>
          </a:p>
          <a:p>
            <a:endParaRPr lang="en-US" sz="1800" b="1"/>
          </a:p>
          <a:p>
            <a:endParaRPr lang="en-US" sz="1800" b="1"/>
          </a:p>
          <a:p>
            <a:endParaRPr lang="en-US" sz="1800" b="1"/>
          </a:p>
          <a:p>
            <a:endParaRPr lang="en-US" sz="1800" b="1"/>
          </a:p>
          <a:p>
            <a:endParaRPr lang="en-US" sz="1800" b="1"/>
          </a:p>
          <a:p>
            <a:endParaRPr lang="en-US" sz="1800" b="1"/>
          </a:p>
          <a:p>
            <a:endParaRPr lang="en-US" sz="1800" b="1"/>
          </a:p>
          <a:p>
            <a:endParaRPr lang="en-US" sz="1800" b="1"/>
          </a:p>
          <a:p>
            <a:r>
              <a:rPr lang="en-US" b="1"/>
              <a:t>AT RISK BEHAVIOR</a:t>
            </a:r>
            <a:endParaRPr lang="en-US" b="1">
              <a:ea typeface="Calibri"/>
              <a:cs typeface="Calibri"/>
            </a:endParaRPr>
          </a:p>
          <a:p>
            <a:pPr>
              <a:buFont typeface="Wingdings" panose="05000000000000000000" pitchFamily="2" charset="2"/>
              <a:buChar char="v"/>
            </a:pPr>
            <a:r>
              <a:rPr lang="en-US" sz="1800"/>
              <a:t> Behavioral choices that are made when individuals have lost the perception of risk </a:t>
            </a:r>
            <a:endParaRPr lang="en-US" sz="1800">
              <a:ea typeface="Calibri"/>
              <a:cs typeface="Calibri"/>
            </a:endParaRPr>
          </a:p>
          <a:p>
            <a:pPr>
              <a:buFont typeface="Wingdings" panose="05000000000000000000" pitchFamily="2" charset="2"/>
              <a:buChar char="v"/>
            </a:pPr>
            <a:r>
              <a:rPr lang="en-US" sz="1800"/>
              <a:t> OR mistakenly believe the risk to be insignificant or justified</a:t>
            </a:r>
            <a:endParaRPr lang="en-US" sz="1800">
              <a:ea typeface="Calibri"/>
              <a:cs typeface="Calibri"/>
            </a:endParaRPr>
          </a:p>
          <a:p>
            <a:pPr>
              <a:buFont typeface="Wingdings" panose="05000000000000000000" pitchFamily="2" charset="2"/>
              <a:buChar char="v"/>
            </a:pPr>
            <a:r>
              <a:rPr lang="en-US" sz="1800"/>
              <a:t> Drift and/or normalized deviance “everyone else does it”</a:t>
            </a:r>
            <a:endParaRPr lang="en-US" sz="1800">
              <a:ea typeface="Calibri"/>
              <a:cs typeface="Calibri"/>
            </a:endParaRPr>
          </a:p>
          <a:p>
            <a:pPr>
              <a:buFont typeface="Wingdings" panose="05000000000000000000" pitchFamily="2" charset="2"/>
              <a:buChar char="v"/>
            </a:pPr>
            <a:r>
              <a:rPr lang="en-US" sz="1800"/>
              <a:t> Speeding on the freeway because everyone else is and/or you are running late </a:t>
            </a:r>
          </a:p>
          <a:p>
            <a:pPr>
              <a:buFont typeface="Wingdings" panose="05000000000000000000" pitchFamily="2" charset="2"/>
              <a:buChar char="v"/>
            </a:pPr>
            <a:r>
              <a:rPr lang="en-US" sz="1800">
                <a:ea typeface="Calibri"/>
                <a:cs typeface="Calibri"/>
              </a:rPr>
              <a:t> BCMA scanning AFTER administration of the medication</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r>
              <a:rPr lang="en-US" b="1"/>
              <a:t>RECKLESS BEHAVIOR</a:t>
            </a:r>
            <a:endParaRPr lang="en-US" b="1">
              <a:ea typeface="Calibri"/>
              <a:cs typeface="Calibri"/>
            </a:endParaRPr>
          </a:p>
          <a:p>
            <a:pPr>
              <a:buFont typeface="Wingdings" panose="05000000000000000000" pitchFamily="2" charset="2"/>
              <a:buChar char="v"/>
            </a:pPr>
            <a:r>
              <a:rPr lang="en-US" sz="1800"/>
              <a:t> Conscious disregard of a substantial and unjustifiable risk</a:t>
            </a:r>
            <a:endParaRPr lang="en-US" sz="1800">
              <a:ea typeface="Calibri"/>
              <a:cs typeface="Calibri"/>
            </a:endParaRPr>
          </a:p>
          <a:p>
            <a:pPr>
              <a:buFont typeface="Wingdings" panose="05000000000000000000" pitchFamily="2" charset="2"/>
              <a:buChar char="v"/>
            </a:pPr>
            <a:r>
              <a:rPr lang="en-US" sz="1800"/>
              <a:t> Others do not engage in the behavior i.e. “it is NOT the norm”</a:t>
            </a:r>
            <a:endParaRPr lang="en-US" sz="1800">
              <a:ea typeface="Calibri"/>
              <a:cs typeface="Calibri"/>
            </a:endParaRPr>
          </a:p>
          <a:p>
            <a:pPr>
              <a:buFont typeface="Wingdings" panose="05000000000000000000" pitchFamily="2" charset="2"/>
              <a:buChar char="v"/>
            </a:pPr>
            <a:r>
              <a:rPr lang="en-US" sz="1800"/>
              <a:t> Drunk driving</a:t>
            </a:r>
            <a:endParaRPr lang="en-US" sz="1800">
              <a:ea typeface="Calibri"/>
              <a:cs typeface="Calibri"/>
            </a:endParaRPr>
          </a:p>
          <a:p>
            <a:pPr>
              <a:buFont typeface="Wingdings" panose="05000000000000000000" pitchFamily="2" charset="2"/>
              <a:buChar char="v"/>
            </a:pPr>
            <a:r>
              <a:rPr lang="en-US" sz="1800"/>
              <a:t> Coming into work while intoxicated </a:t>
            </a:r>
            <a:endParaRPr lang="en-US" sz="1800">
              <a:ea typeface="Calibri"/>
              <a:cs typeface="Calibri"/>
            </a:endParaRPr>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p:txBody>
      </p:sp>
    </p:spTree>
    <p:extLst>
      <p:ext uri="{BB962C8B-B14F-4D97-AF65-F5344CB8AC3E}">
        <p14:creationId xmlns:p14="http://schemas.microsoft.com/office/powerpoint/2010/main" val="374804509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t>Managing in a JUST CULTURE</a:t>
            </a: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p:txBody>
          <a:bodyPr vert="horz" lIns="0" tIns="45720" rIns="0" bIns="45720" rtlCol="0" anchor="t">
            <a:normAutofit/>
          </a:bodyPr>
          <a:lstStyle/>
          <a:p>
            <a:pPr>
              <a:buFont typeface="Wingdings" panose="05000000000000000000" pitchFamily="2" charset="2"/>
              <a:buChar char="v"/>
            </a:pPr>
            <a:r>
              <a:rPr lang="en-US"/>
              <a:t> </a:t>
            </a:r>
            <a:r>
              <a:rPr lang="en-US">
                <a:cs typeface="Calibri"/>
              </a:rPr>
              <a:t> Various algorithms exist to provide standard method of determining whether error is due to Human Error, At-Risk Behavior, or Reckless Behavior</a:t>
            </a:r>
          </a:p>
          <a:p>
            <a:pPr>
              <a:buFont typeface="Wingdings" panose="05000000000000000000" pitchFamily="2" charset="2"/>
              <a:buChar char="v"/>
            </a:pPr>
            <a:r>
              <a:rPr lang="en-US">
                <a:cs typeface="Calibri"/>
              </a:rPr>
              <a:t> Each behavior managed differently</a:t>
            </a:r>
            <a:endParaRPr lang="en-US"/>
          </a:p>
        </p:txBody>
      </p:sp>
      <p:sp>
        <p:nvSpPr>
          <p:cNvPr id="4" name="TextBox 3">
            <a:extLst>
              <a:ext uri="{FF2B5EF4-FFF2-40B4-BE49-F238E27FC236}">
                <a16:creationId xmlns:a16="http://schemas.microsoft.com/office/drawing/2014/main" id="{05E68256-373A-A2E5-65B9-D46B2476AABA}"/>
              </a:ext>
            </a:extLst>
          </p:cNvPr>
          <p:cNvSpPr txBox="1"/>
          <p:nvPr/>
        </p:nvSpPr>
        <p:spPr>
          <a:xfrm>
            <a:off x="2133599" y="6477000"/>
            <a:ext cx="100584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ISMP Medication Safety Alert. The differences between human error, at-risk behavior, and reckless behavior are key to a Just Culture. June 18, 2020. Volume 25, Issue 12.</a:t>
            </a:r>
          </a:p>
        </p:txBody>
      </p:sp>
      <p:graphicFrame>
        <p:nvGraphicFramePr>
          <p:cNvPr id="5" name="Table 4">
            <a:extLst>
              <a:ext uri="{FF2B5EF4-FFF2-40B4-BE49-F238E27FC236}">
                <a16:creationId xmlns:a16="http://schemas.microsoft.com/office/drawing/2014/main" id="{242B45A4-3B6E-AEE0-6EC8-F882B854DFCF}"/>
              </a:ext>
            </a:extLst>
          </p:cNvPr>
          <p:cNvGraphicFramePr>
            <a:graphicFrameLocks/>
          </p:cNvGraphicFramePr>
          <p:nvPr>
            <p:extLst>
              <p:ext uri="{D42A27DB-BD31-4B8C-83A1-F6EECF244321}">
                <p14:modId xmlns:p14="http://schemas.microsoft.com/office/powerpoint/2010/main" val="2145019251"/>
              </p:ext>
            </p:extLst>
          </p:nvPr>
        </p:nvGraphicFramePr>
        <p:xfrm>
          <a:off x="1981200" y="3042777"/>
          <a:ext cx="8229600" cy="3124199"/>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925490105"/>
                    </a:ext>
                  </a:extLst>
                </a:gridCol>
                <a:gridCol w="2743200">
                  <a:extLst>
                    <a:ext uri="{9D8B030D-6E8A-4147-A177-3AD203B41FA5}">
                      <a16:colId xmlns:a16="http://schemas.microsoft.com/office/drawing/2014/main" val="1754492822"/>
                    </a:ext>
                  </a:extLst>
                </a:gridCol>
                <a:gridCol w="2743200">
                  <a:extLst>
                    <a:ext uri="{9D8B030D-6E8A-4147-A177-3AD203B41FA5}">
                      <a16:colId xmlns:a16="http://schemas.microsoft.com/office/drawing/2014/main" val="3907570856"/>
                    </a:ext>
                  </a:extLst>
                </a:gridCol>
              </a:tblGrid>
              <a:tr h="370840">
                <a:tc>
                  <a:txBody>
                    <a:bodyPr/>
                    <a:lstStyle/>
                    <a:p>
                      <a:r>
                        <a:rPr lang="en-US" sz="1800" b="1"/>
                        <a:t>HUMAN ERROR</a:t>
                      </a:r>
                    </a:p>
                  </a:txBody>
                  <a:tcPr/>
                </a:tc>
                <a:tc>
                  <a:txBody>
                    <a:bodyPr/>
                    <a:lstStyle/>
                    <a:p>
                      <a:r>
                        <a:rPr lang="en-US" sz="1800" b="1"/>
                        <a:t>AT RISK BEHAVIOR</a:t>
                      </a:r>
                    </a:p>
                  </a:txBody>
                  <a:tcPr/>
                </a:tc>
                <a:tc>
                  <a:txBody>
                    <a:bodyPr/>
                    <a:lstStyle/>
                    <a:p>
                      <a:r>
                        <a:rPr lang="en-US" sz="1800" b="1"/>
                        <a:t>RECKLESS BEHAVIOR</a:t>
                      </a:r>
                    </a:p>
                  </a:txBody>
                  <a:tcPr/>
                </a:tc>
                <a:extLst>
                  <a:ext uri="{0D108BD9-81ED-4DB2-BD59-A6C34878D82A}">
                    <a16:rowId xmlns:a16="http://schemas.microsoft.com/office/drawing/2014/main" val="4098008764"/>
                  </a:ext>
                </a:extLst>
              </a:tr>
              <a:tr h="370840">
                <a:tc>
                  <a:txBody>
                    <a:bodyPr/>
                    <a:lstStyle/>
                    <a:p>
                      <a:pPr marL="285750" indent="-285750">
                        <a:buFont typeface="Arial" panose="020B0604020202020204" pitchFamily="34" charset="0"/>
                        <a:buChar char="•"/>
                      </a:pPr>
                      <a:r>
                        <a:rPr lang="en-US" sz="1800" strike="noStrike"/>
                        <a:t>Console the individual who made the error</a:t>
                      </a:r>
                    </a:p>
                    <a:p>
                      <a:pPr marL="285750" indent="-285750">
                        <a:buFont typeface="Arial" panose="020B0604020202020204" pitchFamily="34" charset="0"/>
                        <a:buChar char="•"/>
                      </a:pPr>
                      <a:r>
                        <a:rPr lang="en-US" sz="1800" strike="noStrike"/>
                        <a:t>Redesign systems to prevent future errors</a:t>
                      </a:r>
                    </a:p>
                    <a:p>
                      <a:pPr marL="285750" indent="-285750">
                        <a:buFont typeface="Arial" panose="020B0604020202020204" pitchFamily="34" charset="0"/>
                        <a:buChar char="•"/>
                      </a:pPr>
                      <a:r>
                        <a:rPr lang="en-US" sz="1800" strike="noStrike"/>
                        <a:t>Implement high-leverage strategies </a:t>
                      </a:r>
                    </a:p>
                  </a:txBody>
                  <a:tcPr/>
                </a:tc>
                <a:tc>
                  <a:txBody>
                    <a:bodyPr/>
                    <a:lstStyle/>
                    <a:p>
                      <a:pPr marL="285750" indent="-285750">
                        <a:buFont typeface="Arial" panose="020B0604020202020204" pitchFamily="34" charset="0"/>
                        <a:buChar char="•"/>
                      </a:pPr>
                      <a:r>
                        <a:rPr lang="en-US" sz="1800" strike="noStrike"/>
                        <a:t>Remove barriers to safe behavioral choices</a:t>
                      </a:r>
                    </a:p>
                    <a:p>
                      <a:pPr marL="285750" indent="-285750">
                        <a:buFont typeface="Arial" panose="020B0604020202020204" pitchFamily="34" charset="0"/>
                        <a:buChar char="•"/>
                      </a:pPr>
                      <a:r>
                        <a:rPr lang="en-US" sz="1800" strike="noStrike"/>
                        <a:t>Remove rewards for at risk behaviors</a:t>
                      </a:r>
                    </a:p>
                    <a:p>
                      <a:pPr marL="285750" indent="-285750">
                        <a:buFont typeface="Arial" panose="020B0604020202020204" pitchFamily="34" charset="0"/>
                        <a:buChar char="•"/>
                      </a:pPr>
                      <a:r>
                        <a:rPr lang="en-US" sz="1800" strike="noStrike"/>
                        <a:t>Coaching individuals to see the risk associated with their choices</a:t>
                      </a:r>
                    </a:p>
                  </a:txBody>
                  <a:tcPr/>
                </a:tc>
                <a:tc>
                  <a:txBody>
                    <a:bodyPr/>
                    <a:lstStyle/>
                    <a:p>
                      <a:pPr marL="285750" indent="-285750">
                        <a:buFont typeface="Arial" panose="020B0604020202020204" pitchFamily="34" charset="0"/>
                        <a:buChar char="•"/>
                      </a:pPr>
                      <a:r>
                        <a:rPr lang="en-US" sz="1800" strike="noStrike"/>
                        <a:t>Swift and appropriate remedial or disciplinary actions</a:t>
                      </a:r>
                    </a:p>
                  </a:txBody>
                  <a:tcPr/>
                </a:tc>
                <a:extLst>
                  <a:ext uri="{0D108BD9-81ED-4DB2-BD59-A6C34878D82A}">
                    <a16:rowId xmlns:a16="http://schemas.microsoft.com/office/drawing/2014/main" val="1949986146"/>
                  </a:ext>
                </a:extLst>
              </a:tr>
              <a:tr h="370840">
                <a:tc>
                  <a:txBody>
                    <a:bodyPr/>
                    <a:lstStyle/>
                    <a:p>
                      <a:r>
                        <a:rPr lang="en-US" sz="1800" b="1"/>
                        <a:t>CONSOLE </a:t>
                      </a:r>
                    </a:p>
                  </a:txBody>
                  <a:tcPr/>
                </a:tc>
                <a:tc>
                  <a:txBody>
                    <a:bodyPr/>
                    <a:lstStyle/>
                    <a:p>
                      <a:r>
                        <a:rPr lang="en-US" sz="1800" b="1"/>
                        <a:t>COACH </a:t>
                      </a:r>
                    </a:p>
                  </a:txBody>
                  <a:tcPr/>
                </a:tc>
                <a:tc>
                  <a:txBody>
                    <a:bodyPr/>
                    <a:lstStyle/>
                    <a:p>
                      <a:r>
                        <a:rPr lang="en-US" sz="1800" b="1"/>
                        <a:t>DISCIPLINE</a:t>
                      </a:r>
                    </a:p>
                  </a:txBody>
                  <a:tcPr/>
                </a:tc>
                <a:extLst>
                  <a:ext uri="{0D108BD9-81ED-4DB2-BD59-A6C34878D82A}">
                    <a16:rowId xmlns:a16="http://schemas.microsoft.com/office/drawing/2014/main" val="4186662942"/>
                  </a:ext>
                </a:extLst>
              </a:tr>
              <a:tr h="370839">
                <a:tc gridSpan="3">
                  <a:txBody>
                    <a:bodyPr/>
                    <a:lstStyle/>
                    <a:p>
                      <a:pPr lvl="0" algn="ctr">
                        <a:lnSpc>
                          <a:spcPct val="100000"/>
                        </a:lnSpc>
                        <a:spcBef>
                          <a:spcPts val="0"/>
                        </a:spcBef>
                        <a:spcAft>
                          <a:spcPts val="0"/>
                        </a:spcAft>
                        <a:buNone/>
                      </a:pPr>
                      <a:r>
                        <a:rPr lang="en-US" sz="1800" b="1" i="0" u="none" strike="noStrike" noProof="0">
                          <a:solidFill>
                            <a:srgbClr val="FFFFFF"/>
                          </a:solidFill>
                          <a:latin typeface="Calibri"/>
                        </a:rPr>
                        <a:t>FIX SYSTEMS</a:t>
                      </a:r>
                      <a:endParaRPr lang="en-US"/>
                    </a:p>
                  </a:txBody>
                  <a:tcPr>
                    <a:solidFill>
                      <a:schemeClr val="accent1"/>
                    </a:solidFill>
                  </a:tcPr>
                </a:tc>
                <a:tc hMerge="1">
                  <a:txBody>
                    <a:bodyPr/>
                    <a:lstStyle/>
                    <a:p>
                      <a:endParaRPr lang="en-US" sz="1800" b="1" i="0" u="none" strike="noStrike" noProof="0">
                        <a:solidFill>
                          <a:srgbClr val="FFFFFF"/>
                        </a:solidFill>
                        <a:latin typeface="Calibri"/>
                      </a:endParaRPr>
                    </a:p>
                  </a:txBody>
                  <a:tcPr/>
                </a:tc>
                <a:tc hMerge="1">
                  <a:txBody>
                    <a:bodyPr/>
                    <a:lstStyle/>
                    <a:p>
                      <a:endParaRPr lang="en-US"/>
                    </a:p>
                  </a:txBody>
                  <a:tcPr/>
                </a:tc>
                <a:extLst>
                  <a:ext uri="{0D108BD9-81ED-4DB2-BD59-A6C34878D82A}">
                    <a16:rowId xmlns:a16="http://schemas.microsoft.com/office/drawing/2014/main" val="2738600416"/>
                  </a:ext>
                </a:extLst>
              </a:tr>
            </a:tbl>
          </a:graphicData>
        </a:graphic>
      </p:graphicFrame>
    </p:spTree>
    <p:extLst>
      <p:ext uri="{BB962C8B-B14F-4D97-AF65-F5344CB8AC3E}">
        <p14:creationId xmlns:p14="http://schemas.microsoft.com/office/powerpoint/2010/main" val="1310256789"/>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cs typeface="Calibri Light"/>
              </a:rPr>
              <a:t>JUST CULTURE at </a:t>
            </a:r>
            <a:br>
              <a:rPr lang="en-US">
                <a:cs typeface="Calibri Light"/>
              </a:rPr>
            </a:br>
            <a:r>
              <a:rPr lang="en-US">
                <a:cs typeface="Calibri Light"/>
              </a:rPr>
              <a:t>[INSERT INSTITUTION NAME]</a:t>
            </a: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p:txBody>
          <a:bodyPr/>
          <a:lstStyle/>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r>
              <a:rPr lang="en-US"/>
              <a:t>[INSERT APPLICABLE INSTITUTIONAL POLICY OR GUIDANCE HERE]</a:t>
            </a:r>
          </a:p>
        </p:txBody>
      </p:sp>
    </p:spTree>
    <p:extLst>
      <p:ext uri="{BB962C8B-B14F-4D97-AF65-F5344CB8AC3E}">
        <p14:creationId xmlns:p14="http://schemas.microsoft.com/office/powerpoint/2010/main" val="1850667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0564-35BF-3D26-7B3D-004C93B8CA56}"/>
              </a:ext>
            </a:extLst>
          </p:cNvPr>
          <p:cNvSpPr>
            <a:spLocks noGrp="1"/>
          </p:cNvSpPr>
          <p:nvPr>
            <p:ph type="title"/>
          </p:nvPr>
        </p:nvSpPr>
        <p:spPr/>
        <p:txBody>
          <a:bodyPr/>
          <a:lstStyle/>
          <a:p>
            <a:r>
              <a:rPr lang="en-US"/>
              <a:t>REPORTING CULTURE</a:t>
            </a:r>
          </a:p>
        </p:txBody>
      </p:sp>
      <p:pic>
        <p:nvPicPr>
          <p:cNvPr id="6" name="Picture Placeholder 5" descr="Smiling hospital staff">
            <a:extLst>
              <a:ext uri="{FF2B5EF4-FFF2-40B4-BE49-F238E27FC236}">
                <a16:creationId xmlns:a16="http://schemas.microsoft.com/office/drawing/2014/main" id="{1ED759FB-D5E3-6406-2BE0-EB00774FCC9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1275" b="21275"/>
          <a:stretch>
            <a:fillRect/>
          </a:stretch>
        </p:blipFill>
        <p:spPr/>
      </p:pic>
      <p:sp>
        <p:nvSpPr>
          <p:cNvPr id="5" name="TextBox 4">
            <a:extLst>
              <a:ext uri="{FF2B5EF4-FFF2-40B4-BE49-F238E27FC236}">
                <a16:creationId xmlns:a16="http://schemas.microsoft.com/office/drawing/2014/main" id="{190D338D-8B0C-944A-62A3-02534DB063AF}"/>
              </a:ext>
            </a:extLst>
          </p:cNvPr>
          <p:cNvSpPr txBox="1"/>
          <p:nvPr/>
        </p:nvSpPr>
        <p:spPr>
          <a:xfrm>
            <a:off x="7564437" y="6477000"/>
            <a:ext cx="46275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cs typeface="Calibri"/>
              </a:rPr>
              <a:t>Photo from Microsoft stock images - available as a Microsoft 365 subscriber</a:t>
            </a:r>
          </a:p>
        </p:txBody>
      </p:sp>
      <p:pic>
        <p:nvPicPr>
          <p:cNvPr id="4" name="Picture 3">
            <a:extLst>
              <a:ext uri="{FF2B5EF4-FFF2-40B4-BE49-F238E27FC236}">
                <a16:creationId xmlns:a16="http://schemas.microsoft.com/office/drawing/2014/main" id="{B3341C60-E729-81C1-F2E2-39A1BF84D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427" y="0"/>
            <a:ext cx="1176558" cy="560294"/>
          </a:xfrm>
          <a:prstGeom prst="rect">
            <a:avLst/>
          </a:prstGeom>
        </p:spPr>
      </p:pic>
    </p:spTree>
    <p:extLst>
      <p:ext uri="{BB962C8B-B14F-4D97-AF65-F5344CB8AC3E}">
        <p14:creationId xmlns:p14="http://schemas.microsoft.com/office/powerpoint/2010/main" val="3088820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66FE-A301-FE42-6335-BD6C7AED354C}"/>
              </a:ext>
            </a:extLst>
          </p:cNvPr>
          <p:cNvSpPr>
            <a:spLocks noGrp="1"/>
          </p:cNvSpPr>
          <p:nvPr>
            <p:ph type="title"/>
          </p:nvPr>
        </p:nvSpPr>
        <p:spPr/>
        <p:txBody>
          <a:bodyPr/>
          <a:lstStyle/>
          <a:p>
            <a:r>
              <a:rPr lang="en-US"/>
              <a:t>REPORTING CULTURE</a:t>
            </a:r>
          </a:p>
        </p:txBody>
      </p:sp>
      <p:sp>
        <p:nvSpPr>
          <p:cNvPr id="3" name="Content Placeholder 2">
            <a:extLst>
              <a:ext uri="{FF2B5EF4-FFF2-40B4-BE49-F238E27FC236}">
                <a16:creationId xmlns:a16="http://schemas.microsoft.com/office/drawing/2014/main" id="{BCC1DCAD-7DA4-4974-9FE5-6291FC487644}"/>
              </a:ext>
            </a:extLst>
          </p:cNvPr>
          <p:cNvSpPr>
            <a:spLocks noGrp="1"/>
          </p:cNvSpPr>
          <p:nvPr>
            <p:ph idx="1"/>
          </p:nvPr>
        </p:nvSpPr>
        <p:spPr>
          <a:xfrm>
            <a:off x="1097280" y="1845734"/>
            <a:ext cx="6134664" cy="4377778"/>
          </a:xfrm>
        </p:spPr>
        <p:txBody>
          <a:bodyPr vert="horz" lIns="0" tIns="45720" rIns="0" bIns="45720" rtlCol="0" anchor="t">
            <a:noAutofit/>
          </a:bodyPr>
          <a:lstStyle/>
          <a:p>
            <a:pPr>
              <a:buFont typeface="Wingdings" panose="05000000000000000000" pitchFamily="2" charset="2"/>
              <a:buChar char="v"/>
            </a:pPr>
            <a:r>
              <a:rPr lang="en-US" sz="1900">
                <a:ea typeface="Calibri"/>
                <a:cs typeface="Calibri"/>
              </a:rPr>
              <a:t>Share events and good catches/ near misses/ close calls!</a:t>
            </a:r>
          </a:p>
          <a:p>
            <a:pPr marL="566420" lvl="2">
              <a:buFont typeface="Courier New" panose="05000000000000000000" pitchFamily="2" charset="2"/>
              <a:buChar char="o"/>
            </a:pPr>
            <a:r>
              <a:rPr lang="en-US" sz="1900">
                <a:ea typeface="Calibri"/>
                <a:cs typeface="Calibri"/>
              </a:rPr>
              <a:t>Did you know? 20% of errors are reported, and 80% are likely unreported</a:t>
            </a:r>
          </a:p>
          <a:p>
            <a:pPr>
              <a:buFont typeface="Wingdings" panose="05000000000000000000" pitchFamily="2" charset="2"/>
              <a:buChar char="v"/>
            </a:pPr>
            <a:r>
              <a:rPr lang="en-US" sz="1900">
                <a:ea typeface="Calibri"/>
                <a:cs typeface="Calibri"/>
              </a:rPr>
              <a:t>Reporting blame free helps to identify trends and potential misses, which helps to optimize processes and create a safer environment for patients. </a:t>
            </a:r>
          </a:p>
          <a:p>
            <a:pPr>
              <a:buFont typeface="Wingdings" panose="05000000000000000000" pitchFamily="2" charset="2"/>
              <a:buChar char="v"/>
            </a:pPr>
            <a:r>
              <a:rPr lang="en-US" sz="1900">
                <a:ea typeface="Calibri"/>
                <a:cs typeface="Calibri"/>
              </a:rPr>
              <a:t>To prevent blame</a:t>
            </a:r>
          </a:p>
          <a:p>
            <a:pPr marL="566420" lvl="2">
              <a:buFont typeface="Wingdings" panose="05000000000000000000" pitchFamily="2" charset="2"/>
              <a:buChar char="ü"/>
            </a:pPr>
            <a:r>
              <a:rPr lang="en-US" sz="1900">
                <a:ea typeface="Calibri"/>
                <a:cs typeface="Calibri"/>
              </a:rPr>
              <a:t>Tell the story using fact</a:t>
            </a:r>
          </a:p>
          <a:p>
            <a:pPr marL="566420" lvl="2">
              <a:buFont typeface="Wingdings" panose="05000000000000000000" pitchFamily="2" charset="2"/>
              <a:buChar char="ü"/>
            </a:pPr>
            <a:r>
              <a:rPr lang="en-US" sz="1900">
                <a:ea typeface="Calibri"/>
                <a:cs typeface="Calibri"/>
              </a:rPr>
              <a:t>Make the story as objective as possible</a:t>
            </a:r>
          </a:p>
          <a:p>
            <a:pPr>
              <a:buFont typeface="Wingdings" panose="05000000000000000000" pitchFamily="2" charset="2"/>
              <a:buChar char="v"/>
            </a:pPr>
            <a:r>
              <a:rPr lang="en-US" sz="1900">
                <a:ea typeface="Calibri"/>
                <a:cs typeface="Calibri"/>
              </a:rPr>
              <a:t>These reports are used to help us understand the WHAT/ WHY events occur to help identify error mitigation strategies. </a:t>
            </a:r>
          </a:p>
          <a:p>
            <a:pPr marL="571500" lvl="1">
              <a:buFont typeface="Courier New" panose="05000000000000000000" pitchFamily="2" charset="2"/>
              <a:buChar char="o"/>
            </a:pPr>
            <a:r>
              <a:rPr lang="en-US" sz="1900">
                <a:ea typeface="Calibri"/>
                <a:cs typeface="Calibri"/>
              </a:rPr>
              <a:t>Not used for disciplinary documentation</a:t>
            </a:r>
            <a:endParaRPr lang="en-US" sz="1900">
              <a:cs typeface="Calibri"/>
            </a:endParaRPr>
          </a:p>
          <a:p>
            <a:pPr marL="571500" lvl="1">
              <a:buFont typeface="Courier New" panose="05000000000000000000" pitchFamily="2" charset="2"/>
              <a:buChar char="o"/>
            </a:pPr>
            <a:r>
              <a:rPr lang="en-US" sz="1900">
                <a:ea typeface="Calibri" panose="020F0502020204030204"/>
                <a:cs typeface="Calibri"/>
              </a:rPr>
              <a:t>All reviewed to guide system-improvement</a:t>
            </a:r>
          </a:p>
          <a:p>
            <a:pPr>
              <a:buFont typeface="Wingdings" panose="05000000000000000000" pitchFamily="2" charset="2"/>
              <a:buChar char="v"/>
            </a:pPr>
            <a:endParaRPr lang="en-US" sz="1800">
              <a:ea typeface="Calibri" panose="020F0502020204030204"/>
              <a:cs typeface="Calibri"/>
            </a:endParaRPr>
          </a:p>
          <a:p>
            <a:pPr marL="0" indent="0">
              <a:buNone/>
            </a:pPr>
            <a:endParaRPr lang="en-US" sz="1800">
              <a:ea typeface="Calibri" panose="020F0502020204030204"/>
              <a:cs typeface="Calibri"/>
            </a:endParaRPr>
          </a:p>
          <a:p>
            <a:pPr>
              <a:buFont typeface="Wingdings" panose="05000000000000000000" pitchFamily="2" charset="2"/>
              <a:buChar char="v"/>
            </a:pPr>
            <a:endParaRPr lang="en-US" sz="1800">
              <a:ea typeface="Calibri" panose="020F0502020204030204"/>
              <a:cs typeface="Calibri"/>
            </a:endParaRPr>
          </a:p>
        </p:txBody>
      </p:sp>
      <p:graphicFrame>
        <p:nvGraphicFramePr>
          <p:cNvPr id="4" name="Table 3">
            <a:extLst>
              <a:ext uri="{FF2B5EF4-FFF2-40B4-BE49-F238E27FC236}">
                <a16:creationId xmlns:a16="http://schemas.microsoft.com/office/drawing/2014/main" id="{EC1BF9C8-968F-730F-A2A8-076A2F5CABF6}"/>
              </a:ext>
            </a:extLst>
          </p:cNvPr>
          <p:cNvGraphicFramePr>
            <a:graphicFrameLocks noGrp="1"/>
          </p:cNvGraphicFramePr>
          <p:nvPr>
            <p:extLst>
              <p:ext uri="{D42A27DB-BD31-4B8C-83A1-F6EECF244321}">
                <p14:modId xmlns:p14="http://schemas.microsoft.com/office/powerpoint/2010/main" val="106539451"/>
              </p:ext>
            </p:extLst>
          </p:nvPr>
        </p:nvGraphicFramePr>
        <p:xfrm>
          <a:off x="7333374" y="3131499"/>
          <a:ext cx="4685488" cy="1861820"/>
        </p:xfrm>
        <a:graphic>
          <a:graphicData uri="http://schemas.openxmlformats.org/drawingml/2006/table">
            <a:tbl>
              <a:tblPr firstRow="1" bandRow="1">
                <a:tableStyleId>{5C22544A-7EE6-4342-B048-85BDC9FD1C3A}</a:tableStyleId>
              </a:tblPr>
              <a:tblGrid>
                <a:gridCol w="2490643">
                  <a:extLst>
                    <a:ext uri="{9D8B030D-6E8A-4147-A177-3AD203B41FA5}">
                      <a16:colId xmlns:a16="http://schemas.microsoft.com/office/drawing/2014/main" val="1260088639"/>
                    </a:ext>
                  </a:extLst>
                </a:gridCol>
                <a:gridCol w="2194845">
                  <a:extLst>
                    <a:ext uri="{9D8B030D-6E8A-4147-A177-3AD203B41FA5}">
                      <a16:colId xmlns:a16="http://schemas.microsoft.com/office/drawing/2014/main" val="3762770936"/>
                    </a:ext>
                  </a:extLst>
                </a:gridCol>
              </a:tblGrid>
              <a:tr h="370840">
                <a:tc gridSpan="2">
                  <a:txBody>
                    <a:bodyPr/>
                    <a:lstStyle/>
                    <a:p>
                      <a:pPr lvl="0" algn="ctr">
                        <a:buNone/>
                      </a:pPr>
                      <a:r>
                        <a:rPr lang="en-US" sz="1500" b="1" i="0" u="none" strike="noStrike" noProof="0">
                          <a:solidFill>
                            <a:srgbClr val="404040"/>
                          </a:solidFill>
                          <a:latin typeface="Calibri"/>
                        </a:rPr>
                        <a:t>Just culture and reporting culture:</a:t>
                      </a:r>
                      <a:endParaRPr lang="en-US" b="1"/>
                    </a:p>
                  </a:txBody>
                  <a:tcPr/>
                </a:tc>
                <a:tc hMerge="1">
                  <a:txBody>
                    <a:bodyPr/>
                    <a:lstStyle/>
                    <a:p>
                      <a:endParaRPr lang="en-US"/>
                    </a:p>
                  </a:txBody>
                  <a:tcPr/>
                </a:tc>
                <a:extLst>
                  <a:ext uri="{0D108BD9-81ED-4DB2-BD59-A6C34878D82A}">
                    <a16:rowId xmlns:a16="http://schemas.microsoft.com/office/drawing/2014/main" val="1750810511"/>
                  </a:ext>
                </a:extLst>
              </a:tr>
              <a:tr h="370840">
                <a:tc>
                  <a:txBody>
                    <a:bodyPr/>
                    <a:lstStyle/>
                    <a:p>
                      <a:pPr marL="0" marR="0" lvl="0" indent="0" algn="ctr">
                        <a:lnSpc>
                          <a:spcPct val="90000"/>
                        </a:lnSpc>
                        <a:spcBef>
                          <a:spcPts val="1200"/>
                        </a:spcBef>
                        <a:spcAft>
                          <a:spcPts val="200"/>
                        </a:spcAft>
                        <a:buClr>
                          <a:srgbClr val="000000"/>
                        </a:buClr>
                        <a:buNone/>
                      </a:pPr>
                      <a:r>
                        <a:rPr lang="en-US" sz="1500" b="1" i="0" u="none" strike="noStrike" noProof="0">
                          <a:solidFill>
                            <a:srgbClr val="404040"/>
                          </a:solidFill>
                          <a:latin typeface="Calibri"/>
                        </a:rPr>
                        <a:t>DON'T </a:t>
                      </a:r>
                      <a:endParaRPr lang="en-US" b="1"/>
                    </a:p>
                  </a:txBody>
                  <a:tcPr/>
                </a:tc>
                <a:tc>
                  <a:txBody>
                    <a:bodyPr/>
                    <a:lstStyle/>
                    <a:p>
                      <a:pPr lvl="0" algn="ctr">
                        <a:buNone/>
                      </a:pPr>
                      <a:r>
                        <a:rPr lang="en-US" sz="1500" b="1" i="0" u="none" strike="noStrike" noProof="0">
                          <a:solidFill>
                            <a:srgbClr val="404040"/>
                          </a:solidFill>
                          <a:latin typeface="Calibri"/>
                        </a:rPr>
                        <a:t>DO </a:t>
                      </a:r>
                      <a:endParaRPr lang="en-US" b="1"/>
                    </a:p>
                  </a:txBody>
                  <a:tcPr/>
                </a:tc>
                <a:extLst>
                  <a:ext uri="{0D108BD9-81ED-4DB2-BD59-A6C34878D82A}">
                    <a16:rowId xmlns:a16="http://schemas.microsoft.com/office/drawing/2014/main" val="2554783900"/>
                  </a:ext>
                </a:extLst>
              </a:tr>
              <a:tr h="370840">
                <a:tc>
                  <a:txBody>
                    <a:bodyPr/>
                    <a:lstStyle/>
                    <a:p>
                      <a:pPr marL="97790" marR="0" lvl="1" indent="0" algn="l">
                        <a:lnSpc>
                          <a:spcPct val="90000"/>
                        </a:lnSpc>
                        <a:spcBef>
                          <a:spcPts val="200"/>
                        </a:spcBef>
                        <a:spcAft>
                          <a:spcPts val="400"/>
                        </a:spcAft>
                        <a:buClr>
                          <a:srgbClr val="000000"/>
                        </a:buClr>
                        <a:buNone/>
                      </a:pPr>
                      <a:r>
                        <a:rPr lang="en-US" sz="1500" b="0" i="0" u="none" strike="noStrike" noProof="0">
                          <a:solidFill>
                            <a:srgbClr val="404040"/>
                          </a:solidFill>
                          <a:latin typeface="Calibri"/>
                        </a:rPr>
                        <a:t>"If the nurse just checked the order prior to vaccine administration, they would have given the correct vaccine"</a:t>
                      </a:r>
                    </a:p>
                  </a:txBody>
                  <a:tcPr/>
                </a:tc>
                <a:tc>
                  <a:txBody>
                    <a:bodyPr/>
                    <a:lstStyle/>
                    <a:p>
                      <a:pPr lvl="0">
                        <a:buNone/>
                      </a:pPr>
                      <a:r>
                        <a:rPr lang="en-US" sz="1500" b="0" i="0" u="none" strike="noStrike" noProof="0">
                          <a:solidFill>
                            <a:srgbClr val="404040"/>
                          </a:solidFill>
                          <a:latin typeface="Calibri"/>
                        </a:rPr>
                        <a:t>"Nurse administered vaccine and identified wrong vaccine during documentation"</a:t>
                      </a:r>
                      <a:endParaRPr lang="en-US"/>
                    </a:p>
                  </a:txBody>
                  <a:tcPr/>
                </a:tc>
                <a:extLst>
                  <a:ext uri="{0D108BD9-81ED-4DB2-BD59-A6C34878D82A}">
                    <a16:rowId xmlns:a16="http://schemas.microsoft.com/office/drawing/2014/main" val="2632583867"/>
                  </a:ext>
                </a:extLst>
              </a:tr>
            </a:tbl>
          </a:graphicData>
        </a:graphic>
      </p:graphicFrame>
      <p:pic>
        <p:nvPicPr>
          <p:cNvPr id="6" name="Picture 5">
            <a:extLst>
              <a:ext uri="{FF2B5EF4-FFF2-40B4-BE49-F238E27FC236}">
                <a16:creationId xmlns:a16="http://schemas.microsoft.com/office/drawing/2014/main" id="{9428A976-B87C-6819-805D-E7AC03225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406" y="-1"/>
            <a:ext cx="1275190" cy="628443"/>
          </a:xfrm>
          <a:prstGeom prst="rect">
            <a:avLst/>
          </a:prstGeom>
        </p:spPr>
      </p:pic>
    </p:spTree>
    <p:extLst>
      <p:ext uri="{BB962C8B-B14F-4D97-AF65-F5344CB8AC3E}">
        <p14:creationId xmlns:p14="http://schemas.microsoft.com/office/powerpoint/2010/main" val="1585136027"/>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14F9C77EAFEA47AB04623D0EE3EA6C" ma:contentTypeVersion="15" ma:contentTypeDescription="Create a new document." ma:contentTypeScope="" ma:versionID="2e80795e6b05fe115886b05154eb2a13">
  <xsd:schema xmlns:xsd="http://www.w3.org/2001/XMLSchema" xmlns:xs="http://www.w3.org/2001/XMLSchema" xmlns:p="http://schemas.microsoft.com/office/2006/metadata/properties" xmlns:ns2="b757380d-7860-48b6-b0ff-6f89d5dec9e9" xmlns:ns3="37cb08ff-424b-4791-85e6-cc7fb6328f8c" targetNamespace="http://schemas.microsoft.com/office/2006/metadata/properties" ma:root="true" ma:fieldsID="1f33904ad0374bfc3dcbc74043e8ef59" ns2:_="" ns3:_="">
    <xsd:import namespace="b757380d-7860-48b6-b0ff-6f89d5dec9e9"/>
    <xsd:import namespace="37cb08ff-424b-4791-85e6-cc7fb6328f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LengthInSecond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57380d-7860-48b6-b0ff-6f89d5dec9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d68d1a-ea82-452c-bf2f-d734c326d18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Flow_SignoffStatus" ma:index="22"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cb08ff-424b-4791-85e6-cc7fb6328f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4f4ef31-a8c2-4a59-a9f0-1f49eda168f6}" ma:internalName="TaxCatchAll" ma:showField="CatchAllData" ma:web="37cb08ff-424b-4791-85e6-cc7fb6328f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57380d-7860-48b6-b0ff-6f89d5dec9e9">
      <Terms xmlns="http://schemas.microsoft.com/office/infopath/2007/PartnerControls"/>
    </lcf76f155ced4ddcb4097134ff3c332f>
    <TaxCatchAll xmlns="37cb08ff-424b-4791-85e6-cc7fb6328f8c" xsi:nil="true"/>
    <_Flow_SignoffStatus xmlns="b757380d-7860-48b6-b0ff-6f89d5dec9e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3B486-AC96-46F7-9AB7-40FD9C4F278D}">
  <ds:schemaRefs>
    <ds:schemaRef ds:uri="http://schemas.microsoft.com/office/2006/metadata/contentType"/>
    <ds:schemaRef ds:uri="http://schemas.microsoft.com/office/2006/metadata/properties/metaAttributes"/>
    <ds:schemaRef ds:uri="http://www.w3.org/2000/xmlns/"/>
    <ds:schemaRef ds:uri="http://www.w3.org/2001/XMLSchema"/>
    <ds:schemaRef ds:uri="b757380d-7860-48b6-b0ff-6f89d5dec9e9"/>
    <ds:schemaRef ds:uri="37cb08ff-424b-4791-85e6-cc7fb6328f8c"/>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B496E1-BFFE-4989-9843-523BE30A322A}">
  <ds:schemaRefs>
    <ds:schemaRef ds:uri="http://schemas.microsoft.com/office/2006/metadata/properties"/>
    <ds:schemaRef ds:uri="http://www.w3.org/2000/xmlns/"/>
    <ds:schemaRef ds:uri="b757380d-7860-48b6-b0ff-6f89d5dec9e9"/>
    <ds:schemaRef ds:uri="http://schemas.microsoft.com/office/infopath/2007/PartnerControls"/>
    <ds:schemaRef ds:uri="37cb08ff-424b-4791-85e6-cc7fb6328f8c"/>
    <ds:schemaRef ds:uri="http://www.w3.org/2001/XMLSchema-instance"/>
  </ds:schemaRefs>
</ds:datastoreItem>
</file>

<file path=customXml/itemProps3.xml><?xml version="1.0" encoding="utf-8"?>
<ds:datastoreItem xmlns:ds="http://schemas.openxmlformats.org/officeDocument/2006/customXml" ds:itemID="{A9F7BC32-EDD4-4ED5-BF16-D851CFCBDE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1528</Words>
  <Application>Microsoft Office PowerPoint</Application>
  <PresentationFormat>Widescreen</PresentationFormat>
  <Paragraphs>179</Paragraphs>
  <Slides>18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STXingkai</vt:lpstr>
      <vt:lpstr>Arial</vt:lpstr>
      <vt:lpstr>Calibri</vt:lpstr>
      <vt:lpstr>Calibri Light</vt:lpstr>
      <vt:lpstr>Calibri,Sans-Serif</vt:lpstr>
      <vt:lpstr>Courier New</vt:lpstr>
      <vt:lpstr>Segoe UI</vt:lpstr>
      <vt:lpstr>Wingdings</vt:lpstr>
      <vt:lpstr>Retrospect</vt:lpstr>
      <vt:lpstr>Medication Safety for Nurses MODULE 1</vt:lpstr>
      <vt:lpstr>OUTLINE</vt:lpstr>
      <vt:lpstr>What is JUST CULTURE?</vt:lpstr>
      <vt:lpstr>JUST CULTURE</vt:lpstr>
      <vt:lpstr>Behaviors In A JUST CULTURE</vt:lpstr>
      <vt:lpstr>Managing in a JUST CULTURE</vt:lpstr>
      <vt:lpstr>JUST CULTURE at  [INSERT INSTITUTION NAME]</vt:lpstr>
      <vt:lpstr>REPORTING CULTURE</vt:lpstr>
      <vt:lpstr>REPORTING CULTURE</vt:lpstr>
      <vt:lpstr>How to Contribute to REPORTING CULTURE</vt:lpstr>
      <vt:lpstr>REPORTING at  [INSERT INSTITUTION NAME]</vt:lpstr>
      <vt:lpstr>PEER SUPPORT (SECOND VICTIM) PROGRAM</vt:lpstr>
      <vt:lpstr>PEER SUPPORT at  [INSERT INSTITUTION NAME]</vt:lpstr>
      <vt:lpstr>PEER SUPPORT (SECOND VICTIM) PROGRAM</vt:lpstr>
      <vt:lpstr>MEDICATION SAFETY RESOURCES</vt:lpstr>
      <vt:lpstr>SELECT MEDICATION SAFETY RESOURCES</vt:lpstr>
      <vt:lpstr>MEDICATION SAFETY RESOURCES at [INSERT INSTITUTION NAME]</vt:lpstr>
      <vt:lpstr>Our patients depend on  Each one of you to care for them. What you do, contributes to Safe &amp; appropriate patient 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 Safety for Nurses MODULE 1</dc:title>
  <dc:creator>Jennifer E Matias</dc:creator>
  <cp:lastModifiedBy>Rena Sackett</cp:lastModifiedBy>
  <cp:revision>39</cp:revision>
  <dcterms:created xsi:type="dcterms:W3CDTF">2023-04-21T16:39:01Z</dcterms:created>
  <dcterms:modified xsi:type="dcterms:W3CDTF">2024-07-22T19:12:06Z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0x0101001F14F9C77EAFEA47AB04623D0EE3EA6C</vt:lpwstr>
  </property>
  <property fmtid="{D5CDD505-2E9C-101B-9397-08002B2CF9AE}" pid="3" name="MediaServiceImageTags">
    <vt:lpwstr/>
  </property>
</Properties>
</file>