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0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0E"/>
    <a:srgbClr val="BAE3F7"/>
    <a:srgbClr val="206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P PP template no words-01-m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0425"/>
            <a:ext cx="6705600" cy="1470025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4478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P PP template no words-01-m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0425"/>
            <a:ext cx="67056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BAE3F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90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286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286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6721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2760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776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40188" cy="2935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00400"/>
            <a:ext cx="4041775" cy="2925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8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2068B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BAE3F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15 Steps For Using An External Benchmarking System</a:t>
            </a:r>
          </a:p>
        </p:txBody>
      </p:sp>
    </p:spTree>
    <p:extLst>
      <p:ext uri="{BB962C8B-B14F-4D97-AF65-F5344CB8AC3E}">
        <p14:creationId xmlns:p14="http://schemas.microsoft.com/office/powerpoint/2010/main" val="136015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5 continued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Compare your services to theirs in terms of implementation of best practices</a:t>
            </a:r>
          </a:p>
          <a:p>
            <a:pPr eaLnBrk="1" hangingPunct="1"/>
            <a:r>
              <a:rPr lang="en-US" altLang="en-US" smtClean="0"/>
              <a:t>Argue with admin to use your peer group but come prepared with a suggested organization and explain why they are more like you</a:t>
            </a:r>
          </a:p>
        </p:txBody>
      </p:sp>
    </p:spTree>
    <p:extLst>
      <p:ext uri="{BB962C8B-B14F-4D97-AF65-F5344CB8AC3E}">
        <p14:creationId xmlns:p14="http://schemas.microsoft.com/office/powerpoint/2010/main" val="302946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6 – Select Metrics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 the most meaningful key indicator metrics for comparing your performance vs theirs.</a:t>
            </a:r>
          </a:p>
          <a:p>
            <a:pPr eaLnBrk="1" hangingPunct="1"/>
            <a:r>
              <a:rPr lang="en-US" altLang="en-US" smtClean="0"/>
              <a:t>Select a few cost ratios and productivity ratios</a:t>
            </a:r>
          </a:p>
          <a:p>
            <a:pPr eaLnBrk="1" hangingPunct="1"/>
            <a:r>
              <a:rPr lang="en-US" altLang="en-US" smtClean="0"/>
              <a:t>Use a pharmacy intensity score to weight your metrics if possible</a:t>
            </a:r>
          </a:p>
          <a:p>
            <a:pPr eaLnBrk="1" hangingPunct="1"/>
            <a:r>
              <a:rPr lang="en-US" altLang="en-US" smtClean="0"/>
              <a:t>Change your key indicator ratio denominator from patient days to discharges</a:t>
            </a:r>
          </a:p>
        </p:txBody>
      </p:sp>
    </p:spTree>
    <p:extLst>
      <p:ext uri="{BB962C8B-B14F-4D97-AF65-F5344CB8AC3E}">
        <p14:creationId xmlns:p14="http://schemas.microsoft.com/office/powerpoint/2010/main" val="278001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7 – </a:t>
            </a:r>
            <a:r>
              <a:rPr lang="en-US" altLang="en-US" sz="3200" smtClean="0"/>
              <a:t>Review </a:t>
            </a:r>
            <a:r>
              <a:rPr lang="en-US" altLang="en-US" sz="3200" smtClean="0"/>
              <a:t>your key indicator scores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 your key indicator scores versus the 25</a:t>
            </a:r>
            <a:r>
              <a:rPr lang="en-US" altLang="en-US" baseline="30000" smtClean="0"/>
              <a:t>th</a:t>
            </a:r>
            <a:r>
              <a:rPr lang="en-US" altLang="en-US" smtClean="0"/>
              <a:t>, 50</a:t>
            </a:r>
            <a:r>
              <a:rPr lang="en-US" altLang="en-US" baseline="30000" smtClean="0"/>
              <a:t>th</a:t>
            </a:r>
            <a:r>
              <a:rPr lang="en-US" altLang="en-US" smtClean="0"/>
              <a:t> and 75</a:t>
            </a:r>
            <a:r>
              <a:rPr lang="en-US" altLang="en-US" baseline="30000" smtClean="0"/>
              <a:t>th</a:t>
            </a:r>
            <a:r>
              <a:rPr lang="en-US" altLang="en-US" smtClean="0"/>
              <a:t> percentiles of your peer group</a:t>
            </a:r>
          </a:p>
          <a:p>
            <a:pPr eaLnBrk="1" hangingPunct="1"/>
            <a:r>
              <a:rPr lang="en-US" altLang="en-US" smtClean="0"/>
              <a:t>Explain positive variances in terms of exceptional services you provide</a:t>
            </a:r>
          </a:p>
          <a:p>
            <a:pPr eaLnBrk="1" hangingPunct="1"/>
            <a:r>
              <a:rPr lang="en-US" altLang="en-US" smtClean="0"/>
              <a:t>Identify arguments to help explain negative variances in a positive light</a:t>
            </a:r>
          </a:p>
          <a:p>
            <a:pPr eaLnBrk="1" hangingPunct="1"/>
            <a:r>
              <a:rPr lang="en-US" altLang="en-US" smtClean="0"/>
              <a:t>Example  * see text</a:t>
            </a:r>
          </a:p>
        </p:txBody>
      </p:sp>
    </p:spTree>
    <p:extLst>
      <p:ext uri="{BB962C8B-B14F-4D97-AF65-F5344CB8AC3E}">
        <p14:creationId xmlns:p14="http://schemas.microsoft.com/office/powerpoint/2010/main" val="173977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8 – Develop a departmental expert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Develop a departmental expert to whom you can delegate ongoing management of the system</a:t>
            </a:r>
          </a:p>
          <a:p>
            <a:pPr eaLnBrk="1" hangingPunct="1"/>
            <a:r>
              <a:rPr lang="en-US" altLang="en-US" smtClean="0"/>
              <a:t>Delegate report generation to subordinates</a:t>
            </a:r>
          </a:p>
        </p:txBody>
      </p:sp>
    </p:spTree>
    <p:extLst>
      <p:ext uri="{BB962C8B-B14F-4D97-AF65-F5344CB8AC3E}">
        <p14:creationId xmlns:p14="http://schemas.microsoft.com/office/powerpoint/2010/main" val="160222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9 – Develop a Results Monitoring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Develop a routine results monitoring system – e.g. quarterly</a:t>
            </a:r>
          </a:p>
          <a:p>
            <a:pPr eaLnBrk="1" hangingPunct="1"/>
            <a:r>
              <a:rPr lang="en-US" altLang="en-US" smtClean="0"/>
              <a:t>Make sure you RMS includes data integrity checks</a:t>
            </a:r>
          </a:p>
          <a:p>
            <a:pPr eaLnBrk="1" hangingPunct="1"/>
            <a:r>
              <a:rPr lang="en-US" altLang="en-US" smtClean="0"/>
              <a:t>If a peer does really good then call the director and find out the reason for their exceptional performance so you can learn from them.</a:t>
            </a:r>
          </a:p>
        </p:txBody>
      </p:sp>
    </p:spTree>
    <p:extLst>
      <p:ext uri="{BB962C8B-B14F-4D97-AF65-F5344CB8AC3E}">
        <p14:creationId xmlns:p14="http://schemas.microsoft.com/office/powerpoint/2010/main" val="391109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10 Understand the Limitations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your results are unfavorable work to understand the potential causes of the problem.</a:t>
            </a:r>
          </a:p>
          <a:p>
            <a:pPr eaLnBrk="1" hangingPunct="1"/>
            <a:r>
              <a:rPr lang="en-US" altLang="en-US" smtClean="0"/>
              <a:t>Review the limitations described in earlier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576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11 – Determine you own opportunity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Determine at least one opportunity to improve your overall labor efficiency and total cost performance</a:t>
            </a:r>
          </a:p>
          <a:p>
            <a:pPr eaLnBrk="1" hangingPunct="1"/>
            <a:r>
              <a:rPr lang="en-US" altLang="en-US" smtClean="0"/>
              <a:t>Let your administrators know that you understand you data and plan to develop a specific improvement plant o improve your performance relative to your peers.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697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12-Check nursing’s productivity ratios vs peers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Possible pharmacy is doing the work that nurses are performing in other organizations</a:t>
            </a:r>
          </a:p>
          <a:p>
            <a:pPr lvl="1" eaLnBrk="1" hangingPunct="1"/>
            <a:r>
              <a:rPr lang="en-US" altLang="en-US" smtClean="0"/>
              <a:t> 100% unit dosing service</a:t>
            </a:r>
          </a:p>
          <a:p>
            <a:pPr lvl="1" eaLnBrk="1" hangingPunct="1"/>
            <a:r>
              <a:rPr lang="en-US" altLang="en-US" smtClean="0"/>
              <a:t>Maintains the nurse medication administration record</a:t>
            </a:r>
          </a:p>
          <a:p>
            <a:pPr lvl="1" eaLnBrk="1" hangingPunct="1"/>
            <a:r>
              <a:rPr lang="en-US" altLang="en-US" smtClean="0"/>
              <a:t>Provides patient med history/reconciliation</a:t>
            </a:r>
          </a:p>
          <a:p>
            <a:pPr lvl="1" eaLnBrk="1" hangingPunct="1"/>
            <a:r>
              <a:rPr lang="en-US" altLang="en-US" smtClean="0"/>
              <a:t>Patient medication teaching</a:t>
            </a:r>
          </a:p>
        </p:txBody>
      </p:sp>
    </p:spTree>
    <p:extLst>
      <p:ext uri="{BB962C8B-B14F-4D97-AF65-F5344CB8AC3E}">
        <p14:creationId xmlns:p14="http://schemas.microsoft.com/office/powerpoint/2010/main" val="370671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13 – Market what you’ve learned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Volunteer to provide leadership to other departments to assist them in learning to use the system as you have</a:t>
            </a:r>
          </a:p>
          <a:p>
            <a:pPr eaLnBrk="1" hangingPunct="1"/>
            <a:r>
              <a:rPr lang="en-US" altLang="en-US" smtClean="0"/>
              <a:t>Make presentations to everyone</a:t>
            </a:r>
          </a:p>
        </p:txBody>
      </p:sp>
    </p:spTree>
    <p:extLst>
      <p:ext uri="{BB962C8B-B14F-4D97-AF65-F5344CB8AC3E}">
        <p14:creationId xmlns:p14="http://schemas.microsoft.com/office/powerpoint/2010/main" val="601770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14 – Negotiate labor productivity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Cost management and operational efficiency are important</a:t>
            </a:r>
          </a:p>
          <a:p>
            <a:pPr eaLnBrk="1" hangingPunct="1"/>
            <a:r>
              <a:rPr lang="en-US" altLang="en-US" smtClean="0"/>
              <a:t>But Quality and safety must trump cost reduction in a silo </a:t>
            </a:r>
          </a:p>
          <a:p>
            <a:pPr eaLnBrk="1" hangingPunct="1"/>
            <a:r>
              <a:rPr lang="en-US" altLang="en-US" smtClean="0"/>
              <a:t>Because best financial performance always follows the highest quality service</a:t>
            </a:r>
          </a:p>
        </p:txBody>
      </p:sp>
    </p:spTree>
    <p:extLst>
      <p:ext uri="{BB962C8B-B14F-4D97-AF65-F5344CB8AC3E}">
        <p14:creationId xmlns:p14="http://schemas.microsoft.com/office/powerpoint/2010/main" val="135340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dirty="0" smtClean="0"/>
              <a:t>Prepared for ASHP members by the Section of Pharmacy Practice Managers Advisory Group on Pharmacy Business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5486400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23D2A"/>
              </a:buClr>
              <a:buSzPct val="85000"/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23D2A"/>
              </a:buClr>
              <a:buSzPct val="7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b="0">
                <a:latin typeface="Arial" charset="0"/>
              </a:rPr>
              <a:t>http://www.ashp.org/Import/MEMBERCENTER/Sections/SectionofPharmacyPracticeManagers/AboutThisSection/SAGonPharmacyBusinessManagement.aspx</a:t>
            </a:r>
          </a:p>
        </p:txBody>
      </p:sp>
      <p:pic>
        <p:nvPicPr>
          <p:cNvPr id="4101" name="Picture 5" descr="\\Wifl\shared\Web\_Public\ASHP Branding\ASHP Sub-Brands\Sections and Forums\Section of Pharmacy Practice Managers\RGB\sppm-logo-rgb-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92" y="1996440"/>
            <a:ext cx="3861816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6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Step 15-Understand Internal Benchmarking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Understand internal benchmarking </a:t>
            </a:r>
          </a:p>
          <a:p>
            <a:pPr eaLnBrk="1" hangingPunct="1"/>
            <a:r>
              <a:rPr lang="en-US" altLang="en-US" smtClean="0"/>
              <a:t>Work with administrators to migrate to an internal benchmarking and productivity monitoring system also</a:t>
            </a:r>
          </a:p>
        </p:txBody>
      </p:sp>
    </p:spTree>
    <p:extLst>
      <p:ext uri="{BB962C8B-B14F-4D97-AF65-F5344CB8AC3E}">
        <p14:creationId xmlns:p14="http://schemas.microsoft.com/office/powerpoint/2010/main" val="215473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Take homes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Know thy peers</a:t>
            </a:r>
          </a:p>
          <a:p>
            <a:pPr eaLnBrk="1" hangingPunct="1"/>
            <a:r>
              <a:rPr lang="en-US" altLang="en-US" smtClean="0"/>
              <a:t>Rally behind the high quality pharmacy services provides</a:t>
            </a:r>
          </a:p>
          <a:p>
            <a:pPr eaLnBrk="1" hangingPunct="1"/>
            <a:r>
              <a:rPr lang="en-US" altLang="en-US" smtClean="0"/>
              <a:t>Engage physician leadership to aid in the process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External Benchmarking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External Benchmarking Systems are a necessary evil – we must use them – </a:t>
            </a:r>
          </a:p>
          <a:p>
            <a:pPr eaLnBrk="1" hangingPunct="1"/>
            <a:r>
              <a:rPr lang="en-US" altLang="en-US" smtClean="0"/>
              <a:t>Here are 15 strategies for using them to your advantage</a:t>
            </a:r>
          </a:p>
          <a:p>
            <a:pPr eaLnBrk="1" hangingPunct="1"/>
            <a:r>
              <a:rPr lang="en-US" altLang="en-US" smtClean="0"/>
              <a:t>Goals – know the 15 steps and create action steps</a:t>
            </a:r>
          </a:p>
        </p:txBody>
      </p:sp>
    </p:spTree>
    <p:extLst>
      <p:ext uri="{BB962C8B-B14F-4D97-AF65-F5344CB8AC3E}">
        <p14:creationId xmlns:p14="http://schemas.microsoft.com/office/powerpoint/2010/main" val="304873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1: Study and Understand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Required and Optional Elements</a:t>
            </a:r>
          </a:p>
          <a:p>
            <a:pPr eaLnBrk="1" hangingPunct="1"/>
            <a:r>
              <a:rPr lang="en-US" altLang="en-US" smtClean="0"/>
              <a:t>Characteristic Questions</a:t>
            </a:r>
          </a:p>
          <a:p>
            <a:pPr eaLnBrk="1" hangingPunct="1"/>
            <a:r>
              <a:rPr lang="en-US" altLang="en-US" smtClean="0"/>
              <a:t>Normalizations</a:t>
            </a:r>
          </a:p>
          <a:p>
            <a:pPr eaLnBrk="1" hangingPunct="1"/>
            <a:r>
              <a:rPr lang="en-US" altLang="en-US" smtClean="0"/>
              <a:t>Spend time navigating the system and understanding all element reporting options</a:t>
            </a:r>
          </a:p>
          <a:p>
            <a:pPr eaLnBrk="1" hangingPunct="1"/>
            <a:r>
              <a:rPr lang="en-US" altLang="en-US" smtClean="0"/>
              <a:t>Determine how to build or modify a selected comparison peer group</a:t>
            </a:r>
          </a:p>
        </p:txBody>
      </p:sp>
    </p:spTree>
    <p:extLst>
      <p:ext uri="{BB962C8B-B14F-4D97-AF65-F5344CB8AC3E}">
        <p14:creationId xmlns:p14="http://schemas.microsoft.com/office/powerpoint/2010/main" val="27963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2 – Know your Data Coordinator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Meet with your hospital data coordinator to understand exactly where your department’s reported elements are derived from</a:t>
            </a:r>
          </a:p>
          <a:p>
            <a:pPr eaLnBrk="1" hangingPunct="1"/>
            <a:r>
              <a:rPr lang="en-US" altLang="en-US" smtClean="0"/>
              <a:t>Automate data submission as much as possible </a:t>
            </a:r>
          </a:p>
          <a:p>
            <a:pPr eaLnBrk="1" hangingPunct="1"/>
            <a:r>
              <a:rPr lang="en-US" altLang="en-US" smtClean="0"/>
              <a:t>Routinely follow reported data through the system to ensure accuracy – esp metric outputs (delegate auditing work to budget manager)</a:t>
            </a:r>
          </a:p>
        </p:txBody>
      </p:sp>
    </p:spTree>
    <p:extLst>
      <p:ext uri="{BB962C8B-B14F-4D97-AF65-F5344CB8AC3E}">
        <p14:creationId xmlns:p14="http://schemas.microsoft.com/office/powerpoint/2010/main" val="174801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3 – Review all Labor Productivity and Cost Metrics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76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Take time to understand the definitions and mathematical formulas behind each ratio</a:t>
            </a:r>
          </a:p>
          <a:p>
            <a:pPr eaLnBrk="1" hangingPunct="1"/>
            <a:r>
              <a:rPr lang="en-US" altLang="en-US" sz="2400" smtClean="0"/>
              <a:t>Understand which metrics best represent your department in a favorable and unfavorable light</a:t>
            </a:r>
          </a:p>
          <a:p>
            <a:pPr eaLnBrk="1" hangingPunct="1"/>
            <a:r>
              <a:rPr lang="en-US" altLang="en-US" sz="2400" smtClean="0"/>
              <a:t>Understand the root causes behind these explanations</a:t>
            </a:r>
          </a:p>
          <a:p>
            <a:pPr eaLnBrk="1" hangingPunct="1"/>
            <a:r>
              <a:rPr lang="en-US" altLang="en-US" sz="2400" smtClean="0"/>
              <a:t>Be able to verbalize and present these explanations to your boss!</a:t>
            </a:r>
          </a:p>
        </p:txBody>
      </p:sp>
    </p:spTree>
    <p:extLst>
      <p:ext uri="{BB962C8B-B14F-4D97-AF65-F5344CB8AC3E}">
        <p14:creationId xmlns:p14="http://schemas.microsoft.com/office/powerpoint/2010/main" val="18788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4 – Separate Inpatient Drug Expense from all other hospital drug expense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 with your data coordinator to make sure this expense is accurately reported per vendor instructions</a:t>
            </a:r>
          </a:p>
          <a:p>
            <a:pPr eaLnBrk="1" hangingPunct="1"/>
            <a:r>
              <a:rPr lang="en-US" altLang="en-US" smtClean="0"/>
              <a:t>Relationship with data coordinator is KEY!</a:t>
            </a:r>
          </a:p>
        </p:txBody>
      </p:sp>
    </p:spTree>
    <p:extLst>
      <p:ext uri="{BB962C8B-B14F-4D97-AF65-F5344CB8AC3E}">
        <p14:creationId xmlns:p14="http://schemas.microsoft.com/office/powerpoint/2010/main" val="250617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5 – Select a Comparison Group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Start with your hospital’s selected group but spend time investigating whether or not this peer group is appropriate for the pharmacy department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Limit your group to 15-20 orgs that are most like you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Evaluate available characteristic survey data from these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Call the pharmacy director in each org to determine whether or not their pharmacy services reflect the implementation of best practice for achieving quality and safety</a:t>
            </a:r>
          </a:p>
        </p:txBody>
      </p:sp>
    </p:spTree>
    <p:extLst>
      <p:ext uri="{BB962C8B-B14F-4D97-AF65-F5344CB8AC3E}">
        <p14:creationId xmlns:p14="http://schemas.microsoft.com/office/powerpoint/2010/main" val="304842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5 continued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If org is different, eliminate from peer group</a:t>
            </a:r>
          </a:p>
          <a:p>
            <a:pPr eaLnBrk="1" hangingPunct="1"/>
            <a:r>
              <a:rPr lang="en-US" altLang="en-US" smtClean="0"/>
              <a:t>Learn EVERYTHING you can and truly believe your peer group – keeping this group small will make your job manageable</a:t>
            </a:r>
          </a:p>
          <a:p>
            <a:pPr eaLnBrk="1" hangingPunct="1"/>
            <a:r>
              <a:rPr lang="en-US" altLang="en-US" smtClean="0"/>
              <a:t>Understand the following</a:t>
            </a:r>
          </a:p>
          <a:p>
            <a:pPr lvl="1" eaLnBrk="1" hangingPunct="1"/>
            <a:r>
              <a:rPr lang="en-US" altLang="en-US" smtClean="0"/>
              <a:t>Clinical services they offer</a:t>
            </a:r>
          </a:p>
          <a:p>
            <a:pPr lvl="1" eaLnBrk="1" hangingPunct="1"/>
            <a:r>
              <a:rPr lang="en-US" altLang="en-US" smtClean="0"/>
              <a:t>Practice model</a:t>
            </a:r>
          </a:p>
          <a:p>
            <a:pPr lvl="1" eaLnBrk="1" hangingPunct="1"/>
            <a:r>
              <a:rPr lang="en-US" altLang="en-US" smtClean="0"/>
              <a:t>Distribution services</a:t>
            </a:r>
          </a:p>
          <a:p>
            <a:pPr lvl="1" eaLnBrk="1" hangingPunct="1"/>
            <a:r>
              <a:rPr lang="en-US" altLang="en-US" smtClean="0"/>
              <a:t>Hours of service</a:t>
            </a:r>
          </a:p>
          <a:p>
            <a:pPr lvl="1" eaLnBrk="1" hangingPunct="1"/>
            <a:r>
              <a:rPr lang="en-US" altLang="en-US" smtClean="0"/>
              <a:t>How their report their data elements</a:t>
            </a:r>
          </a:p>
        </p:txBody>
      </p:sp>
    </p:spTree>
    <p:extLst>
      <p:ext uri="{BB962C8B-B14F-4D97-AF65-F5344CB8AC3E}">
        <p14:creationId xmlns:p14="http://schemas.microsoft.com/office/powerpoint/2010/main" val="3371957540"/>
      </p:ext>
    </p:extLst>
  </p:cSld>
  <p:clrMapOvr>
    <a:masterClrMapping/>
  </p:clrMapOvr>
</p:sld>
</file>

<file path=ppt/theme/theme1.xml><?xml version="1.0" encoding="utf-8"?>
<a:theme xmlns:a="http://schemas.openxmlformats.org/drawingml/2006/main" name="ASHP Powerpoint Templates 4-in-1">
  <a:themeElements>
    <a:clrScheme name="ASHP Template 1">
      <a:dk1>
        <a:sysClr val="windowText" lastClr="000000"/>
      </a:dk1>
      <a:lt1>
        <a:sysClr val="window" lastClr="FFFFFF"/>
      </a:lt1>
      <a:dk2>
        <a:srgbClr val="1065B5"/>
      </a:dk2>
      <a:lt2>
        <a:srgbClr val="F2762C"/>
      </a:lt2>
      <a:accent1>
        <a:srgbClr val="59C7E2"/>
      </a:accent1>
      <a:accent2>
        <a:srgbClr val="BAE3F7"/>
      </a:accent2>
      <a:accent3>
        <a:srgbClr val="2068BA"/>
      </a:accent3>
      <a:accent4>
        <a:srgbClr val="4A5F70"/>
      </a:accent4>
      <a:accent5>
        <a:srgbClr val="4BACC6"/>
      </a:accent5>
      <a:accent6>
        <a:srgbClr val="F79646"/>
      </a:accent6>
      <a:hlink>
        <a:srgbClr val="2068BA"/>
      </a:hlink>
      <a:folHlink>
        <a:srgbClr val="FDC4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Template 2 (bottom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um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ght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ASHP Powerpoint Templates 4-in-1</Template>
  <TotalTime>66</TotalTime>
  <Words>803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ASHP Powerpoint Templates 4-in-1</vt:lpstr>
      <vt:lpstr>Dark Template 2 (bottom)</vt:lpstr>
      <vt:lpstr>Medium Template 2</vt:lpstr>
      <vt:lpstr>Light Template 2</vt:lpstr>
      <vt:lpstr>15 Steps For Using An External Benchmarking System</vt:lpstr>
      <vt:lpstr>Prepared for ASHP members by the Section of Pharmacy Practice Managers Advisory Group on Pharmacy Business Management</vt:lpstr>
      <vt:lpstr>External Benchmarking Systems</vt:lpstr>
      <vt:lpstr>Step 1: Study and Understand</vt:lpstr>
      <vt:lpstr>Step 2 – Know your Data Coordinator</vt:lpstr>
      <vt:lpstr>Step 3 – Review all Labor Productivity and Cost Metrics</vt:lpstr>
      <vt:lpstr>Step 4 – Separate Inpatient Drug Expense from all other hospital drug expense</vt:lpstr>
      <vt:lpstr>Step 5 – Select a Comparison Group</vt:lpstr>
      <vt:lpstr>Step 5 continued </vt:lpstr>
      <vt:lpstr>Step 5 continued</vt:lpstr>
      <vt:lpstr>Step 6 – Select Metrics</vt:lpstr>
      <vt:lpstr>Step 7 – Review your key indicator scores </vt:lpstr>
      <vt:lpstr>Step 8 – Develop a departmental expert</vt:lpstr>
      <vt:lpstr>Step 9 – Develop a Results Monitoring System</vt:lpstr>
      <vt:lpstr>Step 10 Understand the Limitations</vt:lpstr>
      <vt:lpstr>Step 11 – Determine you own opportunity</vt:lpstr>
      <vt:lpstr>Step 12-Check nursing’s productivity ratios vs peers </vt:lpstr>
      <vt:lpstr>Step 13 – Market what you’ve learned</vt:lpstr>
      <vt:lpstr>Step 14 – Negotiate labor productivity</vt:lpstr>
      <vt:lpstr>Step 15-Understand Internal Benchmarking</vt:lpstr>
      <vt:lpstr>Take homes</vt:lpstr>
    </vt:vector>
  </TitlesOfParts>
  <Company>American Society of Health-System Pharmacists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Steps For Using An External Benchmarking System</dc:title>
  <dc:creator>Thrity Rangwala</dc:creator>
  <cp:lastModifiedBy>David Chen</cp:lastModifiedBy>
  <cp:revision>3</cp:revision>
  <cp:lastPrinted>2017-10-30T13:26:12Z</cp:lastPrinted>
  <dcterms:created xsi:type="dcterms:W3CDTF">2017-10-30T12:42:46Z</dcterms:created>
  <dcterms:modified xsi:type="dcterms:W3CDTF">2017-10-30T15:53:32Z</dcterms:modified>
</cp:coreProperties>
</file>