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48" r:id="rId4"/>
  </p:sldMasterIdLst>
  <p:notesMasterIdLst>
    <p:notesMasterId r:id="rId15"/>
  </p:notesMasterIdLst>
  <p:handoutMasterIdLst>
    <p:handoutMasterId r:id="rId16"/>
  </p:handoutMasterIdLst>
  <p:sldIdLst>
    <p:sldId id="257" r:id="rId5"/>
    <p:sldId id="268" r:id="rId6"/>
    <p:sldId id="269" r:id="rId7"/>
    <p:sldId id="270" r:id="rId8"/>
    <p:sldId id="271" r:id="rId9"/>
    <p:sldId id="272" r:id="rId10"/>
    <p:sldId id="273" r:id="rId11"/>
    <p:sldId id="274" r:id="rId12"/>
    <p:sldId id="275" r:id="rId13"/>
    <p:sldId id="260" r:id="rId14"/>
  </p:sldIdLst>
  <p:sldSz cx="9144000" cy="5143500" type="screen16x9"/>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199" autoAdjust="0"/>
    <p:restoredTop sz="94366" autoAdjust="0"/>
  </p:normalViewPr>
  <p:slideViewPr>
    <p:cSldViewPr snapToGrid="0" snapToObjects="1">
      <p:cViewPr>
        <p:scale>
          <a:sx n="90" d="100"/>
          <a:sy n="90" d="100"/>
        </p:scale>
        <p:origin x="-58" y="-58"/>
      </p:cViewPr>
      <p:guideLst>
        <p:guide orient="horz" pos="1619"/>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3" d="100"/>
          <a:sy n="83" d="100"/>
        </p:scale>
        <p:origin x="-2040"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D56C8CED-8DB1-4BF1-BC4E-E8C7DFBB97E3}" type="datetimeFigureOut">
              <a:rPr lang="en-US"/>
              <a:pPr>
                <a:defRPr/>
              </a:pPr>
              <a:t>5/12/2014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BA3A6CAE-016B-4E96-BF17-6C0A32A135FA}" type="slidenum">
              <a:rPr lang="en-US"/>
              <a:pPr>
                <a:defRPr/>
              </a:pPr>
              <a:t>‹#›</a:t>
            </a:fld>
            <a:endParaRPr lang="en-US"/>
          </a:p>
        </p:txBody>
      </p:sp>
    </p:spTree>
    <p:extLst>
      <p:ext uri="{BB962C8B-B14F-4D97-AF65-F5344CB8AC3E}">
        <p14:creationId xmlns:p14="http://schemas.microsoft.com/office/powerpoint/2010/main" val="277090229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A22785F9-44DA-4AF2-AF58-C63D7C2A9681}" type="datetimeFigureOut">
              <a:rPr lang="en-US"/>
              <a:pPr>
                <a:defRPr/>
              </a:pPr>
              <a:t>5/12/2014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3C1BB4F2-FFAF-45C3-8D9F-1163FEA006B6}" type="slidenum">
              <a:rPr lang="en-US"/>
              <a:pPr>
                <a:defRPr/>
              </a:pPr>
              <a:t>‹#›</a:t>
            </a:fld>
            <a:endParaRPr lang="en-US"/>
          </a:p>
        </p:txBody>
      </p:sp>
    </p:spTree>
    <p:extLst>
      <p:ext uri="{BB962C8B-B14F-4D97-AF65-F5344CB8AC3E}">
        <p14:creationId xmlns:p14="http://schemas.microsoft.com/office/powerpoint/2010/main" val="1277312815"/>
      </p:ext>
    </p:extLst>
  </p:cSld>
  <p:clrMap bg1="lt1" tx1="dk1" bg2="lt2" tx2="dk2" accent1="accent1" accent2="accent2" accent3="accent3" accent4="accent4" accent5="accent5" accent6="accent6" hlink="hlink" folHlink="folHlink"/>
  <p:hf sldNum="0" hdr="0" ftr="0" dt="0"/>
  <p:notesStyle>
    <a:lvl1pPr algn="l" defTabSz="457200" rtl="0" fontAlgn="base">
      <a:spcBef>
        <a:spcPct val="30000"/>
      </a:spcBef>
      <a:spcAft>
        <a:spcPct val="0"/>
      </a:spcAft>
      <a:defRPr sz="1200" kern="1200">
        <a:solidFill>
          <a:schemeClr val="tx1"/>
        </a:solidFill>
        <a:latin typeface="+mn-lt"/>
        <a:ea typeface="+mn-ea"/>
        <a:cs typeface="+mn-cs"/>
      </a:defRPr>
    </a:lvl1pPr>
    <a:lvl2pPr marL="457200" algn="l" defTabSz="457200" rtl="0" fontAlgn="base">
      <a:spcBef>
        <a:spcPct val="30000"/>
      </a:spcBef>
      <a:spcAft>
        <a:spcPct val="0"/>
      </a:spcAft>
      <a:defRPr sz="1200" kern="1200">
        <a:solidFill>
          <a:schemeClr val="tx1"/>
        </a:solidFill>
        <a:latin typeface="+mn-lt"/>
        <a:ea typeface="+mn-ea"/>
        <a:cs typeface="+mn-cs"/>
      </a:defRPr>
    </a:lvl2pPr>
    <a:lvl3pPr marL="914400" algn="l" defTabSz="457200" rtl="0" fontAlgn="base">
      <a:spcBef>
        <a:spcPct val="30000"/>
      </a:spcBef>
      <a:spcAft>
        <a:spcPct val="0"/>
      </a:spcAft>
      <a:defRPr sz="1200" kern="1200">
        <a:solidFill>
          <a:schemeClr val="tx1"/>
        </a:solidFill>
        <a:latin typeface="+mn-lt"/>
        <a:ea typeface="+mn-ea"/>
        <a:cs typeface="+mn-cs"/>
      </a:defRPr>
    </a:lvl3pPr>
    <a:lvl4pPr marL="1371600" algn="l" defTabSz="457200" rtl="0" fontAlgn="base">
      <a:spcBef>
        <a:spcPct val="30000"/>
      </a:spcBef>
      <a:spcAft>
        <a:spcPct val="0"/>
      </a:spcAft>
      <a:defRPr sz="1200" kern="1200">
        <a:solidFill>
          <a:schemeClr val="tx1"/>
        </a:solidFill>
        <a:latin typeface="+mn-lt"/>
        <a:ea typeface="+mn-ea"/>
        <a:cs typeface="+mn-cs"/>
      </a:defRPr>
    </a:lvl4pPr>
    <a:lvl5pPr marL="1828800" algn="l" defTabSz="457200" rtl="0" fontAlgn="base">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1536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z="1200" dirty="0" smtClean="0">
                <a:latin typeface="+mn-lt"/>
              </a:rPr>
              <a:t>When</a:t>
            </a:r>
            <a:r>
              <a:rPr lang="en-US" sz="1200" baseline="0" dirty="0" smtClean="0">
                <a:latin typeface="+mn-lt"/>
              </a:rPr>
              <a:t> are you reporting out?</a:t>
            </a:r>
          </a:p>
          <a:p>
            <a:pPr>
              <a:spcBef>
                <a:spcPct val="0"/>
              </a:spcBef>
            </a:pPr>
            <a:r>
              <a:rPr lang="en-US" sz="1200" baseline="0" dirty="0" smtClean="0">
                <a:latin typeface="+mn-lt"/>
              </a:rPr>
              <a:t>What is the name of your project?</a:t>
            </a:r>
          </a:p>
          <a:p>
            <a:pPr>
              <a:spcBef>
                <a:spcPct val="0"/>
              </a:spcBef>
            </a:pPr>
            <a:r>
              <a:rPr lang="en-US" sz="1200" baseline="0" dirty="0" smtClean="0">
                <a:latin typeface="+mn-lt"/>
              </a:rPr>
              <a:t>What is the origin of the project? (i.e. VISN project, facility/value stream project, department project, or from a huddle board idea)</a:t>
            </a:r>
          </a:p>
          <a:p>
            <a:pPr marL="0" marR="0" indent="0" algn="l" defTabSz="457200" rtl="0" eaLnBrk="1" fontAlgn="base" latinLnBrk="0" hangingPunct="1">
              <a:lnSpc>
                <a:spcPct val="100000"/>
              </a:lnSpc>
              <a:spcBef>
                <a:spcPct val="0"/>
              </a:spcBef>
              <a:spcAft>
                <a:spcPct val="0"/>
              </a:spcAft>
              <a:buClrTx/>
              <a:buSzTx/>
              <a:buFontTx/>
              <a:buNone/>
              <a:tabLst/>
              <a:defRPr/>
            </a:pPr>
            <a:r>
              <a:rPr lang="en-US" sz="1200" baseline="0" dirty="0" smtClean="0">
                <a:latin typeface="+mn-lt"/>
              </a:rPr>
              <a:t>Who is the process owner (This is the person who is d</a:t>
            </a:r>
            <a:r>
              <a:rPr lang="en-US" sz="1200" kern="1200" dirty="0" smtClean="0">
                <a:solidFill>
                  <a:schemeClr val="tx1"/>
                </a:solidFill>
                <a:latin typeface="+mn-lt"/>
                <a:ea typeface="+mn-ea"/>
                <a:cs typeface="+mn-cs"/>
              </a:rPr>
              <a:t>irectly responsible for the process being impacted</a:t>
            </a:r>
            <a:r>
              <a:rPr lang="en-US" sz="1200" kern="1200" baseline="0" dirty="0" smtClean="0">
                <a:solidFill>
                  <a:schemeClr val="tx1"/>
                </a:solidFill>
                <a:latin typeface="+mn-lt"/>
                <a:ea typeface="+mn-ea"/>
                <a:cs typeface="+mn-cs"/>
              </a:rPr>
              <a:t> and is </a:t>
            </a:r>
            <a:r>
              <a:rPr lang="en-US" sz="1200" kern="1200" dirty="0" smtClean="0">
                <a:solidFill>
                  <a:schemeClr val="tx1"/>
                </a:solidFill>
                <a:latin typeface="+mn-lt"/>
                <a:ea typeface="+mn-ea"/>
                <a:cs typeface="+mn-cs"/>
              </a:rPr>
              <a:t>responsible for ensuring the future state process is implemented, the expected outcome is achieved, and the improved results sustained for the long term)</a:t>
            </a:r>
            <a:r>
              <a:rPr lang="en-US" sz="1200" baseline="0" dirty="0" smtClean="0">
                <a:latin typeface="+mn-lt"/>
              </a:rPr>
              <a:t>?</a:t>
            </a:r>
          </a:p>
          <a:p>
            <a:pPr>
              <a:spcBef>
                <a:spcPct val="0"/>
              </a:spcBef>
            </a:pPr>
            <a:r>
              <a:rPr lang="en-US" sz="1200" baseline="0" dirty="0" smtClean="0">
                <a:latin typeface="+mn-lt"/>
              </a:rPr>
              <a:t>Who is on the team?</a:t>
            </a:r>
          </a:p>
          <a:p>
            <a:pPr marL="0" marR="0" lvl="1" indent="0" algn="l" defTabSz="457200" rtl="0" eaLnBrk="1" fontAlgn="base" latinLnBrk="0" hangingPunct="1">
              <a:lnSpc>
                <a:spcPct val="100000"/>
              </a:lnSpc>
              <a:spcBef>
                <a:spcPct val="0"/>
              </a:spcBef>
              <a:spcAft>
                <a:spcPct val="0"/>
              </a:spcAft>
              <a:buClrTx/>
              <a:buSzTx/>
              <a:buFontTx/>
              <a:buNone/>
              <a:tabLst/>
              <a:defRPr/>
            </a:pPr>
            <a:r>
              <a:rPr lang="en-US" sz="1200" baseline="0" dirty="0" smtClean="0">
                <a:latin typeface="+mn-lt"/>
              </a:rPr>
              <a:t>What are your metrics and/or deliverables </a:t>
            </a:r>
            <a:r>
              <a:rPr lang="en-US" sz="1200" dirty="0" smtClean="0">
                <a:latin typeface="+mn-lt"/>
              </a:rPr>
              <a:t>(i.e. What end results do you expect to achieve)</a:t>
            </a:r>
            <a:r>
              <a:rPr lang="en-US" sz="1200" baseline="0" dirty="0" smtClean="0">
                <a:latin typeface="+mn-lt"/>
              </a:rPr>
              <a:t>? These should be 3-6 items that are specific, measureable, attainable, realistic, and timely. Examples of metrics: Decrease length of stay by 25% within 30 days, Increase Patient Satisfaction by .02 within 60 days, and Decrease wait time of ED patients by 25 minutes within 14 days. Examples of deliverables are: Baseline of current process, control plan to reduce patient registration and wait times, and </a:t>
            </a:r>
            <a:r>
              <a:rPr lang="en-US" sz="1200" dirty="0" smtClean="0">
                <a:latin typeface="+mn-lt"/>
              </a:rPr>
              <a:t>Develop and implement a robust and reliable system to ensure that electronic notes are used to complete consults within 7 days of a patient being seen</a:t>
            </a:r>
            <a:r>
              <a:rPr lang="en-US" sz="1200" baseline="0" dirty="0" smtClean="0">
                <a:latin typeface="+mn-lt"/>
              </a:rPr>
              <a:t>)</a:t>
            </a:r>
          </a:p>
          <a:p>
            <a:pPr>
              <a:spcBef>
                <a:spcPct val="0"/>
              </a:spcBef>
            </a:pPr>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What went</a:t>
            </a:r>
            <a:r>
              <a:rPr lang="en-US" baseline="0" dirty="0" smtClean="0"/>
              <a:t> well during the project and what did not go well? This is used to provide a learning opportunity for other project teams as well as identify any missed opportunities.</a:t>
            </a:r>
          </a:p>
          <a:p>
            <a:endParaRPr lang="en-US" baseline="0" dirty="0" smtClean="0"/>
          </a:p>
          <a:p>
            <a:r>
              <a:rPr lang="en-US" baseline="0" dirty="0" smtClean="0"/>
              <a:t>How does this project support the facility?</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15363" name="Notes Placeholder 2"/>
          <p:cNvSpPr>
            <a:spLocks noGrp="1"/>
          </p:cNvSpPr>
          <p:nvPr>
            <p:ph type="body" idx="1"/>
          </p:nvPr>
        </p:nvSpPr>
        <p:spPr bwMode="auto">
          <a:noFill/>
        </p:spPr>
        <p:txBody>
          <a:bodyPr wrap="square" numCol="1" anchor="t" anchorCtr="0" compatLnSpc="1">
            <a:prstTxWarp prst="textNoShape">
              <a:avLst/>
            </a:prstTxWarp>
          </a:bodyPr>
          <a:lstStyle/>
          <a:p>
            <a:pPr marL="0" lvl="0" indent="-533400" algn="l">
              <a:lnSpc>
                <a:spcPct val="90000"/>
              </a:lnSpc>
              <a:buFont typeface="Arial" pitchFamily="34" charset="0"/>
              <a:buNone/>
            </a:pPr>
            <a:r>
              <a:rPr lang="en-US" sz="1200" b="0" u="none" dirty="0" smtClean="0">
                <a:latin typeface="+mn-lt"/>
              </a:rPr>
              <a:t>Problem Statement: </a:t>
            </a:r>
            <a:r>
              <a:rPr lang="en-US" sz="1200" b="0" dirty="0" smtClean="0">
                <a:latin typeface="+mn-lt"/>
              </a:rPr>
              <a:t>describe the problem, opportunity, or objective in concise, measurable terms.</a:t>
            </a:r>
            <a:r>
              <a:rPr lang="en-US" sz="1200" b="0" baseline="0" dirty="0" smtClean="0">
                <a:latin typeface="+mn-lt"/>
              </a:rPr>
              <a:t> </a:t>
            </a:r>
            <a:r>
              <a:rPr lang="en-US" sz="1200" b="0" dirty="0" smtClean="0">
                <a:latin typeface="+mn-lt"/>
              </a:rPr>
              <a:t>Should include a summary of the</a:t>
            </a:r>
            <a:r>
              <a:rPr lang="en-US" sz="1200" b="0" baseline="0" dirty="0" smtClean="0">
                <a:latin typeface="+mn-lt"/>
              </a:rPr>
              <a:t> </a:t>
            </a:r>
            <a:r>
              <a:rPr lang="en-US" sz="1200" b="0" dirty="0" smtClean="0">
                <a:latin typeface="+mn-lt"/>
              </a:rPr>
              <a:t>problem and impact (a.k.a. PAIN).</a:t>
            </a:r>
            <a:r>
              <a:rPr lang="en-US" sz="1200" b="0" baseline="0" dirty="0" smtClean="0">
                <a:latin typeface="+mn-lt"/>
              </a:rPr>
              <a:t> Why is this an important issue for the medical center?</a:t>
            </a:r>
            <a:endParaRPr lang="en-US" sz="1200" b="0" dirty="0" smtClean="0">
              <a:latin typeface="+mn-lt"/>
            </a:endParaRPr>
          </a:p>
          <a:p>
            <a:pPr>
              <a:spcBef>
                <a:spcPct val="0"/>
              </a:spcBef>
            </a:pPr>
            <a:endParaRPr lang="en-US" sz="1200" b="0" baseline="0" dirty="0" smtClean="0">
              <a:latin typeface="+mn-lt"/>
            </a:endParaRPr>
          </a:p>
          <a:p>
            <a:pPr>
              <a:spcBef>
                <a:spcPct val="0"/>
              </a:spcBef>
            </a:pPr>
            <a:r>
              <a:rPr lang="en-US" sz="1200" b="0" baseline="0" dirty="0" smtClean="0">
                <a:latin typeface="+mn-lt"/>
              </a:rPr>
              <a:t>What is the scope of the problem? What processes are effected by the problem? (i.e. patient flow, billing, discharge, med </a:t>
            </a:r>
            <a:r>
              <a:rPr lang="en-US" sz="1200" b="0" baseline="0" dirty="0" err="1" smtClean="0">
                <a:latin typeface="+mn-lt"/>
              </a:rPr>
              <a:t>rec</a:t>
            </a:r>
            <a:r>
              <a:rPr lang="en-US" sz="1200" b="0" baseline="0" dirty="0" smtClean="0">
                <a:latin typeface="+mn-lt"/>
              </a:rPr>
              <a:t>)</a:t>
            </a:r>
          </a:p>
          <a:p>
            <a:pPr>
              <a:spcBef>
                <a:spcPct val="0"/>
              </a:spcBef>
            </a:pPr>
            <a:endParaRPr lang="en-US" sz="1200" b="0" baseline="0" dirty="0" smtClean="0">
              <a:latin typeface="+mn-lt"/>
            </a:endParaRPr>
          </a:p>
          <a:p>
            <a:pPr>
              <a:spcBef>
                <a:spcPct val="0"/>
              </a:spcBef>
            </a:pPr>
            <a:r>
              <a:rPr lang="en-US" sz="1200" b="0" baseline="0" dirty="0" smtClean="0">
                <a:latin typeface="+mn-lt"/>
              </a:rPr>
              <a:t>When does the process start and when does it end?</a:t>
            </a:r>
            <a:endParaRPr lang="en-US" sz="1200" b="0" dirty="0" smtClean="0">
              <a:latin typeface="+mn-lt"/>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1536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What is the current state? This can be a combination</a:t>
            </a:r>
            <a:r>
              <a:rPr lang="en-US" baseline="0" dirty="0" smtClean="0"/>
              <a:t> of any of the following: a process map, metrics, charts, photos, and/or VOC. These are usually collected through some type of observation. This information should be directly related to problem statement to visually support why reason for improvement was chosen.</a:t>
            </a:r>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15363" name="Notes Placeholder 2"/>
          <p:cNvSpPr>
            <a:spLocks noGrp="1"/>
          </p:cNvSpPr>
          <p:nvPr>
            <p:ph type="body" idx="1"/>
          </p:nvPr>
        </p:nvSpPr>
        <p:spPr bwMode="auto">
          <a:noFill/>
        </p:spPr>
        <p:txBody>
          <a:bodyPr wrap="square" numCol="1" anchor="t" anchorCtr="0" compatLnSpc="1">
            <a:prstTxWarp prst="textNoShape">
              <a:avLst/>
            </a:prstTxWarp>
          </a:bodyPr>
          <a:lstStyle/>
          <a:p>
            <a:pPr marL="0" indent="-533400">
              <a:lnSpc>
                <a:spcPct val="90000"/>
              </a:lnSpc>
            </a:pPr>
            <a:r>
              <a:rPr lang="en-US" sz="1200" dirty="0" smtClean="0">
                <a:latin typeface="+mn-lt"/>
              </a:rPr>
              <a:t>What is the ideal state? What are the targets/goals for this process? Describe the team’s improvement objective. Begins with the words “reduce, eliminate, control”.</a:t>
            </a:r>
          </a:p>
          <a:p>
            <a:pPr>
              <a:spcBef>
                <a:spcPct val="0"/>
              </a:spcBef>
            </a:pPr>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1536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What</a:t>
            </a:r>
            <a:r>
              <a:rPr lang="en-US" baseline="0" dirty="0" smtClean="0"/>
              <a:t> is the gap between the targeted state and the current state? Gap between target and current can be displayed through any combination of the following: current state with barriers, Voice of the Customer (questionnaires which identify the strengths, weaknesses, opportunities, and barriers to improvement from the customer’s point of view), fishbone (cause and effect diagrams), Pareto chart (bar charts which show items ranked from least to greatest or vice versa), 5 Why (continually asking why a defect or barrier occurs until the root cause of the defect or barrier is determined), and any other tool used.</a:t>
            </a:r>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1536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What are the identified</a:t>
            </a:r>
            <a:r>
              <a:rPr lang="en-US" baseline="0" dirty="0" smtClean="0"/>
              <a:t> solutions to the process and what impact will they have on the metrics? Show the tools used to develop solutions to resolve the causes identified in box 4. Gap. This can include: if/then table (above) or future state process map.</a:t>
            </a:r>
          </a:p>
          <a:p>
            <a:pPr>
              <a:spcBef>
                <a:spcPct val="0"/>
              </a:spcBef>
            </a:pPr>
            <a:endParaRPr lang="en-US" baseline="0" dirty="0" smtClean="0"/>
          </a:p>
          <a:p>
            <a:pPr>
              <a:spcBef>
                <a:spcPct val="0"/>
              </a:spcBef>
            </a:pPr>
            <a:r>
              <a:rPr lang="en-US" baseline="0" dirty="0" smtClean="0"/>
              <a:t>If/then table is a tool used to show how a solution will impact each of the metrics/goals of the project.</a:t>
            </a:r>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1536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What are</a:t>
            </a:r>
            <a:r>
              <a:rPr lang="en-US" baseline="0" dirty="0" smtClean="0"/>
              <a:t> the changes that were tried, what was the intended result, and what were the actual results? This is used to confirm the future state will decrease the Gap between target and initial state.</a:t>
            </a:r>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1536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What is the implementation plan for the project? What is left to do and who is</a:t>
            </a:r>
            <a:r>
              <a:rPr lang="en-US" baseline="0" dirty="0" smtClean="0"/>
              <a:t> responsible for reporting back to the group? The team will specify responsibilities and due dates. The process owner for the project will update the completion plan.</a:t>
            </a:r>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1536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What were</a:t>
            </a:r>
            <a:r>
              <a:rPr lang="en-US" baseline="0" dirty="0" smtClean="0"/>
              <a:t> the identified metrics used to measure success of the project? </a:t>
            </a:r>
            <a:r>
              <a:rPr lang="en-US" dirty="0" smtClean="0"/>
              <a:t>How</a:t>
            </a:r>
            <a:r>
              <a:rPr lang="en-US" baseline="0" dirty="0" smtClean="0"/>
              <a:t> does data collected post project compare to baseline data? If Actual data is at or below Baseline data, what countermeasures (i.e. steps put in place to achieve desired results) are being implemented to reach the desired target?</a:t>
            </a: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27650" name="Picture 2"/>
          <p:cNvPicPr>
            <a:picLocks noChangeAspect="1" noChangeArrowheads="1"/>
          </p:cNvPicPr>
          <p:nvPr userDrawn="1"/>
        </p:nvPicPr>
        <p:blipFill>
          <a:blip r:embed="rId2"/>
          <a:srcRect/>
          <a:stretch>
            <a:fillRect/>
          </a:stretch>
        </p:blipFill>
        <p:spPr bwMode="auto">
          <a:xfrm>
            <a:off x="1041990" y="1"/>
            <a:ext cx="8102009" cy="4997302"/>
          </a:xfrm>
          <a:prstGeom prst="rect">
            <a:avLst/>
          </a:prstGeom>
          <a:noFill/>
          <a:ln w="9525">
            <a:noFill/>
            <a:miter lim="800000"/>
            <a:headEnd/>
            <a:tailEnd/>
          </a:ln>
        </p:spPr>
      </p:pic>
      <p:sp>
        <p:nvSpPr>
          <p:cNvPr id="2" name="Title 1"/>
          <p:cNvSpPr>
            <a:spLocks noGrp="1"/>
          </p:cNvSpPr>
          <p:nvPr>
            <p:ph type="ctrTitle"/>
          </p:nvPr>
        </p:nvSpPr>
        <p:spPr>
          <a:xfrm>
            <a:off x="338880" y="1190133"/>
            <a:ext cx="7772400" cy="547595"/>
          </a:xfrm>
        </p:spPr>
        <p:txBody>
          <a:bodyPr>
            <a:normAutofit/>
          </a:bodyPr>
          <a:lstStyle>
            <a:lvl1pPr algn="l">
              <a:defRPr sz="2000" b="1">
                <a:latin typeface="Calibri"/>
                <a:cs typeface="Calibri"/>
              </a:defRPr>
            </a:lvl1pPr>
          </a:lstStyle>
          <a:p>
            <a:r>
              <a:rPr lang="en-US" smtClean="0"/>
              <a:t>Click to edit Master title style</a:t>
            </a:r>
            <a:endParaRPr lang="en-US" dirty="0"/>
          </a:p>
        </p:txBody>
      </p:sp>
      <p:sp>
        <p:nvSpPr>
          <p:cNvPr id="3" name="Subtitle 2"/>
          <p:cNvSpPr>
            <a:spLocks noGrp="1"/>
          </p:cNvSpPr>
          <p:nvPr>
            <p:ph type="subTitle" idx="1"/>
          </p:nvPr>
        </p:nvSpPr>
        <p:spPr>
          <a:xfrm>
            <a:off x="357696" y="1809852"/>
            <a:ext cx="7753584" cy="686110"/>
          </a:xfrm>
        </p:spPr>
        <p:txBody>
          <a:bodyPr>
            <a:noAutofit/>
          </a:bodyPr>
          <a:lstStyle>
            <a:lvl1pPr marL="0" indent="0" algn="l">
              <a:buNone/>
              <a:defRPr sz="1600">
                <a:solidFill>
                  <a:srgbClr val="FFFFFF"/>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451738"/>
            <a:ext cx="8229600" cy="314288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7593" y="3305176"/>
            <a:ext cx="7772400" cy="1021556"/>
          </a:xfrm>
        </p:spPr>
        <p:txBody>
          <a:bodyPr anchor="t">
            <a:normAutofit/>
          </a:bodyPr>
          <a:lstStyle>
            <a:lvl1pPr algn="l">
              <a:defRPr sz="32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53759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442492"/>
            <a:ext cx="4038600" cy="3152131"/>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442492"/>
            <a:ext cx="4038600" cy="3152131"/>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9283"/>
            <a:ext cx="4040188" cy="479822"/>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779104"/>
            <a:ext cx="4040188" cy="2779539"/>
          </a:xfrm>
        </p:spPr>
        <p:txBody>
          <a:bodyPr>
            <a:normAutofit/>
          </a:bodyPr>
          <a:lstStyle>
            <a:lvl1pPr>
              <a:defRPr sz="1600"/>
            </a:lvl1pPr>
            <a:lvl2pPr>
              <a:defRPr sz="1600"/>
            </a:lvl2pPr>
            <a:lvl3pPr>
              <a:defRPr sz="16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5" name="Text Placeholder 4"/>
          <p:cNvSpPr>
            <a:spLocks noGrp="1"/>
          </p:cNvSpPr>
          <p:nvPr>
            <p:ph type="body" sz="quarter" idx="3"/>
          </p:nvPr>
        </p:nvSpPr>
        <p:spPr>
          <a:xfrm>
            <a:off x="4645026" y="1299283"/>
            <a:ext cx="4041775" cy="479822"/>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6" y="1779104"/>
            <a:ext cx="4041775" cy="2779539"/>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497972"/>
            <a:ext cx="5111750" cy="3096650"/>
          </a:xfrm>
        </p:spPr>
        <p:txBody>
          <a:bodyPr>
            <a:normAutofit/>
          </a:bodyPr>
          <a:lstStyle>
            <a:lvl1pPr>
              <a:defRPr sz="1800"/>
            </a:lvl1pPr>
            <a:lvl2pPr>
              <a:defRPr sz="18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Text Placeholder 3"/>
          <p:cNvSpPr>
            <a:spLocks noGrp="1"/>
          </p:cNvSpPr>
          <p:nvPr>
            <p:ph type="body" sz="half" idx="2"/>
          </p:nvPr>
        </p:nvSpPr>
        <p:spPr>
          <a:xfrm>
            <a:off x="457201" y="1497972"/>
            <a:ext cx="3008313" cy="3096650"/>
          </a:xfrm>
          <a:solidFill>
            <a:srgbClr val="FFFFFF"/>
          </a:solidFill>
          <a:ln>
            <a:solidFill>
              <a:srgbClr val="BFBFBF"/>
            </a:solidFill>
          </a:ln>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792288" y="1793869"/>
            <a:ext cx="5486400" cy="2043029"/>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4261952"/>
            <a:ext cx="5486400" cy="46017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Title 4"/>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3" descr="Slide background with light blue circle-star pattern block behind title. Bottom left reads &quot;Veterans Health Administration.&quot;&#10;"/>
          <p:cNvPicPr>
            <a:picLocks noChangeAspect="1"/>
          </p:cNvPicPr>
          <p:nvPr userDrawn="1"/>
        </p:nvPicPr>
        <p:blipFill>
          <a:blip r:embed="rId12"/>
          <a:srcRect/>
          <a:stretch>
            <a:fillRect/>
          </a:stretch>
        </p:blipFill>
        <p:spPr bwMode="auto">
          <a:xfrm>
            <a:off x="808074" y="0"/>
            <a:ext cx="8155172" cy="3434316"/>
          </a:xfrm>
          <a:prstGeom prst="rect">
            <a:avLst/>
          </a:prstGeom>
          <a:noFill/>
          <a:ln w="9525">
            <a:noFill/>
            <a:miter lim="800000"/>
            <a:headEnd/>
            <a:tailEnd/>
          </a:ln>
        </p:spPr>
      </p:pic>
      <p:sp>
        <p:nvSpPr>
          <p:cNvPr id="1027" name="Title Placeholder 1"/>
          <p:cNvSpPr>
            <a:spLocks noGrp="1"/>
          </p:cNvSpPr>
          <p:nvPr>
            <p:ph type="title"/>
          </p:nvPr>
        </p:nvSpPr>
        <p:spPr bwMode="auto">
          <a:xfrm>
            <a:off x="1010093" y="205979"/>
            <a:ext cx="7676706" cy="61272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dirty="0" smtClean="0"/>
              <a:t>Click to edit Master title style</a:t>
            </a:r>
          </a:p>
        </p:txBody>
      </p:sp>
      <p:sp>
        <p:nvSpPr>
          <p:cNvPr id="1028" name="Text Placeholder 2"/>
          <p:cNvSpPr>
            <a:spLocks noGrp="1"/>
          </p:cNvSpPr>
          <p:nvPr>
            <p:ph type="body" idx="1"/>
          </p:nvPr>
        </p:nvSpPr>
        <p:spPr bwMode="auto">
          <a:xfrm>
            <a:off x="457200" y="1387079"/>
            <a:ext cx="8229600" cy="320754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5" name="TextBox 4"/>
          <p:cNvSpPr txBox="1"/>
          <p:nvPr userDrawn="1"/>
        </p:nvSpPr>
        <p:spPr>
          <a:xfrm>
            <a:off x="457200" y="4713685"/>
            <a:ext cx="4311650" cy="276999"/>
          </a:xfrm>
          <a:prstGeom prst="rect">
            <a:avLst/>
          </a:prstGeom>
          <a:noFill/>
        </p:spPr>
        <p:txBody>
          <a:bodyPr>
            <a:spAutoFit/>
          </a:bodyPr>
          <a:lstStyle/>
          <a:p>
            <a:pPr fontAlgn="auto">
              <a:spcBef>
                <a:spcPts val="0"/>
              </a:spcBef>
              <a:spcAft>
                <a:spcPts val="0"/>
              </a:spcAft>
              <a:defRPr/>
            </a:pPr>
            <a:r>
              <a:rPr lang="en-US" sz="1200" spc="100" dirty="0">
                <a:solidFill>
                  <a:schemeClr val="bg1">
                    <a:lumMod val="65000"/>
                  </a:schemeClr>
                </a:solidFill>
                <a:latin typeface="+mn-lt"/>
              </a:rPr>
              <a:t>VETERANS HEALTH ADMINISTRATION</a:t>
            </a:r>
          </a:p>
        </p:txBody>
      </p:sp>
      <p:sp>
        <p:nvSpPr>
          <p:cNvPr id="2" name="TextBox 1"/>
          <p:cNvSpPr txBox="1"/>
          <p:nvPr userDrawn="1"/>
        </p:nvSpPr>
        <p:spPr>
          <a:xfrm>
            <a:off x="148852" y="138216"/>
            <a:ext cx="744286" cy="738664"/>
          </a:xfrm>
          <a:prstGeom prst="rect">
            <a:avLst/>
          </a:prstGeom>
          <a:noFill/>
        </p:spPr>
        <p:txBody>
          <a:bodyPr wrap="square" rtlCol="0">
            <a:spAutoFit/>
          </a:bodyPr>
          <a:lstStyle/>
          <a:p>
            <a:pPr algn="ctr"/>
            <a:r>
              <a:rPr lang="en-US" sz="1400" dirty="0" smtClean="0"/>
              <a:t>Insert</a:t>
            </a:r>
            <a:r>
              <a:rPr lang="en-US" sz="1400" baseline="0" dirty="0" smtClean="0"/>
              <a:t> Site Logo</a:t>
            </a:r>
            <a:endParaRPr lang="en-US" sz="1400" dirty="0"/>
          </a:p>
        </p:txBody>
      </p:sp>
      <p:sp>
        <p:nvSpPr>
          <p:cNvPr id="3" name="TextBox 2"/>
          <p:cNvSpPr txBox="1"/>
          <p:nvPr userDrawn="1"/>
        </p:nvSpPr>
        <p:spPr>
          <a:xfrm>
            <a:off x="6156264" y="4682327"/>
            <a:ext cx="2670924" cy="307777"/>
          </a:xfrm>
          <a:prstGeom prst="rect">
            <a:avLst/>
          </a:prstGeom>
          <a:noFill/>
        </p:spPr>
        <p:txBody>
          <a:bodyPr wrap="none" rtlCol="0">
            <a:spAutoFit/>
          </a:bodyPr>
          <a:lstStyle/>
          <a:p>
            <a:r>
              <a:rPr lang="en-US" sz="1400" dirty="0" smtClean="0"/>
              <a:t>Insert Organization Name/Logo</a:t>
            </a:r>
            <a:endParaRPr lang="en-US" sz="1400" dirty="0"/>
          </a:p>
        </p:txBody>
      </p:sp>
    </p:spTree>
  </p:cSld>
  <p:clrMap bg1="lt1" tx1="dk1" bg2="lt2" tx2="dk2" accent1="accent1" accent2="accent2" accent3="accent3" accent4="accent4" accent5="accent5" accent6="accent6" hlink="hlink" folHlink="folHlink"/>
  <p:sldLayoutIdLst>
    <p:sldLayoutId id="2147483669" r:id="rId1"/>
    <p:sldLayoutId id="2147483662" r:id="rId2"/>
    <p:sldLayoutId id="2147483670" r:id="rId3"/>
    <p:sldLayoutId id="2147483663" r:id="rId4"/>
    <p:sldLayoutId id="2147483664" r:id="rId5"/>
    <p:sldLayoutId id="2147483665" r:id="rId6"/>
    <p:sldLayoutId id="2147483671" r:id="rId7"/>
    <p:sldLayoutId id="2147483666" r:id="rId8"/>
    <p:sldLayoutId id="2147483667" r:id="rId9"/>
    <p:sldLayoutId id="2147483668" r:id="rId10"/>
  </p:sldLayoutIdLst>
  <p:hf hdr="0" ftr="0" dt="0"/>
  <p:txStyles>
    <p:titleStyle>
      <a:lvl1pPr algn="l" defTabSz="457200" rtl="0" fontAlgn="base">
        <a:spcBef>
          <a:spcPct val="0"/>
        </a:spcBef>
        <a:spcAft>
          <a:spcPct val="0"/>
        </a:spcAft>
        <a:defRPr sz="2400" kern="1200">
          <a:solidFill>
            <a:schemeClr val="bg1"/>
          </a:solidFill>
          <a:latin typeface="Georgia"/>
          <a:ea typeface="Georgia" pitchFamily="18" charset="0"/>
          <a:cs typeface="Georgia"/>
        </a:defRPr>
      </a:lvl1pPr>
      <a:lvl2pPr algn="l" defTabSz="457200" rtl="0" fontAlgn="base">
        <a:spcBef>
          <a:spcPct val="0"/>
        </a:spcBef>
        <a:spcAft>
          <a:spcPct val="0"/>
        </a:spcAft>
        <a:defRPr sz="2400">
          <a:solidFill>
            <a:schemeClr val="bg1"/>
          </a:solidFill>
          <a:latin typeface="Georgia" pitchFamily="18" charset="0"/>
          <a:ea typeface="Georgia" pitchFamily="18" charset="0"/>
          <a:cs typeface="Georgia" pitchFamily="18" charset="0"/>
        </a:defRPr>
      </a:lvl2pPr>
      <a:lvl3pPr algn="l" defTabSz="457200" rtl="0" fontAlgn="base">
        <a:spcBef>
          <a:spcPct val="0"/>
        </a:spcBef>
        <a:spcAft>
          <a:spcPct val="0"/>
        </a:spcAft>
        <a:defRPr sz="2400">
          <a:solidFill>
            <a:schemeClr val="bg1"/>
          </a:solidFill>
          <a:latin typeface="Georgia" pitchFamily="18" charset="0"/>
          <a:ea typeface="Georgia" pitchFamily="18" charset="0"/>
          <a:cs typeface="Georgia" pitchFamily="18" charset="0"/>
        </a:defRPr>
      </a:lvl3pPr>
      <a:lvl4pPr algn="l" defTabSz="457200" rtl="0" fontAlgn="base">
        <a:spcBef>
          <a:spcPct val="0"/>
        </a:spcBef>
        <a:spcAft>
          <a:spcPct val="0"/>
        </a:spcAft>
        <a:defRPr sz="2400">
          <a:solidFill>
            <a:schemeClr val="bg1"/>
          </a:solidFill>
          <a:latin typeface="Georgia" pitchFamily="18" charset="0"/>
          <a:ea typeface="Georgia" pitchFamily="18" charset="0"/>
          <a:cs typeface="Georgia" pitchFamily="18" charset="0"/>
        </a:defRPr>
      </a:lvl4pPr>
      <a:lvl5pPr algn="l" defTabSz="457200" rtl="0" fontAlgn="base">
        <a:spcBef>
          <a:spcPct val="0"/>
        </a:spcBef>
        <a:spcAft>
          <a:spcPct val="0"/>
        </a:spcAft>
        <a:defRPr sz="2400">
          <a:solidFill>
            <a:schemeClr val="bg1"/>
          </a:solidFill>
          <a:latin typeface="Georgia" pitchFamily="18" charset="0"/>
          <a:ea typeface="Georgia" pitchFamily="18" charset="0"/>
          <a:cs typeface="Georgia" pitchFamily="18" charset="0"/>
        </a:defRPr>
      </a:lvl5pPr>
      <a:lvl6pPr marL="457200" algn="l" defTabSz="457200" rtl="0" fontAlgn="base">
        <a:spcBef>
          <a:spcPct val="0"/>
        </a:spcBef>
        <a:spcAft>
          <a:spcPct val="0"/>
        </a:spcAft>
        <a:defRPr sz="2400">
          <a:solidFill>
            <a:schemeClr val="bg1"/>
          </a:solidFill>
          <a:latin typeface="Georgia" pitchFamily="18" charset="0"/>
          <a:ea typeface="Georgia" pitchFamily="18" charset="0"/>
          <a:cs typeface="Georgia" pitchFamily="18" charset="0"/>
        </a:defRPr>
      </a:lvl6pPr>
      <a:lvl7pPr marL="914400" algn="l" defTabSz="457200" rtl="0" fontAlgn="base">
        <a:spcBef>
          <a:spcPct val="0"/>
        </a:spcBef>
        <a:spcAft>
          <a:spcPct val="0"/>
        </a:spcAft>
        <a:defRPr sz="2400">
          <a:solidFill>
            <a:schemeClr val="bg1"/>
          </a:solidFill>
          <a:latin typeface="Georgia" pitchFamily="18" charset="0"/>
          <a:ea typeface="Georgia" pitchFamily="18" charset="0"/>
          <a:cs typeface="Georgia" pitchFamily="18" charset="0"/>
        </a:defRPr>
      </a:lvl7pPr>
      <a:lvl8pPr marL="1371600" algn="l" defTabSz="457200" rtl="0" fontAlgn="base">
        <a:spcBef>
          <a:spcPct val="0"/>
        </a:spcBef>
        <a:spcAft>
          <a:spcPct val="0"/>
        </a:spcAft>
        <a:defRPr sz="2400">
          <a:solidFill>
            <a:schemeClr val="bg1"/>
          </a:solidFill>
          <a:latin typeface="Georgia" pitchFamily="18" charset="0"/>
          <a:ea typeface="Georgia" pitchFamily="18" charset="0"/>
          <a:cs typeface="Georgia" pitchFamily="18" charset="0"/>
        </a:defRPr>
      </a:lvl8pPr>
      <a:lvl9pPr marL="1828800" algn="l" defTabSz="457200" rtl="0" fontAlgn="base">
        <a:spcBef>
          <a:spcPct val="0"/>
        </a:spcBef>
        <a:spcAft>
          <a:spcPct val="0"/>
        </a:spcAft>
        <a:defRPr sz="2400">
          <a:solidFill>
            <a:schemeClr val="bg1"/>
          </a:solidFill>
          <a:latin typeface="Georgia" pitchFamily="18" charset="0"/>
          <a:ea typeface="Georgia" pitchFamily="18" charset="0"/>
          <a:cs typeface="Georgia" pitchFamily="18" charset="0"/>
        </a:defRPr>
      </a:lvl9pPr>
    </p:titleStyle>
    <p:bodyStyle>
      <a:lvl1pPr marL="342900" indent="-342900" algn="l" defTabSz="457200" rtl="0" fontAlgn="base">
        <a:spcBef>
          <a:spcPct val="20000"/>
        </a:spcBef>
        <a:spcAft>
          <a:spcPct val="0"/>
        </a:spcAft>
        <a:buFont typeface="Arial" charset="0"/>
        <a:buChar char="•"/>
        <a:defRPr kern="1200">
          <a:solidFill>
            <a:schemeClr val="tx1"/>
          </a:solidFill>
          <a:latin typeface="+mn-lt"/>
          <a:ea typeface="Georgia" pitchFamily="18" charset="0"/>
          <a:cs typeface="Georgia"/>
        </a:defRPr>
      </a:lvl1pPr>
      <a:lvl2pPr marL="742950" indent="-285750" algn="l" defTabSz="457200" rtl="0" fontAlgn="base">
        <a:spcBef>
          <a:spcPct val="20000"/>
        </a:spcBef>
        <a:spcAft>
          <a:spcPct val="0"/>
        </a:spcAft>
        <a:buFont typeface="Arial" charset="0"/>
        <a:buChar char="–"/>
        <a:defRPr sz="1600" kern="1200">
          <a:solidFill>
            <a:schemeClr val="tx1"/>
          </a:solidFill>
          <a:latin typeface="+mn-lt"/>
          <a:ea typeface="Georgia" pitchFamily="18" charset="0"/>
          <a:cs typeface="Georgia"/>
        </a:defRPr>
      </a:lvl2pPr>
      <a:lvl3pPr marL="1143000" indent="-228600" algn="l" defTabSz="457200" rtl="0" fontAlgn="base">
        <a:spcBef>
          <a:spcPct val="20000"/>
        </a:spcBef>
        <a:spcAft>
          <a:spcPct val="0"/>
        </a:spcAft>
        <a:buFont typeface="Arial" charset="0"/>
        <a:buChar char="•"/>
        <a:defRPr sz="1400" kern="1200">
          <a:solidFill>
            <a:schemeClr val="tx1"/>
          </a:solidFill>
          <a:latin typeface="+mn-lt"/>
          <a:ea typeface="Georgia" pitchFamily="18" charset="0"/>
          <a:cs typeface="Georgia"/>
        </a:defRPr>
      </a:lvl3pPr>
      <a:lvl4pPr marL="1600200" indent="-228600" algn="l" defTabSz="457200" rtl="0" fontAlgn="base">
        <a:spcBef>
          <a:spcPct val="20000"/>
        </a:spcBef>
        <a:spcAft>
          <a:spcPct val="0"/>
        </a:spcAft>
        <a:buFont typeface="Arial" charset="0"/>
        <a:buChar char="–"/>
        <a:defRPr sz="1200" kern="1200">
          <a:solidFill>
            <a:schemeClr val="tx1"/>
          </a:solidFill>
          <a:latin typeface="+mn-lt"/>
          <a:ea typeface="Georgia" pitchFamily="18" charset="0"/>
          <a:cs typeface="Georgia"/>
        </a:defRPr>
      </a:lvl4pPr>
      <a:lvl5pPr marL="2057400" indent="-228600" algn="l" defTabSz="457200" rtl="0" fontAlgn="base">
        <a:spcBef>
          <a:spcPct val="20000"/>
        </a:spcBef>
        <a:spcAft>
          <a:spcPct val="0"/>
        </a:spcAft>
        <a:buFont typeface="Arial" charset="0"/>
        <a:buChar char="»"/>
        <a:defRPr sz="1200" kern="1200">
          <a:solidFill>
            <a:schemeClr val="tx1"/>
          </a:solidFill>
          <a:latin typeface="Georgia"/>
          <a:ea typeface="Georgia" pitchFamily="18" charset="0"/>
          <a:cs typeface="Georgi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dirty="0" smtClean="0">
                <a:latin typeface="Georgia" pitchFamily="18" charset="0"/>
                <a:cs typeface="Georgia" pitchFamily="18" charset="0"/>
              </a:rPr>
              <a:t>Team</a:t>
            </a:r>
          </a:p>
        </p:txBody>
      </p:sp>
      <p:sp>
        <p:nvSpPr>
          <p:cNvPr id="6147" name="Content Placeholder 2"/>
          <p:cNvSpPr>
            <a:spLocks noGrp="1"/>
          </p:cNvSpPr>
          <p:nvPr>
            <p:ph idx="1"/>
          </p:nvPr>
        </p:nvSpPr>
        <p:spPr>
          <a:xfrm>
            <a:off x="457200" y="1073888"/>
            <a:ext cx="8229600" cy="3520734"/>
          </a:xfrm>
        </p:spPr>
        <p:txBody>
          <a:bodyPr/>
          <a:lstStyle/>
          <a:p>
            <a:pPr marL="0" lvl="0" indent="0">
              <a:buNone/>
            </a:pPr>
            <a:r>
              <a:rPr lang="en-US" sz="1800" dirty="0" smtClean="0"/>
              <a:t>Report Out Date:</a:t>
            </a:r>
          </a:p>
          <a:p>
            <a:pPr marL="0" lvl="0" indent="0">
              <a:buNone/>
            </a:pPr>
            <a:r>
              <a:rPr lang="en-US" sz="1800" dirty="0" smtClean="0"/>
              <a:t>Project Name:</a:t>
            </a:r>
          </a:p>
          <a:p>
            <a:pPr marL="0" lvl="0" indent="0">
              <a:buNone/>
            </a:pPr>
            <a:r>
              <a:rPr lang="en-US" sz="1800" dirty="0" smtClean="0"/>
              <a:t>Project Origin: </a:t>
            </a:r>
          </a:p>
          <a:p>
            <a:pPr marL="0" lvl="0" indent="0">
              <a:buNone/>
            </a:pPr>
            <a:r>
              <a:rPr lang="en-US" sz="1800" dirty="0" smtClean="0"/>
              <a:t>Process Owner:</a:t>
            </a:r>
          </a:p>
          <a:p>
            <a:pPr marL="0" indent="0">
              <a:buNone/>
            </a:pPr>
            <a:r>
              <a:rPr lang="en-US" sz="1800" dirty="0" smtClean="0"/>
              <a:t>Team Members:</a:t>
            </a:r>
          </a:p>
          <a:p>
            <a:pPr marL="0" indent="0">
              <a:buNone/>
            </a:pPr>
            <a:r>
              <a:rPr lang="en-US" sz="1800" dirty="0" smtClean="0"/>
              <a:t>Metrics or </a:t>
            </a:r>
            <a:r>
              <a:rPr lang="en-US" dirty="0"/>
              <a:t>D</a:t>
            </a:r>
            <a:r>
              <a:rPr lang="en-US" sz="1800" dirty="0" smtClean="0"/>
              <a:t>eliverables</a:t>
            </a:r>
            <a:r>
              <a:rPr lang="en-US" dirty="0"/>
              <a:t>:</a:t>
            </a:r>
            <a:endParaRPr lang="en-US" sz="1800" dirty="0" smtClean="0"/>
          </a:p>
          <a:p>
            <a:pPr marL="457200" lvl="1" indent="0">
              <a:buNone/>
            </a:pPr>
            <a:r>
              <a:rPr lang="en-US" sz="1800" dirty="0" smtClean="0"/>
              <a:t>Metric/Deliverable 1</a:t>
            </a:r>
          </a:p>
          <a:p>
            <a:pPr marL="457200" lvl="1" indent="0">
              <a:buNone/>
            </a:pPr>
            <a:r>
              <a:rPr lang="en-US" sz="1800" smtClean="0"/>
              <a:t>Metric/Deliverable 2</a:t>
            </a:r>
            <a:endParaRPr lang="en-US" sz="1800"/>
          </a:p>
          <a:p>
            <a:pPr marL="457200" lvl="1" indent="0">
              <a:buNone/>
            </a:pPr>
            <a:endParaRPr lang="en-US" sz="18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dirty="0" smtClean="0"/>
              <a:t>Sustain - 9. Insights </a:t>
            </a:r>
            <a:endParaRPr lang="en-US" dirty="0" smtClean="0">
              <a:latin typeface="Georgia" pitchFamily="18" charset="0"/>
              <a:cs typeface="Georgia" pitchFamily="18" charset="0"/>
            </a:endParaRPr>
          </a:p>
        </p:txBody>
      </p:sp>
      <p:sp>
        <p:nvSpPr>
          <p:cNvPr id="9219" name="Text Placeholder 2"/>
          <p:cNvSpPr>
            <a:spLocks noGrp="1"/>
          </p:cNvSpPr>
          <p:nvPr>
            <p:ph type="body" idx="1"/>
          </p:nvPr>
        </p:nvSpPr>
        <p:spPr>
          <a:xfrm>
            <a:off x="457200" y="1059061"/>
            <a:ext cx="4040188" cy="479822"/>
          </a:xfrm>
        </p:spPr>
        <p:txBody>
          <a:bodyPr anchor="ctr"/>
          <a:lstStyle/>
          <a:p>
            <a:pPr algn="ctr"/>
            <a:r>
              <a:rPr lang="en-US" dirty="0" smtClean="0">
                <a:cs typeface="Georgia" pitchFamily="18" charset="0"/>
              </a:rPr>
              <a:t>What went well?</a:t>
            </a:r>
          </a:p>
        </p:txBody>
      </p:sp>
      <p:sp>
        <p:nvSpPr>
          <p:cNvPr id="9220" name="Content Placeholder 3"/>
          <p:cNvSpPr>
            <a:spLocks noGrp="1"/>
          </p:cNvSpPr>
          <p:nvPr>
            <p:ph sz="half" idx="2"/>
          </p:nvPr>
        </p:nvSpPr>
        <p:spPr>
          <a:xfrm>
            <a:off x="457200" y="1538883"/>
            <a:ext cx="4040188" cy="2633070"/>
          </a:xfrm>
        </p:spPr>
        <p:txBody>
          <a:bodyPr/>
          <a:lstStyle/>
          <a:p>
            <a:r>
              <a:rPr lang="en-US" dirty="0" smtClean="0">
                <a:cs typeface="Georgia" pitchFamily="18" charset="0"/>
              </a:rPr>
              <a:t> </a:t>
            </a:r>
          </a:p>
        </p:txBody>
      </p:sp>
      <p:sp>
        <p:nvSpPr>
          <p:cNvPr id="9221" name="Text Placeholder 4"/>
          <p:cNvSpPr>
            <a:spLocks noGrp="1"/>
          </p:cNvSpPr>
          <p:nvPr>
            <p:ph type="body" sz="quarter" idx="3"/>
          </p:nvPr>
        </p:nvSpPr>
        <p:spPr>
          <a:xfrm>
            <a:off x="4645026" y="1059061"/>
            <a:ext cx="4041775" cy="479822"/>
          </a:xfrm>
        </p:spPr>
        <p:txBody>
          <a:bodyPr anchor="ctr"/>
          <a:lstStyle/>
          <a:p>
            <a:pPr algn="ctr"/>
            <a:r>
              <a:rPr lang="en-US" dirty="0" smtClean="0"/>
              <a:t>What did not go well?</a:t>
            </a:r>
            <a:endParaRPr lang="en-US" dirty="0"/>
          </a:p>
        </p:txBody>
      </p:sp>
      <p:sp>
        <p:nvSpPr>
          <p:cNvPr id="9222" name="Content Placeholder 5"/>
          <p:cNvSpPr>
            <a:spLocks noGrp="1"/>
          </p:cNvSpPr>
          <p:nvPr>
            <p:ph sz="quarter" idx="4"/>
          </p:nvPr>
        </p:nvSpPr>
        <p:spPr>
          <a:xfrm>
            <a:off x="4645026" y="1538883"/>
            <a:ext cx="4041775" cy="2633070"/>
          </a:xfrm>
        </p:spPr>
        <p:txBody>
          <a:bodyPr/>
          <a:lstStyle/>
          <a:p>
            <a:r>
              <a:rPr lang="en-US" dirty="0" smtClean="0">
                <a:cs typeface="Georgia" pitchFamily="18" charset="0"/>
              </a:rPr>
              <a:t> </a:t>
            </a:r>
          </a:p>
        </p:txBody>
      </p:sp>
      <p:sp>
        <p:nvSpPr>
          <p:cNvPr id="8" name="TextBox 7"/>
          <p:cNvSpPr txBox="1"/>
          <p:nvPr/>
        </p:nvSpPr>
        <p:spPr>
          <a:xfrm>
            <a:off x="457200" y="3246881"/>
            <a:ext cx="8229600" cy="338554"/>
          </a:xfrm>
          <a:prstGeom prst="rect">
            <a:avLst/>
          </a:prstGeom>
          <a:noFill/>
        </p:spPr>
        <p:txBody>
          <a:bodyPr wrap="square" rtlCol="0">
            <a:spAutoFit/>
          </a:bodyPr>
          <a:lstStyle/>
          <a:p>
            <a:pPr algn="ctr"/>
            <a:r>
              <a:rPr lang="en-US" sz="1600" dirty="0" smtClean="0"/>
              <a:t>Lessons Learned</a:t>
            </a:r>
            <a:endParaRPr lang="en-US" sz="1600" dirty="0"/>
          </a:p>
        </p:txBody>
      </p:sp>
      <p:sp>
        <p:nvSpPr>
          <p:cNvPr id="9" name="Content Placeholder 5"/>
          <p:cNvSpPr txBox="1">
            <a:spLocks/>
          </p:cNvSpPr>
          <p:nvPr/>
        </p:nvSpPr>
        <p:spPr bwMode="auto">
          <a:xfrm>
            <a:off x="457200" y="3596774"/>
            <a:ext cx="8229599" cy="7094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342900" indent="-342900" algn="l" defTabSz="457200" rtl="0" fontAlgn="base">
              <a:spcBef>
                <a:spcPct val="20000"/>
              </a:spcBef>
              <a:spcAft>
                <a:spcPct val="0"/>
              </a:spcAft>
              <a:buFont typeface="Arial" charset="0"/>
              <a:buChar char="•"/>
              <a:defRPr sz="1600" kern="1200">
                <a:solidFill>
                  <a:schemeClr val="tx1"/>
                </a:solidFill>
                <a:latin typeface="+mn-lt"/>
                <a:ea typeface="Georgia" pitchFamily="18" charset="0"/>
                <a:cs typeface="Georgia"/>
              </a:defRPr>
            </a:lvl1pPr>
            <a:lvl2pPr marL="742950" indent="-285750" algn="l" defTabSz="457200" rtl="0" fontAlgn="base">
              <a:spcBef>
                <a:spcPct val="20000"/>
              </a:spcBef>
              <a:spcAft>
                <a:spcPct val="0"/>
              </a:spcAft>
              <a:buFont typeface="Arial" charset="0"/>
              <a:buChar char="–"/>
              <a:defRPr sz="1600" kern="1200">
                <a:solidFill>
                  <a:schemeClr val="tx1"/>
                </a:solidFill>
                <a:latin typeface="+mn-lt"/>
                <a:ea typeface="Georgia" pitchFamily="18" charset="0"/>
                <a:cs typeface="Georgia"/>
              </a:defRPr>
            </a:lvl2pPr>
            <a:lvl3pPr marL="1143000" indent="-228600" algn="l" defTabSz="457200" rtl="0" fontAlgn="base">
              <a:spcBef>
                <a:spcPct val="20000"/>
              </a:spcBef>
              <a:spcAft>
                <a:spcPct val="0"/>
              </a:spcAft>
              <a:buFont typeface="Arial" charset="0"/>
              <a:buChar char="•"/>
              <a:defRPr sz="1600" kern="1200">
                <a:solidFill>
                  <a:schemeClr val="tx1"/>
                </a:solidFill>
                <a:latin typeface="+mn-lt"/>
                <a:ea typeface="Georgia" pitchFamily="18" charset="0"/>
                <a:cs typeface="Georgia"/>
              </a:defRPr>
            </a:lvl3pPr>
            <a:lvl4pPr marL="1600200" indent="-228600" algn="l" defTabSz="457200" rtl="0" fontAlgn="base">
              <a:spcBef>
                <a:spcPct val="20000"/>
              </a:spcBef>
              <a:spcAft>
                <a:spcPct val="0"/>
              </a:spcAft>
              <a:buFont typeface="Arial" charset="0"/>
              <a:buChar char="–"/>
              <a:defRPr sz="1600" kern="1200">
                <a:solidFill>
                  <a:schemeClr val="tx1"/>
                </a:solidFill>
                <a:latin typeface="+mn-lt"/>
                <a:ea typeface="Georgia" pitchFamily="18" charset="0"/>
                <a:cs typeface="Georgia"/>
              </a:defRPr>
            </a:lvl4pPr>
            <a:lvl5pPr marL="2057400" indent="-228600" algn="l" defTabSz="457200" rtl="0" fontAlgn="base">
              <a:spcBef>
                <a:spcPct val="20000"/>
              </a:spcBef>
              <a:spcAft>
                <a:spcPct val="0"/>
              </a:spcAft>
              <a:buFont typeface="Arial" charset="0"/>
              <a:buChar char="»"/>
              <a:defRPr sz="1600" kern="1200">
                <a:solidFill>
                  <a:schemeClr val="tx1"/>
                </a:solidFill>
                <a:latin typeface="Georgia"/>
                <a:ea typeface="Georgia" pitchFamily="18" charset="0"/>
                <a:cs typeface="Georgia"/>
              </a:defRPr>
            </a:lvl5pPr>
            <a:lvl6pPr marL="2514600" indent="-228600" algn="l" defTabSz="457200" rtl="0" eaLnBrk="1" latinLnBrk="0" hangingPunct="1">
              <a:spcBef>
                <a:spcPct val="20000"/>
              </a:spcBef>
              <a:buFont typeface="Arial"/>
              <a:buChar char="•"/>
              <a:defRPr sz="16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6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6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600" kern="1200">
                <a:solidFill>
                  <a:schemeClr val="tx1"/>
                </a:solidFill>
                <a:latin typeface="+mn-lt"/>
                <a:ea typeface="+mn-ea"/>
                <a:cs typeface="+mn-cs"/>
              </a:defRPr>
            </a:lvl9pPr>
          </a:lstStyle>
          <a:p>
            <a:r>
              <a:rPr lang="en-US" smtClean="0">
                <a:cs typeface="Georgia" pitchFamily="18" charset="0"/>
              </a:rPr>
              <a:t> </a:t>
            </a:r>
            <a:endParaRPr lang="en-US" dirty="0" smtClean="0">
              <a:cs typeface="Georgia"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dirty="0" smtClean="0">
                <a:latin typeface="Georgia" pitchFamily="18" charset="0"/>
                <a:cs typeface="Georgia" pitchFamily="18" charset="0"/>
              </a:rPr>
              <a:t>Aim - </a:t>
            </a:r>
            <a:r>
              <a:rPr lang="en-US" dirty="0" smtClean="0"/>
              <a:t>1. Reason For Improvement</a:t>
            </a:r>
            <a:endParaRPr lang="en-US" dirty="0" smtClean="0">
              <a:latin typeface="Georgia" pitchFamily="18" charset="0"/>
              <a:cs typeface="Georgia" pitchFamily="18" charset="0"/>
            </a:endParaRPr>
          </a:p>
        </p:txBody>
      </p:sp>
      <p:sp>
        <p:nvSpPr>
          <p:cNvPr id="4" name="Content Placeholder 3"/>
          <p:cNvSpPr>
            <a:spLocks noGrp="1"/>
          </p:cNvSpPr>
          <p:nvPr>
            <p:ph idx="1"/>
          </p:nvPr>
        </p:nvSpPr>
        <p:spPr>
          <a:xfrm>
            <a:off x="457200" y="1105786"/>
            <a:ext cx="8229600" cy="3488837"/>
          </a:xfrm>
        </p:spPr>
        <p:txBody>
          <a:bodyPr/>
          <a:lstStyle/>
          <a:p>
            <a:pPr>
              <a:buNone/>
            </a:pPr>
            <a:r>
              <a:rPr lang="en-US" sz="1600" b="1" dirty="0" smtClean="0"/>
              <a:t>Problem Statement</a:t>
            </a:r>
            <a:r>
              <a:rPr lang="en-US" sz="1600" dirty="0" smtClean="0"/>
              <a:t>:</a:t>
            </a:r>
          </a:p>
          <a:p>
            <a:pPr>
              <a:buNone/>
            </a:pPr>
            <a:endParaRPr lang="en-US" sz="1600" dirty="0" smtClean="0"/>
          </a:p>
          <a:p>
            <a:pPr>
              <a:buNone/>
            </a:pPr>
            <a:endParaRPr lang="en-US" sz="1600" dirty="0" smtClean="0"/>
          </a:p>
          <a:p>
            <a:pPr>
              <a:buNone/>
            </a:pPr>
            <a:r>
              <a:rPr lang="en-US" sz="1600" b="1" dirty="0" smtClean="0"/>
              <a:t>Scope</a:t>
            </a:r>
            <a:r>
              <a:rPr lang="en-US" sz="1600" dirty="0" smtClean="0"/>
              <a:t>:</a:t>
            </a:r>
          </a:p>
          <a:p>
            <a:pPr>
              <a:buNone/>
            </a:pPr>
            <a:endParaRPr lang="en-US" sz="1600" dirty="0" smtClean="0"/>
          </a:p>
          <a:p>
            <a:pPr>
              <a:buNone/>
            </a:pPr>
            <a:endParaRPr lang="en-US" sz="1600" dirty="0" smtClean="0"/>
          </a:p>
          <a:p>
            <a:pPr>
              <a:buNone/>
            </a:pPr>
            <a:r>
              <a:rPr lang="en-US" sz="1600" b="1" dirty="0" smtClean="0"/>
              <a:t>Trigger</a:t>
            </a:r>
            <a:r>
              <a:rPr lang="en-US" sz="1600" dirty="0" smtClean="0"/>
              <a:t>:</a:t>
            </a:r>
          </a:p>
          <a:p>
            <a:pPr>
              <a:buFont typeface="Wingdings" pitchFamily="2" charset="2"/>
              <a:buChar char="Ø"/>
            </a:pPr>
            <a:r>
              <a:rPr lang="en-US" sz="1600" dirty="0" smtClean="0"/>
              <a:t>Process Start:</a:t>
            </a:r>
          </a:p>
          <a:p>
            <a:pPr>
              <a:buFont typeface="Wingdings" pitchFamily="2" charset="2"/>
              <a:buChar char="Ø"/>
            </a:pPr>
            <a:r>
              <a:rPr lang="en-US" sz="1600" dirty="0" smtClean="0"/>
              <a:t>Process Stop:</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dirty="0" smtClean="0">
                <a:latin typeface="Georgia" pitchFamily="18" charset="0"/>
                <a:cs typeface="Georgia" pitchFamily="18" charset="0"/>
              </a:rPr>
              <a:t>Map - </a:t>
            </a:r>
            <a:r>
              <a:rPr lang="en-US" dirty="0" smtClean="0"/>
              <a:t>2. Current State</a:t>
            </a:r>
            <a:endParaRPr lang="en-US" dirty="0" smtClean="0">
              <a:latin typeface="Georgia" pitchFamily="18" charset="0"/>
              <a:cs typeface="Georgia" pitchFamily="18" charset="0"/>
            </a:endParaRPr>
          </a:p>
        </p:txBody>
      </p:sp>
      <p:sp>
        <p:nvSpPr>
          <p:cNvPr id="5" name="Content Placeholder 4"/>
          <p:cNvSpPr>
            <a:spLocks noGrp="1"/>
          </p:cNvSpPr>
          <p:nvPr>
            <p:ph idx="1"/>
          </p:nvPr>
        </p:nvSpPr>
        <p:spPr>
          <a:xfrm>
            <a:off x="457200" y="1095154"/>
            <a:ext cx="8229600" cy="3499470"/>
          </a:xfrm>
        </p:spPr>
        <p:txBody>
          <a:bodyPr/>
          <a:lstStyle/>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dirty="0" smtClean="0">
                <a:latin typeface="Georgia" pitchFamily="18" charset="0"/>
                <a:cs typeface="Georgia" pitchFamily="18" charset="0"/>
              </a:rPr>
              <a:t>Map - </a:t>
            </a:r>
            <a:r>
              <a:rPr lang="en-US" dirty="0" smtClean="0"/>
              <a:t>3. Target State</a:t>
            </a:r>
            <a:endParaRPr lang="en-US" dirty="0" smtClean="0">
              <a:latin typeface="Georgia" pitchFamily="18" charset="0"/>
              <a:cs typeface="Georgia" pitchFamily="18" charset="0"/>
            </a:endParaRPr>
          </a:p>
        </p:txBody>
      </p:sp>
      <p:sp>
        <p:nvSpPr>
          <p:cNvPr id="5" name="Content Placeholder 4"/>
          <p:cNvSpPr>
            <a:spLocks noGrp="1"/>
          </p:cNvSpPr>
          <p:nvPr>
            <p:ph idx="1"/>
          </p:nvPr>
        </p:nvSpPr>
        <p:spPr>
          <a:xfrm>
            <a:off x="457200" y="1084522"/>
            <a:ext cx="8229600" cy="3510102"/>
          </a:xfrm>
        </p:spPr>
        <p:txBody>
          <a:bodyPr/>
          <a:lstStyle/>
          <a:p>
            <a:r>
              <a:rPr lang="en-US" sz="1800" dirty="0" smtClean="0"/>
              <a:t>Ideal or Targe</a:t>
            </a:r>
            <a:r>
              <a:rPr lang="en-US" dirty="0" smtClean="0"/>
              <a:t>t </a:t>
            </a:r>
            <a:r>
              <a:rPr lang="en-US" sz="1800" dirty="0" smtClean="0"/>
              <a:t>State Process Map</a:t>
            </a:r>
          </a:p>
          <a:p>
            <a:r>
              <a:rPr lang="en-US" dirty="0" smtClean="0"/>
              <a:t>Targets/Goals/AIM Statement</a:t>
            </a:r>
            <a:endParaRPr lang="en-US" sz="1800"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dirty="0" smtClean="0">
                <a:latin typeface="Georgia" pitchFamily="18" charset="0"/>
                <a:cs typeface="Georgia" pitchFamily="18" charset="0"/>
              </a:rPr>
              <a:t>Measure - </a:t>
            </a:r>
            <a:r>
              <a:rPr lang="en-US" dirty="0" smtClean="0"/>
              <a:t>4. Gap Analysis</a:t>
            </a:r>
            <a:endParaRPr lang="en-US" dirty="0" smtClean="0">
              <a:latin typeface="Georgia" pitchFamily="18" charset="0"/>
              <a:cs typeface="Georgia" pitchFamily="18" charset="0"/>
            </a:endParaRPr>
          </a:p>
        </p:txBody>
      </p:sp>
      <p:sp>
        <p:nvSpPr>
          <p:cNvPr id="5" name="Content Placeholder 4"/>
          <p:cNvSpPr>
            <a:spLocks noGrp="1"/>
          </p:cNvSpPr>
          <p:nvPr>
            <p:ph idx="1"/>
          </p:nvPr>
        </p:nvSpPr>
        <p:spPr>
          <a:xfrm>
            <a:off x="457200" y="1063256"/>
            <a:ext cx="8229600" cy="3531367"/>
          </a:xfrm>
        </p:spPr>
        <p:txBody>
          <a:bodyPr/>
          <a:lstStyle/>
          <a:p>
            <a:pPr marL="0" indent="0">
              <a:buNone/>
            </a:pPr>
            <a:r>
              <a:rPr lang="en-US" dirty="0" smtClean="0"/>
              <a:t>Current State versus Target State</a:t>
            </a:r>
          </a:p>
          <a:p>
            <a:r>
              <a:rPr lang="en-US" dirty="0" smtClean="0"/>
              <a:t>Waste difference</a:t>
            </a:r>
          </a:p>
          <a:p>
            <a:r>
              <a:rPr lang="en-US" dirty="0" smtClean="0"/>
              <a:t>Metrics comparison</a:t>
            </a:r>
          </a:p>
          <a:p>
            <a:r>
              <a:rPr lang="en-US" dirty="0" smtClean="0"/>
              <a:t>Process step comparison</a:t>
            </a:r>
          </a:p>
          <a:p>
            <a:r>
              <a:rPr lang="en-US" dirty="0" smtClean="0"/>
              <a:t>Gap Analysis Tools Used</a:t>
            </a:r>
          </a:p>
          <a:p>
            <a:r>
              <a:rPr lang="en-US" dirty="0" smtClean="0"/>
              <a:t>Root Cause(s)</a:t>
            </a:r>
          </a:p>
          <a:p>
            <a:pPr>
              <a:buNone/>
            </a:pP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dirty="0" smtClean="0">
                <a:latin typeface="Georgia" pitchFamily="18" charset="0"/>
                <a:cs typeface="Georgia" pitchFamily="18" charset="0"/>
              </a:rPr>
              <a:t>Measure - </a:t>
            </a:r>
            <a:r>
              <a:rPr lang="en-US" dirty="0" smtClean="0"/>
              <a:t>5. Solution Approach </a:t>
            </a:r>
            <a:endParaRPr lang="en-US" dirty="0" smtClean="0">
              <a:latin typeface="Georgia" pitchFamily="18" charset="0"/>
              <a:cs typeface="Georgia" pitchFamily="18" charset="0"/>
            </a:endParaRPr>
          </a:p>
        </p:txBody>
      </p:sp>
      <p:graphicFrame>
        <p:nvGraphicFramePr>
          <p:cNvPr id="6" name="Content Placeholder 5"/>
          <p:cNvGraphicFramePr>
            <a:graphicFrameLocks noGrp="1"/>
          </p:cNvGraphicFramePr>
          <p:nvPr>
            <p:ph idx="1"/>
          </p:nvPr>
        </p:nvGraphicFramePr>
        <p:xfrm>
          <a:off x="457200" y="1010093"/>
          <a:ext cx="8229600" cy="3615882"/>
        </p:xfrm>
        <a:graphic>
          <a:graphicData uri="http://schemas.openxmlformats.org/drawingml/2006/table">
            <a:tbl>
              <a:tblPr firstRow="1" bandRow="1">
                <a:tableStyleId>{5C22544A-7EE6-4342-B048-85BDC9FD1C3A}</a:tableStyleId>
              </a:tblPr>
              <a:tblGrid>
                <a:gridCol w="2057400"/>
                <a:gridCol w="2057400"/>
                <a:gridCol w="2057400"/>
                <a:gridCol w="2057400"/>
              </a:tblGrid>
              <a:tr h="659537">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dirty="0" smtClean="0"/>
                        <a:t>If we do this…then</a:t>
                      </a:r>
                      <a:r>
                        <a:rPr lang="en-US" sz="1600" baseline="0" dirty="0" smtClean="0"/>
                        <a:t> we will achieve this…..</a:t>
                      </a:r>
                      <a:endParaRPr lang="en-US" sz="1600" dirty="0" smtClean="0"/>
                    </a:p>
                  </a:txBody>
                  <a:tcPr anchor="ctr"/>
                </a:tc>
                <a:tc>
                  <a:txBody>
                    <a:bodyPr/>
                    <a:lstStyle/>
                    <a:p>
                      <a:pPr algn="ctr"/>
                      <a:r>
                        <a:rPr lang="en-US" sz="1600" dirty="0" smtClean="0"/>
                        <a:t>Effect on Metric 1</a:t>
                      </a:r>
                      <a:endParaRPr lang="en-US" sz="1600" dirty="0"/>
                    </a:p>
                  </a:txBody>
                  <a:tcPr marT="34290" marB="34290" anchor="ctr"/>
                </a:tc>
                <a:tc>
                  <a:txBody>
                    <a:bodyPr/>
                    <a:lstStyle/>
                    <a:p>
                      <a:pPr algn="ctr"/>
                      <a:r>
                        <a:rPr lang="en-US" sz="1600" dirty="0" smtClean="0"/>
                        <a:t>Effect on Metric 2</a:t>
                      </a:r>
                      <a:endParaRPr lang="en-US" sz="1600" dirty="0"/>
                    </a:p>
                  </a:txBody>
                  <a:tcPr marT="34290" marB="34290"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dirty="0" smtClean="0"/>
                        <a:t>Effect on Metric 3</a:t>
                      </a:r>
                      <a:endParaRPr lang="en-US" sz="1600" dirty="0"/>
                    </a:p>
                  </a:txBody>
                  <a:tcPr marT="34290" marB="34290" anchor="ctr"/>
                </a:tc>
              </a:tr>
              <a:tr h="422335">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422335">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422335">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422335">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422335">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422335">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422335">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dirty="0" smtClean="0">
                <a:latin typeface="Georgia" pitchFamily="18" charset="0"/>
                <a:cs typeface="Georgia" pitchFamily="18" charset="0"/>
              </a:rPr>
              <a:t>Change - </a:t>
            </a:r>
            <a:r>
              <a:rPr lang="en-US" dirty="0" smtClean="0"/>
              <a:t>6. Rapid Experiments </a:t>
            </a:r>
            <a:endParaRPr lang="en-US" dirty="0" smtClean="0">
              <a:latin typeface="Georgia" pitchFamily="18" charset="0"/>
              <a:cs typeface="Georgia" pitchFamily="18" charset="0"/>
            </a:endParaRPr>
          </a:p>
        </p:txBody>
      </p:sp>
      <p:graphicFrame>
        <p:nvGraphicFramePr>
          <p:cNvPr id="6" name="Content Placeholder 5"/>
          <p:cNvGraphicFramePr>
            <a:graphicFrameLocks noGrp="1"/>
          </p:cNvGraphicFramePr>
          <p:nvPr>
            <p:ph idx="1"/>
          </p:nvPr>
        </p:nvGraphicFramePr>
        <p:xfrm>
          <a:off x="457200" y="988827"/>
          <a:ext cx="8229600" cy="3668232"/>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458529">
                <a:tc>
                  <a:txBody>
                    <a:bodyPr/>
                    <a:lstStyle/>
                    <a:p>
                      <a:pPr algn="ctr"/>
                      <a:r>
                        <a:rPr lang="en-US" sz="1050" dirty="0" smtClean="0"/>
                        <a:t>Description</a:t>
                      </a:r>
                      <a:endParaRPr lang="en-US" sz="1050" dirty="0"/>
                    </a:p>
                  </a:txBody>
                  <a:tcPr marT="34290" marB="34290" anchor="ctr"/>
                </a:tc>
                <a:tc>
                  <a:txBody>
                    <a:bodyPr/>
                    <a:lstStyle/>
                    <a:p>
                      <a:pPr algn="ctr"/>
                      <a:r>
                        <a:rPr lang="en-US" sz="1050" dirty="0" smtClean="0"/>
                        <a:t>Who</a:t>
                      </a:r>
                      <a:endParaRPr lang="en-US" sz="1050" dirty="0"/>
                    </a:p>
                  </a:txBody>
                  <a:tcPr marT="34290" marB="34290" anchor="ctr"/>
                </a:tc>
                <a:tc>
                  <a:txBody>
                    <a:bodyPr/>
                    <a:lstStyle/>
                    <a:p>
                      <a:pPr algn="ctr"/>
                      <a:r>
                        <a:rPr lang="en-US" sz="1050" dirty="0" smtClean="0"/>
                        <a:t>Hypothesis</a:t>
                      </a:r>
                      <a:endParaRPr lang="en-US" sz="1050" dirty="0"/>
                    </a:p>
                  </a:txBody>
                  <a:tcPr marT="34290" marB="34290" anchor="ctr"/>
                </a:tc>
                <a:tc>
                  <a:txBody>
                    <a:bodyPr/>
                    <a:lstStyle/>
                    <a:p>
                      <a:pPr algn="ctr"/>
                      <a:r>
                        <a:rPr lang="en-US" sz="1050" dirty="0" smtClean="0"/>
                        <a:t>Actual</a:t>
                      </a:r>
                      <a:endParaRPr lang="en-US" sz="1050" dirty="0"/>
                    </a:p>
                  </a:txBody>
                  <a:tcPr marT="34290" marB="34290" anchor="ctr"/>
                </a:tc>
                <a:tc>
                  <a:txBody>
                    <a:bodyPr/>
                    <a:lstStyle/>
                    <a:p>
                      <a:pPr algn="ctr"/>
                      <a:r>
                        <a:rPr lang="en-US" sz="1050" dirty="0" smtClean="0"/>
                        <a:t>Benefit</a:t>
                      </a:r>
                      <a:endParaRPr lang="en-US" sz="1050" dirty="0"/>
                    </a:p>
                  </a:txBody>
                  <a:tcPr marT="34290" marB="34290" anchor="ctr"/>
                </a:tc>
              </a:tr>
              <a:tr h="458529">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r>
              <a:tr h="458529">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458529">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458529">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458529">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458529">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458529">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dirty="0" smtClean="0">
                <a:latin typeface="Georgia" pitchFamily="18" charset="0"/>
                <a:cs typeface="Georgia" pitchFamily="18" charset="0"/>
              </a:rPr>
              <a:t>Change - </a:t>
            </a:r>
            <a:r>
              <a:rPr lang="en-US" dirty="0" smtClean="0"/>
              <a:t>7. Completion Plan </a:t>
            </a:r>
            <a:endParaRPr lang="en-US" dirty="0" smtClean="0">
              <a:latin typeface="Georgia" pitchFamily="18" charset="0"/>
              <a:cs typeface="Georgia" pitchFamily="18" charset="0"/>
            </a:endParaRPr>
          </a:p>
        </p:txBody>
      </p:sp>
      <p:graphicFrame>
        <p:nvGraphicFramePr>
          <p:cNvPr id="6" name="Content Placeholder 5"/>
          <p:cNvGraphicFramePr>
            <a:graphicFrameLocks noGrp="1"/>
          </p:cNvGraphicFramePr>
          <p:nvPr>
            <p:ph idx="1"/>
          </p:nvPr>
        </p:nvGraphicFramePr>
        <p:xfrm>
          <a:off x="457200" y="999465"/>
          <a:ext cx="8229600" cy="3615064"/>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451883">
                <a:tc>
                  <a:txBody>
                    <a:bodyPr/>
                    <a:lstStyle/>
                    <a:p>
                      <a:pPr algn="ctr"/>
                      <a:r>
                        <a:rPr lang="en-US" sz="1000" dirty="0" smtClean="0"/>
                        <a:t>Description</a:t>
                      </a:r>
                      <a:endParaRPr lang="en-US" sz="1000" dirty="0"/>
                    </a:p>
                  </a:txBody>
                  <a:tcPr marT="34290" marB="34290" anchor="ctr"/>
                </a:tc>
                <a:tc>
                  <a:txBody>
                    <a:bodyPr/>
                    <a:lstStyle/>
                    <a:p>
                      <a:pPr algn="ctr"/>
                      <a:r>
                        <a:rPr lang="en-US" sz="1000" dirty="0" smtClean="0"/>
                        <a:t>Who </a:t>
                      </a:r>
                      <a:endParaRPr lang="en-US" sz="1000" dirty="0"/>
                    </a:p>
                  </a:txBody>
                  <a:tcPr marT="34290" marB="34290" anchor="ctr"/>
                </a:tc>
                <a:tc>
                  <a:txBody>
                    <a:bodyPr/>
                    <a:lstStyle/>
                    <a:p>
                      <a:pPr algn="ctr"/>
                      <a:r>
                        <a:rPr lang="en-US" sz="1000" dirty="0" smtClean="0"/>
                        <a:t>When</a:t>
                      </a:r>
                      <a:endParaRPr lang="en-US" sz="1000" dirty="0"/>
                    </a:p>
                  </a:txBody>
                  <a:tcPr marT="34290" marB="34290" anchor="ctr"/>
                </a:tc>
                <a:tc>
                  <a:txBody>
                    <a:bodyPr/>
                    <a:lstStyle/>
                    <a:p>
                      <a:pPr algn="ctr"/>
                      <a:r>
                        <a:rPr lang="en-US" sz="1000" dirty="0" smtClean="0"/>
                        <a:t>% completed</a:t>
                      </a:r>
                      <a:endParaRPr lang="en-US" sz="1000" dirty="0"/>
                    </a:p>
                  </a:txBody>
                  <a:tcPr marT="34290" marB="34290" anchor="ctr"/>
                </a:tc>
                <a:tc>
                  <a:txBody>
                    <a:bodyPr/>
                    <a:lstStyle/>
                    <a:p>
                      <a:pPr algn="ctr"/>
                      <a:r>
                        <a:rPr lang="en-US" sz="1000" dirty="0" smtClean="0"/>
                        <a:t>% Sustained</a:t>
                      </a:r>
                      <a:endParaRPr lang="en-US" sz="1000" dirty="0"/>
                    </a:p>
                  </a:txBody>
                  <a:tcPr marT="34290" marB="34290" anchor="ctr"/>
                </a:tc>
              </a:tr>
              <a:tr h="451883">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r>
              <a:tr h="451883">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451883">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451883">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451883">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451883">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451883">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dirty="0" smtClean="0">
                <a:latin typeface="Georgia" pitchFamily="18" charset="0"/>
                <a:cs typeface="Georgia" pitchFamily="18" charset="0"/>
              </a:rPr>
              <a:t>Sustain - </a:t>
            </a:r>
            <a:r>
              <a:rPr lang="en-US" dirty="0" smtClean="0"/>
              <a:t>8. Confirmed State </a:t>
            </a:r>
            <a:endParaRPr lang="en-US" dirty="0" smtClean="0">
              <a:latin typeface="Georgia" pitchFamily="18" charset="0"/>
              <a:cs typeface="Georgia" pitchFamily="18"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813977617"/>
              </p:ext>
            </p:extLst>
          </p:nvPr>
        </p:nvGraphicFramePr>
        <p:xfrm>
          <a:off x="457200" y="956929"/>
          <a:ext cx="8229600" cy="3668233"/>
        </p:xfrm>
        <a:graphic>
          <a:graphicData uri="http://schemas.openxmlformats.org/drawingml/2006/table">
            <a:tbl>
              <a:tblPr firstRow="1" bandRow="1">
                <a:tableStyleId>{5C22544A-7EE6-4342-B048-85BDC9FD1C3A}</a:tableStyleId>
              </a:tblPr>
              <a:tblGrid>
                <a:gridCol w="2468981"/>
                <a:gridCol w="1008388"/>
                <a:gridCol w="1579422"/>
                <a:gridCol w="1128967"/>
                <a:gridCol w="2043842"/>
              </a:tblGrid>
              <a:tr h="458137">
                <a:tc>
                  <a:txBody>
                    <a:bodyPr/>
                    <a:lstStyle/>
                    <a:p>
                      <a:pPr algn="ctr"/>
                      <a:r>
                        <a:rPr lang="en-US" sz="1050" dirty="0" smtClean="0"/>
                        <a:t>Metric</a:t>
                      </a:r>
                      <a:endParaRPr lang="en-US" sz="1050" dirty="0"/>
                    </a:p>
                  </a:txBody>
                  <a:tcPr marT="34290" marB="34290" anchor="ctr"/>
                </a:tc>
                <a:tc>
                  <a:txBody>
                    <a:bodyPr/>
                    <a:lstStyle/>
                    <a:p>
                      <a:pPr algn="ctr"/>
                      <a:r>
                        <a:rPr lang="en-US" sz="1050" dirty="0" smtClean="0"/>
                        <a:t>Baseline </a:t>
                      </a:r>
                      <a:endParaRPr lang="en-US" sz="1050" dirty="0"/>
                    </a:p>
                  </a:txBody>
                  <a:tcPr marT="34290" marB="34290" anchor="ctr"/>
                </a:tc>
                <a:tc>
                  <a:txBody>
                    <a:bodyPr/>
                    <a:lstStyle/>
                    <a:p>
                      <a:pPr algn="ctr"/>
                      <a:r>
                        <a:rPr lang="en-US" sz="1050" dirty="0" smtClean="0"/>
                        <a:t>Goal</a:t>
                      </a:r>
                      <a:endParaRPr lang="en-US" sz="1050" dirty="0"/>
                    </a:p>
                  </a:txBody>
                  <a:tcPr marT="34290" marB="34290" anchor="ctr"/>
                </a:tc>
                <a:tc>
                  <a:txBody>
                    <a:bodyPr/>
                    <a:lstStyle/>
                    <a:p>
                      <a:pPr algn="ctr"/>
                      <a:r>
                        <a:rPr lang="en-US" sz="1050" dirty="0" smtClean="0"/>
                        <a:t>Actual</a:t>
                      </a:r>
                      <a:endParaRPr lang="en-US" sz="1050" dirty="0"/>
                    </a:p>
                  </a:txBody>
                  <a:tcPr marT="34290" marB="34290" anchor="ctr"/>
                </a:tc>
                <a:tc>
                  <a:txBody>
                    <a:bodyPr/>
                    <a:lstStyle/>
                    <a:p>
                      <a:pPr algn="l"/>
                      <a:r>
                        <a:rPr lang="en-US" sz="900" dirty="0" smtClean="0"/>
                        <a:t>Countermeasures </a:t>
                      </a:r>
                    </a:p>
                    <a:p>
                      <a:pPr algn="l"/>
                      <a:r>
                        <a:rPr lang="en-US" sz="700" i="1" dirty="0" smtClean="0"/>
                        <a:t>Fill</a:t>
                      </a:r>
                      <a:r>
                        <a:rPr lang="en-US" sz="700" i="1" baseline="0" dirty="0" smtClean="0"/>
                        <a:t> in when needed in sustainment phase</a:t>
                      </a:r>
                      <a:endParaRPr lang="en-US" sz="700" i="1" dirty="0"/>
                    </a:p>
                  </a:txBody>
                  <a:tcPr marT="34290" marB="34290" anchor="ctr"/>
                </a:tc>
              </a:tr>
              <a:tr h="45813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p>
                  </a:txBody>
                  <a:tcPr marT="34290" marB="34290"/>
                </a:tc>
                <a:tc>
                  <a:txBody>
                    <a:bodyPr/>
                    <a:lstStyle/>
                    <a:p>
                      <a:pPr algn="ctr"/>
                      <a:endParaRPr lang="en-US" sz="1000" dirty="0"/>
                    </a:p>
                  </a:txBody>
                  <a:tcPr marT="34290" marB="34290" anchor="ctr"/>
                </a:tc>
                <a:tc>
                  <a:txBody>
                    <a:bodyPr/>
                    <a:lstStyle/>
                    <a:p>
                      <a:pPr algn="ctr"/>
                      <a:endParaRPr lang="en-US" sz="1000" dirty="0"/>
                    </a:p>
                  </a:txBody>
                  <a:tcPr marT="34290" marB="34290" anchor="ctr"/>
                </a:tc>
                <a:tc>
                  <a:txBody>
                    <a:bodyPr/>
                    <a:lstStyle/>
                    <a:p>
                      <a:pPr algn="ctr"/>
                      <a:endParaRPr lang="en-US" sz="1000" dirty="0"/>
                    </a:p>
                  </a:txBody>
                  <a:tcPr marT="34290" marB="34290"/>
                </a:tc>
                <a:tc>
                  <a:txBody>
                    <a:bodyPr/>
                    <a:lstStyle/>
                    <a:p>
                      <a:pPr algn="ctr"/>
                      <a:endParaRPr lang="en-US" sz="1400" dirty="0"/>
                    </a:p>
                  </a:txBody>
                  <a:tcPr marT="34290" marB="34290"/>
                </a:tc>
              </a:tr>
              <a:tr h="45813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p>
                  </a:txBody>
                  <a:tcPr marT="34290" marB="34290"/>
                </a:tc>
                <a:tc>
                  <a:txBody>
                    <a:bodyPr/>
                    <a:lstStyle/>
                    <a:p>
                      <a:pPr algn="ctr"/>
                      <a:endParaRPr lang="en-US" sz="1000" dirty="0"/>
                    </a:p>
                  </a:txBody>
                  <a:tcPr marT="34290" marB="34290" anchor="ctr"/>
                </a:tc>
                <a:tc>
                  <a:txBody>
                    <a:bodyPr/>
                    <a:lstStyle/>
                    <a:p>
                      <a:pPr algn="ctr"/>
                      <a:endParaRPr lang="en-US" sz="1000" dirty="0"/>
                    </a:p>
                  </a:txBody>
                  <a:tcPr marT="34290" marB="34290" anchor="ctr"/>
                </a:tc>
                <a:tc>
                  <a:txBody>
                    <a:bodyPr/>
                    <a:lstStyle/>
                    <a:p>
                      <a:pPr algn="ctr"/>
                      <a:endParaRPr lang="en-US" sz="1000" dirty="0" smtClean="0"/>
                    </a:p>
                  </a:txBody>
                  <a:tcPr marT="34290" marB="34290"/>
                </a:tc>
                <a:tc>
                  <a:txBody>
                    <a:bodyPr/>
                    <a:lstStyle/>
                    <a:p>
                      <a:pPr algn="ctr"/>
                      <a:endParaRPr lang="en-US" sz="1400" dirty="0"/>
                    </a:p>
                  </a:txBody>
                  <a:tcPr marT="34290" marB="34290"/>
                </a:tc>
              </a:tr>
              <a:tr h="45813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p>
                  </a:txBody>
                  <a:tcPr marT="34290" marB="34290"/>
                </a:tc>
                <a:tc>
                  <a:txBody>
                    <a:bodyPr/>
                    <a:lstStyle/>
                    <a:p>
                      <a:pPr algn="ctr"/>
                      <a:endParaRPr lang="en-US" sz="1000" dirty="0"/>
                    </a:p>
                  </a:txBody>
                  <a:tcPr marT="34290" marB="34290" anchor="ctr"/>
                </a:tc>
                <a:tc>
                  <a:txBody>
                    <a:bodyPr/>
                    <a:lstStyle/>
                    <a:p>
                      <a:pPr algn="ctr"/>
                      <a:endParaRPr lang="en-US" sz="1000" dirty="0"/>
                    </a:p>
                  </a:txBody>
                  <a:tcPr marT="34290" marB="34290" anchor="ctr"/>
                </a:tc>
                <a:tc>
                  <a:txBody>
                    <a:bodyPr/>
                    <a:lstStyle/>
                    <a:p>
                      <a:pPr algn="ctr"/>
                      <a:endParaRPr lang="en-US" sz="1000" dirty="0"/>
                    </a:p>
                  </a:txBody>
                  <a:tcPr marT="34290" marB="34290"/>
                </a:tc>
                <a:tc>
                  <a:txBody>
                    <a:bodyPr/>
                    <a:lstStyle/>
                    <a:p>
                      <a:pPr algn="ctr"/>
                      <a:endParaRPr lang="en-US" sz="1400" dirty="0"/>
                    </a:p>
                  </a:txBody>
                  <a:tcPr marT="34290" marB="34290"/>
                </a:tc>
              </a:tr>
              <a:tr h="458137">
                <a:tc>
                  <a:txBody>
                    <a:bodyPr/>
                    <a:lstStyle/>
                    <a:p>
                      <a:endParaRPr lang="en-US" sz="1400" dirty="0"/>
                    </a:p>
                  </a:txBody>
                  <a:tcPr marT="34290" marB="34290"/>
                </a:tc>
                <a:tc>
                  <a:txBody>
                    <a:bodyPr/>
                    <a:lstStyle/>
                    <a:p>
                      <a:endParaRPr lang="en-US" dirty="0"/>
                    </a:p>
                  </a:txBody>
                  <a:tcPr marT="34290" marB="34290"/>
                </a:tc>
                <a:tc>
                  <a:txBody>
                    <a:bodyPr/>
                    <a:lstStyle/>
                    <a:p>
                      <a:endParaRPr lang="en-US" dirty="0"/>
                    </a:p>
                  </a:txBody>
                  <a:tcPr marT="34290" marB="34290"/>
                </a:tc>
                <a:tc>
                  <a:txBody>
                    <a:bodyPr/>
                    <a:lstStyle/>
                    <a:p>
                      <a:endParaRPr lang="en-US" dirty="0"/>
                    </a:p>
                  </a:txBody>
                  <a:tcPr marT="34290" marB="34290"/>
                </a:tc>
                <a:tc>
                  <a:txBody>
                    <a:bodyPr/>
                    <a:lstStyle/>
                    <a:p>
                      <a:endParaRPr lang="en-US" sz="1400" dirty="0"/>
                    </a:p>
                  </a:txBody>
                  <a:tcPr marT="34290" marB="34290"/>
                </a:tc>
              </a:tr>
              <a:tr h="458137">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458137">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461274">
                <a:tc>
                  <a:txBody>
                    <a:bodyPr/>
                    <a:lstStyle/>
                    <a:p>
                      <a:endParaRPr lang="en-US"/>
                    </a:p>
                  </a:txBody>
                  <a:tcPr/>
                </a:tc>
                <a:tc>
                  <a:txBody>
                    <a:bodyPr/>
                    <a:lstStyle/>
                    <a:p>
                      <a:pPr algn="ctr"/>
                      <a:r>
                        <a:rPr lang="en-US" sz="1000" dirty="0" smtClean="0"/>
                        <a:t>Baseline or below </a:t>
                      </a:r>
                      <a:endParaRPr lang="en-US" sz="1000" dirty="0"/>
                    </a:p>
                  </a:txBody>
                  <a:tcPr marT="34290" marB="34290">
                    <a:solidFill>
                      <a:schemeClr val="accent3">
                        <a:lumMod val="60000"/>
                        <a:lumOff val="40000"/>
                      </a:schemeClr>
                    </a:solidFill>
                  </a:tcPr>
                </a:tc>
                <a:tc>
                  <a:txBody>
                    <a:bodyPr/>
                    <a:lstStyle/>
                    <a:p>
                      <a:pPr algn="ctr"/>
                      <a:r>
                        <a:rPr lang="en-US" sz="1000" dirty="0" smtClean="0"/>
                        <a:t>Above Baseline,</a:t>
                      </a:r>
                      <a:r>
                        <a:rPr lang="en-US" sz="1000" baseline="0" dirty="0" smtClean="0"/>
                        <a:t> trending to goal</a:t>
                      </a:r>
                      <a:endParaRPr lang="en-US" sz="1000" dirty="0"/>
                    </a:p>
                  </a:txBody>
                  <a:tcPr marT="34290" marB="34290">
                    <a:solidFill>
                      <a:schemeClr val="tx2">
                        <a:lumMod val="50000"/>
                      </a:schemeClr>
                    </a:solidFill>
                  </a:tcPr>
                </a:tc>
                <a:tc>
                  <a:txBody>
                    <a:bodyPr/>
                    <a:lstStyle/>
                    <a:p>
                      <a:pPr algn="ctr"/>
                      <a:r>
                        <a:rPr lang="en-US" sz="1000" dirty="0" smtClean="0"/>
                        <a:t>Goal or better</a:t>
                      </a:r>
                      <a:endParaRPr lang="en-US" sz="1000" dirty="0"/>
                    </a:p>
                  </a:txBody>
                  <a:tcPr marT="34290" marB="34290">
                    <a:solidFill>
                      <a:schemeClr val="accent2">
                        <a:lumMod val="60000"/>
                        <a:lumOff val="40000"/>
                      </a:schemeClr>
                    </a:solidFill>
                  </a:tcPr>
                </a:tc>
                <a:tc>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5">
      <a:dk1>
        <a:sysClr val="windowText" lastClr="000000"/>
      </a:dk1>
      <a:lt1>
        <a:sysClr val="window" lastClr="FFFFFF"/>
      </a:lt1>
      <a:dk2>
        <a:srgbClr val="FFFFFE"/>
      </a:dk2>
      <a:lt2>
        <a:srgbClr val="FFFFFE"/>
      </a:lt2>
      <a:accent1>
        <a:srgbClr val="0083BE"/>
      </a:accent1>
      <a:accent2>
        <a:srgbClr val="78BE20"/>
      </a:accent2>
      <a:accent3>
        <a:srgbClr val="C4262E"/>
      </a:accent3>
      <a:accent4>
        <a:srgbClr val="FF7F32"/>
      </a:accent4>
      <a:accent5>
        <a:srgbClr val="F3CF45"/>
      </a:accent5>
      <a:accent6>
        <a:srgbClr val="FFFFF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Document_x0020_Type xmlns="c2637ed3-ca2e-408c-bd02-df896c52b2a1">Work Product (Final)</Document_x0020_Type>
    <Archive xmlns="c2637ed3-ca2e-408c-bd02-df896c52b2a1">false</Archive>
    <Related_x0020_Deliverable xmlns="c2637ed3-ca2e-408c-bd02-df896c52b2a1">VHA Identity and Print and Online Style Guide</Related_x0020_Deliverable>
    <Acceptance_x0020_Form_x0020_Complete xmlns="ca16cabb-c3e9-47bf-8563-dfddfb166a71">false</Acceptance_x0020_Form_x0020_Complet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17E7E181B547746B5E093A6EE6666FA" ma:contentTypeVersion="6" ma:contentTypeDescription="Create a new document." ma:contentTypeScope="" ma:versionID="18ba6be538e737698d722d73dd068e05">
  <xsd:schema xmlns:xsd="http://www.w3.org/2001/XMLSchema" xmlns:p="http://schemas.microsoft.com/office/2006/metadata/properties" xmlns:ns2="c2637ed3-ca2e-408c-bd02-df896c52b2a1" xmlns:ns3="ca16cabb-c3e9-47bf-8563-dfddfb166a71" targetNamespace="http://schemas.microsoft.com/office/2006/metadata/properties" ma:root="true" ma:fieldsID="4247828aebb6116de647cbced2c8783f" ns2:_="" ns3:_="">
    <xsd:import namespace="c2637ed3-ca2e-408c-bd02-df896c52b2a1"/>
    <xsd:import namespace="ca16cabb-c3e9-47bf-8563-dfddfb166a71"/>
    <xsd:element name="properties">
      <xsd:complexType>
        <xsd:sequence>
          <xsd:element name="documentManagement">
            <xsd:complexType>
              <xsd:all>
                <xsd:element ref="ns2:Related_x0020_Deliverable"/>
                <xsd:element ref="ns2:Document_x0020_Type"/>
                <xsd:element ref="ns2:Archive" minOccurs="0"/>
                <xsd:element ref="ns3:Acceptance_x0020_Form_x0020_Complete" minOccurs="0"/>
              </xsd:all>
            </xsd:complexType>
          </xsd:element>
        </xsd:sequence>
      </xsd:complexType>
    </xsd:element>
  </xsd:schema>
  <xsd:schema xmlns:xsd="http://www.w3.org/2001/XMLSchema" xmlns:dms="http://schemas.microsoft.com/office/2006/documentManagement/types" targetNamespace="c2637ed3-ca2e-408c-bd02-df896c52b2a1" elementFormDefault="qualified">
    <xsd:import namespace="http://schemas.microsoft.com/office/2006/documentManagement/types"/>
    <xsd:element name="Related_x0020_Deliverable" ma:index="8" ma:displayName="Related Deliverable" ma:format="Dropdown" ma:internalName="Related_x0020_Deliverable">
      <xsd:simpleType>
        <xsd:restriction base="dms:Choice">
          <xsd:enumeration value="Data Gathering Summary of Key Findings"/>
          <xsd:enumeration value="Health &amp; Wellness Strategic Communications and Outreach Plan"/>
          <xsd:enumeration value="Health &amp; Wellness Identity and Print and Online Style Guide"/>
          <xsd:enumeration value="Integrated Strategic Communications Plan"/>
          <xsd:enumeration value="Segmented Audience Study and Analysis"/>
          <xsd:enumeration value="VHA Identity and Print and Online Style Guide"/>
          <xsd:enumeration value="Work Plan"/>
        </xsd:restriction>
      </xsd:simpleType>
    </xsd:element>
    <xsd:element name="Document_x0020_Type" ma:index="9" ma:displayName="Document Type" ma:format="Dropdown" ma:internalName="Document_x0020_Type">
      <xsd:simpleType>
        <xsd:restriction base="dms:Choice">
          <xsd:enumeration value="Client Meeting/Presentation"/>
          <xsd:enumeration value="Deliverable (Draft)"/>
          <xsd:enumeration value="Deliverable (Final)"/>
          <xsd:enumeration value="Input"/>
          <xsd:enumeration value="Work Product (Draft)"/>
          <xsd:enumeration value="Work Product (Final)"/>
          <xsd:enumeration value="Other"/>
        </xsd:restriction>
      </xsd:simpleType>
    </xsd:element>
    <xsd:element name="Archive" ma:index="10" nillable="true" ma:displayName="Archive" ma:default="0" ma:internalName="Archive">
      <xsd:simpleType>
        <xsd:restriction base="dms:Boolean"/>
      </xsd:simpleType>
    </xsd:element>
  </xsd:schema>
  <xsd:schema xmlns:xsd="http://www.w3.org/2001/XMLSchema" xmlns:dms="http://schemas.microsoft.com/office/2006/documentManagement/types" targetNamespace="ca16cabb-c3e9-47bf-8563-dfddfb166a71" elementFormDefault="qualified">
    <xsd:import namespace="http://schemas.microsoft.com/office/2006/documentManagement/types"/>
    <xsd:element name="Acceptance_x0020_Form_x0020_Complete" ma:index="11" nillable="true" ma:displayName="Acceptance Form Complete" ma:default="0" ma:internalName="Acceptance_x0020_Form_x0020_Complet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3CD6EB78-F329-46C7-84D9-0FDBF067B6DF}">
  <ds:schemaRefs>
    <ds:schemaRef ds:uri="http://www.w3.org/XML/1998/namespace"/>
    <ds:schemaRef ds:uri="ca16cabb-c3e9-47bf-8563-dfddfb166a71"/>
    <ds:schemaRef ds:uri="http://purl.org/dc/elements/1.1/"/>
    <ds:schemaRef ds:uri="http://purl.org/dc/terms/"/>
    <ds:schemaRef ds:uri="http://purl.org/dc/dcmitype/"/>
    <ds:schemaRef ds:uri="http://schemas.microsoft.com/office/2006/documentManagement/types"/>
    <ds:schemaRef ds:uri="http://schemas.openxmlformats.org/package/2006/metadata/core-properties"/>
    <ds:schemaRef ds:uri="c2637ed3-ca2e-408c-bd02-df896c52b2a1"/>
    <ds:schemaRef ds:uri="http://schemas.microsoft.com/office/2006/metadata/properties"/>
  </ds:schemaRefs>
</ds:datastoreItem>
</file>

<file path=customXml/itemProps2.xml><?xml version="1.0" encoding="utf-8"?>
<ds:datastoreItem xmlns:ds="http://schemas.openxmlformats.org/officeDocument/2006/customXml" ds:itemID="{954F10B5-C5CE-42D1-8823-AFB9983CB59B}">
  <ds:schemaRefs>
    <ds:schemaRef ds:uri="http://schemas.microsoft.com/sharepoint/v3/contenttype/forms"/>
  </ds:schemaRefs>
</ds:datastoreItem>
</file>

<file path=customXml/itemProps3.xml><?xml version="1.0" encoding="utf-8"?>
<ds:datastoreItem xmlns:ds="http://schemas.openxmlformats.org/officeDocument/2006/customXml" ds:itemID="{FB2EB09A-83D5-4462-94A1-9418FAC428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2637ed3-ca2e-408c-bd02-df896c52b2a1"/>
    <ds:schemaRef ds:uri="ca16cabb-c3e9-47bf-8563-dfddfb166a71"/>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758</TotalTime>
  <Words>948</Words>
  <Application>Microsoft Office PowerPoint</Application>
  <PresentationFormat>On-screen Show (16:9)</PresentationFormat>
  <Paragraphs>87</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Team</vt:lpstr>
      <vt:lpstr>Aim - 1. Reason For Improvement</vt:lpstr>
      <vt:lpstr>Map - 2. Current State</vt:lpstr>
      <vt:lpstr>Map - 3. Target State</vt:lpstr>
      <vt:lpstr>Measure - 4. Gap Analysis</vt:lpstr>
      <vt:lpstr>Measure - 5. Solution Approach </vt:lpstr>
      <vt:lpstr>Change - 6. Rapid Experiments </vt:lpstr>
      <vt:lpstr>Change - 7. Completion Plan </vt:lpstr>
      <vt:lpstr>Sustain - 8. Confirmed State </vt:lpstr>
      <vt:lpstr>Sustain - 9. Insights </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A3 Report Out Presentation</dc:title>
  <dc:subject>template</dc:subject>
  <dc:creator>Department of Veterans Affairs</dc:creator>
  <cp:lastModifiedBy>Harris, Timothy P.</cp:lastModifiedBy>
  <cp:revision>113</cp:revision>
  <cp:lastPrinted>2011-05-13T15:25:22Z</cp:lastPrinted>
  <dcterms:created xsi:type="dcterms:W3CDTF">2011-05-12T19:56:03Z</dcterms:created>
  <dcterms:modified xsi:type="dcterms:W3CDTF">2014-05-12T21:02:33Z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0x010100717E7E181B547746B5E093A6EE6666FA</vt:lpwstr>
  </property>
</Properties>
</file>