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0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0E"/>
    <a:srgbClr val="BAE3F7"/>
    <a:srgbClr val="206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P PP template no words-01-m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0425"/>
            <a:ext cx="6705600" cy="1470025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4478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P PP template no words-01-m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0425"/>
            <a:ext cx="67056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BAE3F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90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286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286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6721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2760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776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40188" cy="2935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00400"/>
            <a:ext cx="4041775" cy="2925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8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2068B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BAE3F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What is Benchmarking?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352800"/>
            <a:ext cx="38100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Presentation Series: The Effective Use of Workload and Productivity Systems in Health-System Pharmacy</a:t>
            </a:r>
          </a:p>
        </p:txBody>
      </p:sp>
    </p:spTree>
    <p:extLst>
      <p:ext uri="{BB962C8B-B14F-4D97-AF65-F5344CB8AC3E}">
        <p14:creationId xmlns:p14="http://schemas.microsoft.com/office/powerpoint/2010/main" val="345090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Labor Costs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Why labor costs do not provide a good measure of pharmacy performance?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Department of pharmacy &lt; 20% total department costs related to personnel compared to 60% for other departments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&gt; 80% of total department costs on medications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Lowering labor costs may result in: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Higher drug expenditures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Higher overall hospital costs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Higher incidence of medication errors and preventable adverse drug events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Reduction in quality of patient care</a:t>
            </a:r>
          </a:p>
        </p:txBody>
      </p:sp>
    </p:spTree>
    <p:extLst>
      <p:ext uri="{BB962C8B-B14F-4D97-AF65-F5344CB8AC3E}">
        <p14:creationId xmlns:p14="http://schemas.microsoft.com/office/powerpoint/2010/main" val="110287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Benchmarking Systems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Today’s productivity and operational benchmarking systems lack quality of care and outcome dimension</a:t>
            </a:r>
          </a:p>
          <a:p>
            <a:pPr eaLnBrk="1" hangingPunct="1"/>
            <a:r>
              <a:rPr lang="en-US" altLang="en-US" smtClean="0"/>
              <a:t>Replacement of balanced scorecards or dashboards</a:t>
            </a:r>
          </a:p>
          <a:p>
            <a:pPr lvl="1" eaLnBrk="1" hangingPunct="1"/>
            <a:r>
              <a:rPr lang="en-US" altLang="en-US" smtClean="0"/>
              <a:t>Incorporation of quality indicators into efficiency and effectiveness measurements</a:t>
            </a:r>
          </a:p>
        </p:txBody>
      </p:sp>
    </p:spTree>
    <p:extLst>
      <p:ext uri="{BB962C8B-B14F-4D97-AF65-F5344CB8AC3E}">
        <p14:creationId xmlns:p14="http://schemas.microsoft.com/office/powerpoint/2010/main" val="49377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Internal Benchmarking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Process of </a:t>
            </a:r>
          </a:p>
          <a:p>
            <a:pPr lvl="1" eaLnBrk="1" hangingPunct="1"/>
            <a:r>
              <a:rPr lang="en-US" altLang="en-US" smtClean="0"/>
              <a:t>Measuring one’s self against one’s self over time</a:t>
            </a:r>
          </a:p>
          <a:p>
            <a:pPr lvl="1" eaLnBrk="1" hangingPunct="1"/>
            <a:r>
              <a:rPr lang="en-US" altLang="en-US" smtClean="0"/>
              <a:t>Comparing current and future department performance against prior department performance</a:t>
            </a:r>
          </a:p>
          <a:p>
            <a:pPr eaLnBrk="1" hangingPunct="1"/>
            <a:r>
              <a:rPr lang="en-US" altLang="en-US" smtClean="0"/>
              <a:t>Significance </a:t>
            </a:r>
          </a:p>
          <a:p>
            <a:pPr lvl="1" eaLnBrk="1" hangingPunct="1"/>
            <a:r>
              <a:rPr lang="en-US" altLang="en-US" smtClean="0"/>
              <a:t>Compares only facility exactly like yours</a:t>
            </a:r>
          </a:p>
          <a:p>
            <a:pPr lvl="1" eaLnBrk="1" hangingPunct="1"/>
            <a:r>
              <a:rPr lang="en-US" altLang="en-US" smtClean="0"/>
              <a:t>Allows to see what exactly is changing and what is not</a:t>
            </a:r>
          </a:p>
          <a:p>
            <a:pPr lvl="1" eaLnBrk="1" hangingPunct="1"/>
            <a:r>
              <a:rPr lang="en-US" altLang="en-US" smtClean="0"/>
              <a:t>Valuable tools to monitor the health of  department and its processes</a:t>
            </a:r>
          </a:p>
        </p:txBody>
      </p:sp>
    </p:spTree>
    <p:extLst>
      <p:ext uri="{BB962C8B-B14F-4D97-AF65-F5344CB8AC3E}">
        <p14:creationId xmlns:p14="http://schemas.microsoft.com/office/powerpoint/2010/main" val="406140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Balanced Scorecards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Tracks key metrics</a:t>
            </a:r>
          </a:p>
          <a:p>
            <a:pPr lvl="1" eaLnBrk="1" hangingPunct="1"/>
            <a:r>
              <a:rPr lang="en-US" altLang="en-US" smtClean="0"/>
              <a:t>Grouped according to a set of broad performance areas over time that represents evenhanded view of an organization</a:t>
            </a:r>
          </a:p>
          <a:p>
            <a:pPr eaLnBrk="1" hangingPunct="1"/>
            <a:r>
              <a:rPr lang="en-US" altLang="en-US" sz="2000" smtClean="0"/>
              <a:t>Dashboard- geographical representation of balanced scorecard</a:t>
            </a:r>
          </a:p>
          <a:p>
            <a:pPr eaLnBrk="1" hangingPunct="1"/>
            <a:r>
              <a:rPr lang="en-US" altLang="en-US" sz="2000" smtClean="0"/>
              <a:t>Performance area examples:</a:t>
            </a:r>
          </a:p>
          <a:p>
            <a:pPr lvl="1" eaLnBrk="1" hangingPunct="1"/>
            <a:r>
              <a:rPr lang="en-US" altLang="en-US" smtClean="0"/>
              <a:t>Financial health</a:t>
            </a:r>
          </a:p>
          <a:p>
            <a:pPr lvl="1" eaLnBrk="1" hangingPunct="1"/>
            <a:r>
              <a:rPr lang="en-US" altLang="en-US" smtClean="0"/>
              <a:t>Operational efficiency</a:t>
            </a:r>
          </a:p>
          <a:p>
            <a:pPr lvl="1" eaLnBrk="1" hangingPunct="1"/>
            <a:r>
              <a:rPr lang="en-US" altLang="en-US" smtClean="0"/>
              <a:t>Customer service</a:t>
            </a:r>
          </a:p>
          <a:p>
            <a:pPr lvl="1" eaLnBrk="1" hangingPunct="1"/>
            <a:r>
              <a:rPr lang="en-US" altLang="en-US" smtClean="0"/>
              <a:t>Employee satisfaction</a:t>
            </a:r>
          </a:p>
          <a:p>
            <a:pPr lvl="1" eaLnBrk="1" hangingPunct="1"/>
            <a:r>
              <a:rPr lang="en-US" altLang="en-US" smtClean="0"/>
              <a:t>External quality standards</a:t>
            </a:r>
          </a:p>
          <a:p>
            <a:pPr lvl="1" eaLnBrk="1" hangingPunct="1"/>
            <a:r>
              <a:rPr lang="en-US" altLang="en-US" smtClean="0"/>
              <a:t>Clinical effectiveness and quality</a:t>
            </a:r>
          </a:p>
        </p:txBody>
      </p:sp>
    </p:spTree>
    <p:extLst>
      <p:ext uri="{BB962C8B-B14F-4D97-AF65-F5344CB8AC3E}">
        <p14:creationId xmlns:p14="http://schemas.microsoft.com/office/powerpoint/2010/main" val="243669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Monitoring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Identify broad performance areas</a:t>
            </a:r>
          </a:p>
          <a:p>
            <a:pPr lvl="1" eaLnBrk="1" hangingPunct="1"/>
            <a:r>
              <a:rPr lang="en-US" altLang="en-US" smtClean="0"/>
              <a:t>Designate number of selected sub-component metrics</a:t>
            </a:r>
          </a:p>
          <a:p>
            <a:pPr lvl="1" eaLnBrk="1" hangingPunct="1"/>
            <a:r>
              <a:rPr lang="en-US" altLang="en-US" smtClean="0"/>
              <a:t>Each metric should have a target</a:t>
            </a:r>
          </a:p>
          <a:p>
            <a:pPr lvl="1" eaLnBrk="1" hangingPunct="1"/>
            <a:r>
              <a:rPr lang="en-US" altLang="en-US" smtClean="0"/>
              <a:t>Identify all currently reported department metrics and services that most directly impact hospital strategic goals</a:t>
            </a:r>
          </a:p>
          <a:p>
            <a:pPr lvl="1" eaLnBrk="1" hangingPunct="1"/>
            <a:r>
              <a:rPr lang="en-US" altLang="en-US" smtClean="0"/>
              <a:t>Draw connection between department goals and high level organizational goals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826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Goals of Internal Benchmarking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Departmental dashboards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Document major processes that occur regularly in department of pharmacy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Document work effort required to achieve desired outcomes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Develop a tool to track progress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Identify suboptimal outcomes (if any) to be corrected and re-measured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Track and trend work effort related to patient volume changes, new patient care areas,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Measure data accurately with relevance to one’s department</a:t>
            </a:r>
          </a:p>
        </p:txBody>
      </p:sp>
    </p:spTree>
    <p:extLst>
      <p:ext uri="{BB962C8B-B14F-4D97-AF65-F5344CB8AC3E}">
        <p14:creationId xmlns:p14="http://schemas.microsoft.com/office/powerpoint/2010/main" val="167338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External vendor systems limitations</a:t>
            </a:r>
          </a:p>
          <a:p>
            <a:pPr lvl="1" eaLnBrk="1" hangingPunct="1"/>
            <a:r>
              <a:rPr lang="en-US" altLang="en-US" smtClean="0"/>
              <a:t>Lack focus on quality and outcomes</a:t>
            </a:r>
          </a:p>
          <a:p>
            <a:pPr eaLnBrk="1" hangingPunct="1"/>
            <a:r>
              <a:rPr lang="en-US" altLang="en-US" smtClean="0"/>
              <a:t>Balanced scorecards should:</a:t>
            </a:r>
          </a:p>
          <a:p>
            <a:pPr lvl="1" eaLnBrk="1" hangingPunct="1"/>
            <a:r>
              <a:rPr lang="en-US" altLang="en-US" smtClean="0"/>
              <a:t>Meet needs of department of pharmacy</a:t>
            </a:r>
          </a:p>
          <a:p>
            <a:pPr lvl="1" eaLnBrk="1" hangingPunct="1"/>
            <a:r>
              <a:rPr lang="en-US" altLang="en-US" smtClean="0"/>
              <a:t>Serve as a way to communicate to senior leadership sate of the department of pharmacy</a:t>
            </a:r>
          </a:p>
          <a:p>
            <a:pPr lvl="1" eaLnBrk="1" hangingPunct="1"/>
            <a:r>
              <a:rPr lang="en-US" altLang="en-US" smtClean="0"/>
              <a:t>Serves as internal and external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66187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dirty="0" smtClean="0"/>
              <a:t>Prepared for ASHP members by the Section of Pharmacy Practice Managers Advisory Group on Pharmacy Business Management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5486400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23D2A"/>
              </a:buClr>
              <a:buSzPct val="85000"/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23D2A"/>
              </a:buClr>
              <a:buSzPct val="7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b="0" dirty="0">
                <a:latin typeface="Arial" charset="0"/>
              </a:rPr>
              <a:t>http://www.ashp.org/Import/MEMBERCENTER/Sections/SectionofPharmacyPracticeManagers/AboutThisSection/SAGonPharmacyBusinessManagement.aspx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95358"/>
            <a:ext cx="8305800" cy="44910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1" name="Picture 5" descr="\\Wifl\shared\Web\_Public\ASHP Branding\ASHP Sub-Brands\Sections and Forums\Section of Pharmacy Practice Managers\RGB\sppm-logo-rgb-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92" y="1996440"/>
            <a:ext cx="3861816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Wifl\shared\Web\_Public\ASHP Branding\ASHP Sub-Brands\Sections and Forums\Section of Pharmacy Practice Managers\RGB\sppm-logo-rgb-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92" y="1996440"/>
            <a:ext cx="3861816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3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objective of this presentation is to describe:</a:t>
            </a:r>
          </a:p>
          <a:p>
            <a:pPr lvl="1" eaLnBrk="1" hangingPunct="1"/>
            <a:r>
              <a:rPr lang="en-US" altLang="en-US" smtClean="0"/>
              <a:t>Benchmarking and applicability within healthcare</a:t>
            </a:r>
          </a:p>
          <a:p>
            <a:pPr lvl="1" eaLnBrk="1" hangingPunct="1"/>
            <a:r>
              <a:rPr lang="en-US" altLang="en-US" smtClean="0"/>
              <a:t>Limitations in current vendor systems</a:t>
            </a:r>
          </a:p>
          <a:p>
            <a:pPr lvl="1" eaLnBrk="1" hangingPunct="1"/>
            <a:r>
              <a:rPr lang="en-US" altLang="en-US" smtClean="0"/>
              <a:t>Traditional methods</a:t>
            </a:r>
          </a:p>
          <a:p>
            <a:pPr lvl="1" eaLnBrk="1" hangingPunct="1"/>
            <a:r>
              <a:rPr lang="en-US" altLang="en-US" smtClean="0"/>
              <a:t>Balanced scorecards and dashboards</a:t>
            </a:r>
          </a:p>
          <a:p>
            <a:pPr lvl="1" eaLnBrk="1" hangingPunct="1"/>
            <a:endParaRPr lang="en-US" altLang="en-US" smtClean="0"/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601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Operational Benchmarking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smtClean="0"/>
              <a:t>Tool designed to measure and improve individual departmental performance as a means of evaluating department success</a:t>
            </a:r>
          </a:p>
          <a:p>
            <a:pPr lvl="1" eaLnBrk="1" hangingPunct="1"/>
            <a:r>
              <a:rPr lang="en-US" altLang="en-US" smtClean="0"/>
              <a:t>“Finding and implementing best practices”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z="2400" smtClean="0"/>
              <a:t>Provides healthcare administrators with means of:</a:t>
            </a:r>
          </a:p>
          <a:p>
            <a:pPr lvl="1" eaLnBrk="1" hangingPunct="1"/>
            <a:r>
              <a:rPr lang="en-US" altLang="en-US" smtClean="0"/>
              <a:t>Comparing financial and operation data at department and organizational level</a:t>
            </a:r>
          </a:p>
          <a:p>
            <a:pPr lvl="1" eaLnBrk="1" hangingPunct="1"/>
            <a:r>
              <a:rPr lang="en-US" altLang="en-US" smtClean="0"/>
              <a:t>Target areas for:</a:t>
            </a:r>
          </a:p>
          <a:p>
            <a:pPr lvl="2" eaLnBrk="1" hangingPunct="1"/>
            <a:r>
              <a:rPr lang="en-US" altLang="en-US" sz="1800" smtClean="0"/>
              <a:t>Cost Control</a:t>
            </a:r>
          </a:p>
          <a:p>
            <a:pPr lvl="2" eaLnBrk="1" hangingPunct="1"/>
            <a:r>
              <a:rPr lang="en-US" altLang="en-US" sz="1800" smtClean="0"/>
              <a:t>Performance improvement</a:t>
            </a:r>
          </a:p>
          <a:p>
            <a:pPr lvl="2" eaLnBrk="1" hangingPunct="1"/>
            <a:r>
              <a:rPr lang="en-US" altLang="en-US" sz="1800" smtClean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4642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Application: Outside of Healthcare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Benchmarking works well when process being evaluated is the same at multiple units</a:t>
            </a:r>
          </a:p>
          <a:p>
            <a:pPr lvl="1" eaLnBrk="1" hangingPunct="1"/>
            <a:r>
              <a:rPr lang="en-US" altLang="en-US" smtClean="0"/>
              <a:t>Identical service or “widget” comparison</a:t>
            </a:r>
          </a:p>
          <a:p>
            <a:pPr lvl="2" eaLnBrk="1" hangingPunct="1"/>
            <a:r>
              <a:rPr lang="en-US" altLang="en-US" smtClean="0"/>
              <a:t>Cost</a:t>
            </a:r>
          </a:p>
          <a:p>
            <a:pPr lvl="2" eaLnBrk="1" hangingPunct="1"/>
            <a:r>
              <a:rPr lang="en-US" altLang="en-US" smtClean="0"/>
              <a:t>Process</a:t>
            </a:r>
          </a:p>
          <a:p>
            <a:pPr eaLnBrk="1" hangingPunct="1"/>
            <a:r>
              <a:rPr lang="en-US" altLang="en-US" smtClean="0"/>
              <a:t>Benchmarking is not informative when comparing fundamentally different processes or products</a:t>
            </a:r>
          </a:p>
          <a:p>
            <a:pPr lvl="1" eaLnBrk="1" hangingPunct="1"/>
            <a:r>
              <a:rPr lang="en-US" altLang="en-US" smtClean="0"/>
              <a:t>Example: cost of producing Ferrari versus Mazda Miata</a:t>
            </a:r>
          </a:p>
        </p:txBody>
      </p:sp>
    </p:spTree>
    <p:extLst>
      <p:ext uri="{BB962C8B-B14F-4D97-AF65-F5344CB8AC3E}">
        <p14:creationId xmlns:p14="http://schemas.microsoft.com/office/powerpoint/2010/main" val="239330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Application: Healthcare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benchmark in healthcare?</a:t>
            </a:r>
          </a:p>
          <a:p>
            <a:pPr lvl="1" eaLnBrk="1" hangingPunct="1"/>
            <a:r>
              <a:rPr lang="en-US" altLang="en-US" smtClean="0"/>
              <a:t>Patient acuity and cost increase</a:t>
            </a:r>
          </a:p>
          <a:p>
            <a:pPr lvl="1" eaLnBrk="1" hangingPunct="1"/>
            <a:r>
              <a:rPr lang="en-US" altLang="en-US" smtClean="0"/>
              <a:t>Change in patient care settings</a:t>
            </a:r>
          </a:p>
          <a:p>
            <a:pPr lvl="1" eaLnBrk="1" hangingPunct="1"/>
            <a:r>
              <a:rPr lang="en-US" altLang="en-US" smtClean="0"/>
              <a:t>Shrinking margins</a:t>
            </a:r>
          </a:p>
        </p:txBody>
      </p:sp>
    </p:spTree>
    <p:extLst>
      <p:ext uri="{BB962C8B-B14F-4D97-AF65-F5344CB8AC3E}">
        <p14:creationId xmlns:p14="http://schemas.microsoft.com/office/powerpoint/2010/main" val="353136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Limitations: Vendor Systems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External productivity benchmarking vendors conflict with pharmacy’s goals of focus on quality and implementing best practices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Focus on “widgets” versus quality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Commercially available systems lack: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Measure of total cost of care associated with departmental cost and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Measure of patient outcomes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Understanding of quality and safety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Assessment of differences in case mix and services</a:t>
            </a:r>
          </a:p>
        </p:txBody>
      </p:sp>
    </p:spTree>
    <p:extLst>
      <p:ext uri="{BB962C8B-B14F-4D97-AF65-F5344CB8AC3E}">
        <p14:creationId xmlns:p14="http://schemas.microsoft.com/office/powerpoint/2010/main" val="38018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Sources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Traditionally reported from:</a:t>
            </a:r>
          </a:p>
          <a:p>
            <a:pPr lvl="1" eaLnBrk="1" hangingPunct="1"/>
            <a:r>
              <a:rPr lang="en-US" altLang="en-US" smtClean="0"/>
              <a:t>General ledger 	</a:t>
            </a:r>
          </a:p>
          <a:p>
            <a:pPr lvl="1" eaLnBrk="1" hangingPunct="1"/>
            <a:r>
              <a:rPr lang="en-US" altLang="en-US" smtClean="0"/>
              <a:t>Payroll systems</a:t>
            </a:r>
          </a:p>
          <a:p>
            <a:pPr lvl="1" eaLnBrk="1" hangingPunct="1"/>
            <a:r>
              <a:rPr lang="en-US" altLang="en-US" smtClean="0"/>
              <a:t>Charge master</a:t>
            </a:r>
          </a:p>
          <a:p>
            <a:pPr lvl="1" eaLnBrk="1" hangingPunct="1"/>
            <a:r>
              <a:rPr lang="en-US" altLang="en-US" smtClean="0"/>
              <a:t>Monthly financial reports</a:t>
            </a:r>
          </a:p>
          <a:p>
            <a:pPr lvl="1" eaLnBrk="1" hangingPunct="1"/>
            <a:r>
              <a:rPr lang="en-US" altLang="en-US" smtClean="0"/>
              <a:t>Manual statistics supplied from departments</a:t>
            </a:r>
          </a:p>
          <a:p>
            <a:pPr lvl="1" eaLnBrk="1" hangingPunct="1"/>
            <a:r>
              <a:rPr lang="en-US" altLang="en-US" smtClean="0"/>
              <a:t>Billing and coding data</a:t>
            </a:r>
          </a:p>
        </p:txBody>
      </p:sp>
    </p:spTree>
    <p:extLst>
      <p:ext uri="{BB962C8B-B14F-4D97-AF65-F5344CB8AC3E}">
        <p14:creationId xmlns:p14="http://schemas.microsoft.com/office/powerpoint/2010/main" val="50670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Traditional Pharmacy Benchmarking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Assess pharmacy productivity and value</a:t>
            </a:r>
          </a:p>
          <a:p>
            <a:pPr lvl="1" eaLnBrk="1" hangingPunct="1"/>
            <a:r>
              <a:rPr lang="en-US" altLang="en-US" smtClean="0"/>
              <a:t>Comparing staffing and workload rations solely based on measures of product distribution</a:t>
            </a:r>
          </a:p>
          <a:p>
            <a:pPr lvl="1" eaLnBrk="1" hangingPunct="1"/>
            <a:r>
              <a:rPr lang="en-US" altLang="en-US" smtClean="0"/>
              <a:t>Labor costs as a focus</a:t>
            </a:r>
          </a:p>
          <a:p>
            <a:pPr lvl="1" eaLnBrk="1" hangingPunct="1"/>
            <a:r>
              <a:rPr lang="en-US" altLang="en-US" smtClean="0"/>
              <a:t>Never assesses overall impact of pharmacy services on patient outcomes and total cost of care</a:t>
            </a:r>
          </a:p>
        </p:txBody>
      </p:sp>
    </p:spTree>
    <p:extLst>
      <p:ext uri="{BB962C8B-B14F-4D97-AF65-F5344CB8AC3E}">
        <p14:creationId xmlns:p14="http://schemas.microsoft.com/office/powerpoint/2010/main" val="2511780913"/>
      </p:ext>
    </p:extLst>
  </p:cSld>
  <p:clrMapOvr>
    <a:masterClrMapping/>
  </p:clrMapOvr>
</p:sld>
</file>

<file path=ppt/theme/theme1.xml><?xml version="1.0" encoding="utf-8"?>
<a:theme xmlns:a="http://schemas.openxmlformats.org/drawingml/2006/main" name="ASHP Powerpoint Templates 4-in-1">
  <a:themeElements>
    <a:clrScheme name="ASHP Template 1">
      <a:dk1>
        <a:sysClr val="windowText" lastClr="000000"/>
      </a:dk1>
      <a:lt1>
        <a:sysClr val="window" lastClr="FFFFFF"/>
      </a:lt1>
      <a:dk2>
        <a:srgbClr val="1065B5"/>
      </a:dk2>
      <a:lt2>
        <a:srgbClr val="F2762C"/>
      </a:lt2>
      <a:accent1>
        <a:srgbClr val="59C7E2"/>
      </a:accent1>
      <a:accent2>
        <a:srgbClr val="BAE3F7"/>
      </a:accent2>
      <a:accent3>
        <a:srgbClr val="2068BA"/>
      </a:accent3>
      <a:accent4>
        <a:srgbClr val="4A5F70"/>
      </a:accent4>
      <a:accent5>
        <a:srgbClr val="4BACC6"/>
      </a:accent5>
      <a:accent6>
        <a:srgbClr val="F79646"/>
      </a:accent6>
      <a:hlink>
        <a:srgbClr val="2068BA"/>
      </a:hlink>
      <a:folHlink>
        <a:srgbClr val="FDC4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Template 2 (bottom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um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ght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ASHP Powerpoint Templates 4-in-1</Template>
  <TotalTime>4</TotalTime>
  <Words>646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ASHP Powerpoint Templates 4-in-1</vt:lpstr>
      <vt:lpstr>Dark Template 2 (bottom)</vt:lpstr>
      <vt:lpstr>Medium Template 2</vt:lpstr>
      <vt:lpstr>Light Template 2</vt:lpstr>
      <vt:lpstr>What is Benchmarking?</vt:lpstr>
      <vt:lpstr>Prepared for ASHP members by the Section of Pharmacy Practice Managers Advisory Group on Pharmacy Business Management</vt:lpstr>
      <vt:lpstr>Objective</vt:lpstr>
      <vt:lpstr>Operational Benchmarking </vt:lpstr>
      <vt:lpstr>Application: Outside of Healthcare</vt:lpstr>
      <vt:lpstr>Application: Healthcare</vt:lpstr>
      <vt:lpstr>Limitations: Vendor Systems</vt:lpstr>
      <vt:lpstr>Data Sources</vt:lpstr>
      <vt:lpstr>Traditional Pharmacy Benchmarking</vt:lpstr>
      <vt:lpstr>Labor Costs</vt:lpstr>
      <vt:lpstr>Benchmarking Systems</vt:lpstr>
      <vt:lpstr>Internal Benchmarking</vt:lpstr>
      <vt:lpstr>Balanced Scorecards</vt:lpstr>
      <vt:lpstr>Monitoring Performance</vt:lpstr>
      <vt:lpstr>Goals of Internal Benchmarking</vt:lpstr>
      <vt:lpstr>Summary </vt:lpstr>
    </vt:vector>
  </TitlesOfParts>
  <Company>American Society of Health-System Pharmacists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Benchmarking?</dc:title>
  <dc:creator>Thrity Rangwala</dc:creator>
  <cp:lastModifiedBy>Thrity Rangwala</cp:lastModifiedBy>
  <cp:revision>2</cp:revision>
  <dcterms:created xsi:type="dcterms:W3CDTF">2017-10-30T14:46:33Z</dcterms:created>
  <dcterms:modified xsi:type="dcterms:W3CDTF">2017-10-30T15:04:02Z</dcterms:modified>
</cp:coreProperties>
</file>