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4901CF-08FF-4B15-9C52-600112536197}">
          <p14:sldIdLst>
            <p14:sldId id="256"/>
            <p14:sldId id="266"/>
            <p14:sldId id="267"/>
            <p14:sldId id="268"/>
            <p14:sldId id="269"/>
            <p14:sldId id="270"/>
            <p14:sldId id="271"/>
            <p14:sldId id="272"/>
            <p14:sldId id="273"/>
          </p14:sldIdLst>
        </p14:section>
        <p14:section name="Payer Specific" id="{9CFF0042-7548-46AE-9DD7-FDA67E687A60}">
          <p14:sldIdLst>
            <p14:sldId id="274"/>
            <p14:sldId id="275"/>
          </p14:sldIdLst>
        </p14:section>
        <p14:section name="Manufacturer Specific" id="{17FA1958-BB87-42E9-A703-F45799D48265}">
          <p14:sldIdLst>
            <p14:sldId id="276"/>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509" autoAdjust="0"/>
  </p:normalViewPr>
  <p:slideViewPr>
    <p:cSldViewPr snapToGrid="0">
      <p:cViewPr varScale="1">
        <p:scale>
          <a:sx n="54" d="100"/>
          <a:sy n="54" d="100"/>
        </p:scale>
        <p:origin x="11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9B9B6-C17C-43F7-9672-8B73A1FDD307}"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FE4DA-8EFE-431C-9E3B-3A7C8FFF9347}" type="slidenum">
              <a:rPr lang="en-US" smtClean="0"/>
              <a:t>‹#›</a:t>
            </a:fld>
            <a:endParaRPr lang="en-US"/>
          </a:p>
        </p:txBody>
      </p:sp>
    </p:spTree>
    <p:extLst>
      <p:ext uri="{BB962C8B-B14F-4D97-AF65-F5344CB8AC3E}">
        <p14:creationId xmlns:p14="http://schemas.microsoft.com/office/powerpoint/2010/main" val="4094088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intent of this slide deck is to provide ideas and a framework for health-systems to articulate their value to stakeholders and more specifically, manufacturers and payers. It is recommended to tailor the presentation to the individual needs and areas of the stakeholder that is being presented to as well as to highlight strengths that your organization may bring that would justify expanded access to member populations or limited distribution drug channels. </a:t>
            </a:r>
          </a:p>
        </p:txBody>
      </p:sp>
      <p:sp>
        <p:nvSpPr>
          <p:cNvPr id="4" name="Slide Number Placeholder 3"/>
          <p:cNvSpPr>
            <a:spLocks noGrp="1"/>
          </p:cNvSpPr>
          <p:nvPr>
            <p:ph type="sldNum" sz="quarter" idx="5"/>
          </p:nvPr>
        </p:nvSpPr>
        <p:spPr/>
        <p:txBody>
          <a:bodyPr/>
          <a:lstStyle/>
          <a:p>
            <a:fld id="{B1FFE4DA-8EFE-431C-9E3B-3A7C8FFF9347}" type="slidenum">
              <a:rPr lang="en-US" smtClean="0"/>
              <a:t>1</a:t>
            </a:fld>
            <a:endParaRPr lang="en-US"/>
          </a:p>
        </p:txBody>
      </p:sp>
    </p:spTree>
    <p:extLst>
      <p:ext uri="{BB962C8B-B14F-4D97-AF65-F5344CB8AC3E}">
        <p14:creationId xmlns:p14="http://schemas.microsoft.com/office/powerpoint/2010/main" val="88904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FFE4DA-8EFE-431C-9E3B-3A7C8FFF9347}" type="slidenum">
              <a:rPr lang="en-US" smtClean="0"/>
              <a:t>2</a:t>
            </a:fld>
            <a:endParaRPr lang="en-US"/>
          </a:p>
        </p:txBody>
      </p:sp>
    </p:spTree>
    <p:extLst>
      <p:ext uri="{BB962C8B-B14F-4D97-AF65-F5344CB8AC3E}">
        <p14:creationId xmlns:p14="http://schemas.microsoft.com/office/powerpoint/2010/main" val="186112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supported outcomes tend to be more impactful</a:t>
            </a:r>
          </a:p>
          <a:p>
            <a:r>
              <a:rPr lang="en-US" dirty="0"/>
              <a:t>Medication specific data may be helpful pending audience</a:t>
            </a:r>
          </a:p>
        </p:txBody>
      </p:sp>
      <p:sp>
        <p:nvSpPr>
          <p:cNvPr id="4" name="Slide Number Placeholder 3"/>
          <p:cNvSpPr>
            <a:spLocks noGrp="1"/>
          </p:cNvSpPr>
          <p:nvPr>
            <p:ph type="sldNum" sz="quarter" idx="5"/>
          </p:nvPr>
        </p:nvSpPr>
        <p:spPr/>
        <p:txBody>
          <a:bodyPr/>
          <a:lstStyle/>
          <a:p>
            <a:fld id="{B1FFE4DA-8EFE-431C-9E3B-3A7C8FFF9347}" type="slidenum">
              <a:rPr lang="en-US" smtClean="0"/>
              <a:t>7</a:t>
            </a:fld>
            <a:endParaRPr lang="en-US"/>
          </a:p>
        </p:txBody>
      </p:sp>
    </p:spTree>
    <p:extLst>
      <p:ext uri="{BB962C8B-B14F-4D97-AF65-F5344CB8AC3E}">
        <p14:creationId xmlns:p14="http://schemas.microsoft.com/office/powerpoint/2010/main" val="2129346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hyperlink" Target="http://elearning.ashp.org/" TargetMode="External"/><Relationship Id="rId4" Type="http://schemas.openxmlformats.org/officeDocument/2006/relationships/hyperlink" Target="mailto:sections@ashp.org"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6324" y="2028558"/>
            <a:ext cx="8585675" cy="4829442"/>
          </a:xfrm>
          <a:prstGeom prst="rect">
            <a:avLst/>
          </a:prstGeom>
        </p:spPr>
      </p:pic>
      <p:sp>
        <p:nvSpPr>
          <p:cNvPr id="2" name="Title 1"/>
          <p:cNvSpPr>
            <a:spLocks noGrp="1"/>
          </p:cNvSpPr>
          <p:nvPr>
            <p:ph type="ctrTitle"/>
          </p:nvPr>
        </p:nvSpPr>
        <p:spPr>
          <a:xfrm>
            <a:off x="734938" y="786187"/>
            <a:ext cx="10929323" cy="2387600"/>
          </a:xfrm>
        </p:spPr>
        <p:txBody>
          <a:bodyPr anchor="b">
            <a:normAutofit/>
          </a:bodyPr>
          <a:lstStyle>
            <a:lvl1pPr algn="l">
              <a:defRPr sz="5400" b="1">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734938" y="3411966"/>
            <a:ext cx="8523362" cy="1479177"/>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3" name="Straight Connector 12"/>
          <p:cNvCxnSpPr/>
          <p:nvPr userDrawn="1"/>
        </p:nvCxnSpPr>
        <p:spPr>
          <a:xfrm>
            <a:off x="806388" y="3295652"/>
            <a:ext cx="627764" cy="0"/>
          </a:xfrm>
          <a:prstGeom prst="line">
            <a:avLst/>
          </a:prstGeom>
          <a:ln w="19050">
            <a:solidFill>
              <a:srgbClr val="F479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7839" y="5457824"/>
            <a:ext cx="2110786" cy="1072543"/>
          </a:xfrm>
          <a:prstGeom prst="rect">
            <a:avLst/>
          </a:prstGeom>
        </p:spPr>
      </p:pic>
    </p:spTree>
    <p:extLst>
      <p:ext uri="{BB962C8B-B14F-4D97-AF65-F5344CB8AC3E}">
        <p14:creationId xmlns:p14="http://schemas.microsoft.com/office/powerpoint/2010/main" val="99252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67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71926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41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ssessment 4 Q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7" name="TextBox 6"/>
          <p:cNvSpPr txBox="1"/>
          <p:nvPr userDrawn="1"/>
        </p:nvSpPr>
        <p:spPr>
          <a:xfrm>
            <a:off x="818321" y="2063751"/>
            <a:ext cx="548640" cy="548640"/>
          </a:xfrm>
          <a:prstGeom prst="ellipse">
            <a:avLst/>
          </a:prstGeom>
          <a:solidFill>
            <a:schemeClr val="accent2"/>
          </a:solidFill>
        </p:spPr>
        <p:txBody>
          <a:bodyPr wrap="square" rtlCol="0">
            <a:noAutofit/>
          </a:bodyPr>
          <a:lstStyle/>
          <a:p>
            <a:pPr algn="ctr"/>
            <a:r>
              <a:rPr lang="en-US" b="1" dirty="0">
                <a:solidFill>
                  <a:schemeClr val="bg1"/>
                </a:solidFill>
              </a:rPr>
              <a:t>1</a:t>
            </a:r>
          </a:p>
        </p:txBody>
      </p:sp>
      <p:sp>
        <p:nvSpPr>
          <p:cNvPr id="9" name="Text Placeholder 8"/>
          <p:cNvSpPr>
            <a:spLocks noGrp="1"/>
          </p:cNvSpPr>
          <p:nvPr>
            <p:ph type="body" sz="quarter" idx="12"/>
          </p:nvPr>
        </p:nvSpPr>
        <p:spPr>
          <a:xfrm>
            <a:off x="1514476" y="2943225"/>
            <a:ext cx="9819446" cy="548640"/>
          </a:xfrm>
        </p:spPr>
        <p:txBody>
          <a:bodyPr anchor="ctr" anchorCtr="0">
            <a:normAutofit/>
          </a:bodyPr>
          <a:lstStyle>
            <a:lvl1pPr marL="0" indent="0">
              <a:buNone/>
              <a:defRPr sz="1400"/>
            </a:lvl1pPr>
          </a:lstStyle>
          <a:p>
            <a:pPr lvl="0"/>
            <a:r>
              <a:rPr lang="en-US"/>
              <a:t>Edit Master text styles</a:t>
            </a:r>
          </a:p>
        </p:txBody>
      </p:sp>
      <p:sp>
        <p:nvSpPr>
          <p:cNvPr id="10" name="Text Placeholder 8"/>
          <p:cNvSpPr>
            <a:spLocks noGrp="1"/>
          </p:cNvSpPr>
          <p:nvPr>
            <p:ph type="body" sz="quarter" idx="13"/>
          </p:nvPr>
        </p:nvSpPr>
        <p:spPr>
          <a:xfrm>
            <a:off x="1514476" y="2063751"/>
            <a:ext cx="9819446" cy="548640"/>
          </a:xfrm>
        </p:spPr>
        <p:txBody>
          <a:bodyPr anchor="ctr" anchorCtr="0">
            <a:normAutofit/>
          </a:bodyPr>
          <a:lstStyle>
            <a:lvl1pPr marL="0" indent="0">
              <a:buNone/>
              <a:defRPr sz="1400"/>
            </a:lvl1pPr>
          </a:lstStyle>
          <a:p>
            <a:pPr lvl="0"/>
            <a:r>
              <a:rPr lang="en-US"/>
              <a:t>Edit Master text styles</a:t>
            </a:r>
          </a:p>
        </p:txBody>
      </p:sp>
      <p:sp>
        <p:nvSpPr>
          <p:cNvPr id="11" name="TextBox 10"/>
          <p:cNvSpPr txBox="1"/>
          <p:nvPr userDrawn="1"/>
        </p:nvSpPr>
        <p:spPr>
          <a:xfrm>
            <a:off x="818321" y="2943225"/>
            <a:ext cx="548640" cy="536574"/>
          </a:xfrm>
          <a:prstGeom prst="ellipse">
            <a:avLst/>
          </a:prstGeom>
          <a:solidFill>
            <a:schemeClr val="accent2"/>
          </a:solidFill>
        </p:spPr>
        <p:txBody>
          <a:bodyPr wrap="square" rtlCol="0">
            <a:noAutofit/>
          </a:bodyPr>
          <a:lstStyle/>
          <a:p>
            <a:pPr algn="ctr"/>
            <a:r>
              <a:rPr lang="en-US" b="1" dirty="0">
                <a:solidFill>
                  <a:schemeClr val="bg1"/>
                </a:solidFill>
              </a:rPr>
              <a:t>2</a:t>
            </a:r>
          </a:p>
        </p:txBody>
      </p:sp>
      <p:sp>
        <p:nvSpPr>
          <p:cNvPr id="12" name="Text Placeholder 8"/>
          <p:cNvSpPr>
            <a:spLocks noGrp="1"/>
          </p:cNvSpPr>
          <p:nvPr>
            <p:ph type="body" sz="quarter" idx="14"/>
          </p:nvPr>
        </p:nvSpPr>
        <p:spPr>
          <a:xfrm>
            <a:off x="1514476" y="3749199"/>
            <a:ext cx="9819446" cy="548640"/>
          </a:xfrm>
        </p:spPr>
        <p:txBody>
          <a:bodyPr anchor="ctr" anchorCtr="0">
            <a:normAutofit/>
          </a:bodyPr>
          <a:lstStyle>
            <a:lvl1pPr marL="0" indent="0">
              <a:buNone/>
              <a:defRPr sz="1400"/>
            </a:lvl1pPr>
          </a:lstStyle>
          <a:p>
            <a:pPr lvl="0"/>
            <a:r>
              <a:rPr lang="en-US"/>
              <a:t>Edit Master text styles</a:t>
            </a:r>
          </a:p>
        </p:txBody>
      </p:sp>
      <p:sp>
        <p:nvSpPr>
          <p:cNvPr id="13" name="TextBox 12"/>
          <p:cNvSpPr txBox="1"/>
          <p:nvPr userDrawn="1"/>
        </p:nvSpPr>
        <p:spPr>
          <a:xfrm>
            <a:off x="818321" y="3749199"/>
            <a:ext cx="548640" cy="536574"/>
          </a:xfrm>
          <a:prstGeom prst="ellipse">
            <a:avLst/>
          </a:prstGeom>
          <a:solidFill>
            <a:schemeClr val="accent2"/>
          </a:solidFill>
        </p:spPr>
        <p:txBody>
          <a:bodyPr wrap="square" rtlCol="0">
            <a:noAutofit/>
          </a:bodyPr>
          <a:lstStyle/>
          <a:p>
            <a:pPr algn="ctr"/>
            <a:r>
              <a:rPr lang="en-US" b="1" dirty="0">
                <a:solidFill>
                  <a:schemeClr val="bg1"/>
                </a:solidFill>
              </a:rPr>
              <a:t>3</a:t>
            </a:r>
          </a:p>
        </p:txBody>
      </p:sp>
      <p:sp>
        <p:nvSpPr>
          <p:cNvPr id="14" name="Text Placeholder 8"/>
          <p:cNvSpPr>
            <a:spLocks noGrp="1"/>
          </p:cNvSpPr>
          <p:nvPr>
            <p:ph type="body" sz="quarter" idx="15"/>
          </p:nvPr>
        </p:nvSpPr>
        <p:spPr>
          <a:xfrm>
            <a:off x="1514476" y="4555173"/>
            <a:ext cx="9819446" cy="548640"/>
          </a:xfrm>
        </p:spPr>
        <p:txBody>
          <a:bodyPr anchor="ctr" anchorCtr="0">
            <a:normAutofit/>
          </a:bodyPr>
          <a:lstStyle>
            <a:lvl1pPr marL="0" indent="0">
              <a:buNone/>
              <a:defRPr sz="1400"/>
            </a:lvl1pPr>
          </a:lstStyle>
          <a:p>
            <a:pPr lvl="0"/>
            <a:r>
              <a:rPr lang="en-US"/>
              <a:t>Edit Master text styles</a:t>
            </a:r>
          </a:p>
        </p:txBody>
      </p:sp>
      <p:sp>
        <p:nvSpPr>
          <p:cNvPr id="15" name="TextBox 14"/>
          <p:cNvSpPr txBox="1"/>
          <p:nvPr userDrawn="1"/>
        </p:nvSpPr>
        <p:spPr>
          <a:xfrm>
            <a:off x="818321" y="4555173"/>
            <a:ext cx="548640" cy="536574"/>
          </a:xfrm>
          <a:prstGeom prst="ellipse">
            <a:avLst/>
          </a:prstGeom>
          <a:solidFill>
            <a:schemeClr val="accent2"/>
          </a:solidFill>
        </p:spPr>
        <p:txBody>
          <a:bodyPr wrap="square" rtlCol="0">
            <a:noAutofit/>
          </a:bodyPr>
          <a:lstStyle/>
          <a:p>
            <a:pPr algn="ctr"/>
            <a:r>
              <a:rPr lang="en-US" b="1" dirty="0">
                <a:solidFill>
                  <a:schemeClr val="bg1"/>
                </a:solidFill>
              </a:rPr>
              <a:t>4</a:t>
            </a:r>
          </a:p>
        </p:txBody>
      </p:sp>
    </p:spTree>
    <p:extLst>
      <p:ext uri="{BB962C8B-B14F-4D97-AF65-F5344CB8AC3E}">
        <p14:creationId xmlns:p14="http://schemas.microsoft.com/office/powerpoint/2010/main" val="2723112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ssessment 5 Q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7" name="TextBox 6"/>
          <p:cNvSpPr txBox="1"/>
          <p:nvPr userDrawn="1"/>
        </p:nvSpPr>
        <p:spPr>
          <a:xfrm>
            <a:off x="818321" y="2063751"/>
            <a:ext cx="548640" cy="548640"/>
          </a:xfrm>
          <a:prstGeom prst="ellipse">
            <a:avLst/>
          </a:prstGeom>
          <a:solidFill>
            <a:schemeClr val="accent2"/>
          </a:solidFill>
        </p:spPr>
        <p:txBody>
          <a:bodyPr wrap="square" rtlCol="0">
            <a:noAutofit/>
          </a:bodyPr>
          <a:lstStyle/>
          <a:p>
            <a:pPr algn="ctr"/>
            <a:r>
              <a:rPr lang="en-US" b="1" dirty="0">
                <a:solidFill>
                  <a:schemeClr val="bg1"/>
                </a:solidFill>
              </a:rPr>
              <a:t>1</a:t>
            </a:r>
          </a:p>
        </p:txBody>
      </p:sp>
      <p:sp>
        <p:nvSpPr>
          <p:cNvPr id="9" name="Text Placeholder 8"/>
          <p:cNvSpPr>
            <a:spLocks noGrp="1"/>
          </p:cNvSpPr>
          <p:nvPr>
            <p:ph type="body" sz="quarter" idx="12"/>
          </p:nvPr>
        </p:nvSpPr>
        <p:spPr>
          <a:xfrm>
            <a:off x="1514476" y="2943225"/>
            <a:ext cx="9819446" cy="548640"/>
          </a:xfrm>
        </p:spPr>
        <p:txBody>
          <a:bodyPr anchor="ctr" anchorCtr="0">
            <a:normAutofit/>
          </a:bodyPr>
          <a:lstStyle>
            <a:lvl1pPr marL="0" indent="0">
              <a:buNone/>
              <a:defRPr sz="1400"/>
            </a:lvl1pPr>
          </a:lstStyle>
          <a:p>
            <a:pPr lvl="0"/>
            <a:r>
              <a:rPr lang="en-US"/>
              <a:t>Edit Master text styles</a:t>
            </a:r>
          </a:p>
        </p:txBody>
      </p:sp>
      <p:sp>
        <p:nvSpPr>
          <p:cNvPr id="10" name="Text Placeholder 8"/>
          <p:cNvSpPr>
            <a:spLocks noGrp="1"/>
          </p:cNvSpPr>
          <p:nvPr>
            <p:ph type="body" sz="quarter" idx="13"/>
          </p:nvPr>
        </p:nvSpPr>
        <p:spPr>
          <a:xfrm>
            <a:off x="1514476" y="2063751"/>
            <a:ext cx="9819446" cy="548640"/>
          </a:xfrm>
        </p:spPr>
        <p:txBody>
          <a:bodyPr anchor="ctr" anchorCtr="0">
            <a:normAutofit/>
          </a:bodyPr>
          <a:lstStyle>
            <a:lvl1pPr marL="0" indent="0">
              <a:buNone/>
              <a:defRPr sz="1400"/>
            </a:lvl1pPr>
          </a:lstStyle>
          <a:p>
            <a:pPr lvl="0"/>
            <a:r>
              <a:rPr lang="en-US"/>
              <a:t>Edit Master text styles</a:t>
            </a:r>
          </a:p>
        </p:txBody>
      </p:sp>
      <p:sp>
        <p:nvSpPr>
          <p:cNvPr id="11" name="TextBox 10"/>
          <p:cNvSpPr txBox="1"/>
          <p:nvPr userDrawn="1"/>
        </p:nvSpPr>
        <p:spPr>
          <a:xfrm>
            <a:off x="818321" y="2943225"/>
            <a:ext cx="548640" cy="536574"/>
          </a:xfrm>
          <a:prstGeom prst="ellipse">
            <a:avLst/>
          </a:prstGeom>
          <a:solidFill>
            <a:schemeClr val="accent2"/>
          </a:solidFill>
        </p:spPr>
        <p:txBody>
          <a:bodyPr wrap="square" rtlCol="0">
            <a:noAutofit/>
          </a:bodyPr>
          <a:lstStyle/>
          <a:p>
            <a:pPr algn="ctr"/>
            <a:r>
              <a:rPr lang="en-US" b="1" dirty="0">
                <a:solidFill>
                  <a:schemeClr val="bg1"/>
                </a:solidFill>
              </a:rPr>
              <a:t>2</a:t>
            </a:r>
          </a:p>
        </p:txBody>
      </p:sp>
      <p:sp>
        <p:nvSpPr>
          <p:cNvPr id="12" name="Text Placeholder 8"/>
          <p:cNvSpPr>
            <a:spLocks noGrp="1"/>
          </p:cNvSpPr>
          <p:nvPr>
            <p:ph type="body" sz="quarter" idx="14"/>
          </p:nvPr>
        </p:nvSpPr>
        <p:spPr>
          <a:xfrm>
            <a:off x="1514476" y="3749199"/>
            <a:ext cx="9819446" cy="548640"/>
          </a:xfrm>
        </p:spPr>
        <p:txBody>
          <a:bodyPr anchor="ctr" anchorCtr="0">
            <a:normAutofit/>
          </a:bodyPr>
          <a:lstStyle>
            <a:lvl1pPr marL="0" indent="0">
              <a:buNone/>
              <a:defRPr sz="1400"/>
            </a:lvl1pPr>
          </a:lstStyle>
          <a:p>
            <a:pPr lvl="0"/>
            <a:r>
              <a:rPr lang="en-US"/>
              <a:t>Edit Master text styles</a:t>
            </a:r>
          </a:p>
        </p:txBody>
      </p:sp>
      <p:sp>
        <p:nvSpPr>
          <p:cNvPr id="13" name="TextBox 12"/>
          <p:cNvSpPr txBox="1"/>
          <p:nvPr userDrawn="1"/>
        </p:nvSpPr>
        <p:spPr>
          <a:xfrm>
            <a:off x="818321" y="3749199"/>
            <a:ext cx="548640" cy="536574"/>
          </a:xfrm>
          <a:prstGeom prst="ellipse">
            <a:avLst/>
          </a:prstGeom>
          <a:solidFill>
            <a:schemeClr val="accent2"/>
          </a:solidFill>
        </p:spPr>
        <p:txBody>
          <a:bodyPr wrap="square" rtlCol="0">
            <a:noAutofit/>
          </a:bodyPr>
          <a:lstStyle/>
          <a:p>
            <a:pPr algn="ctr"/>
            <a:r>
              <a:rPr lang="en-US" b="1" dirty="0">
                <a:solidFill>
                  <a:schemeClr val="bg1"/>
                </a:solidFill>
              </a:rPr>
              <a:t>3</a:t>
            </a:r>
          </a:p>
        </p:txBody>
      </p:sp>
      <p:sp>
        <p:nvSpPr>
          <p:cNvPr id="14" name="Text Placeholder 8"/>
          <p:cNvSpPr>
            <a:spLocks noGrp="1"/>
          </p:cNvSpPr>
          <p:nvPr>
            <p:ph type="body" sz="quarter" idx="15"/>
          </p:nvPr>
        </p:nvSpPr>
        <p:spPr>
          <a:xfrm>
            <a:off x="1514476" y="4555173"/>
            <a:ext cx="9819446" cy="548640"/>
          </a:xfrm>
        </p:spPr>
        <p:txBody>
          <a:bodyPr anchor="ctr" anchorCtr="0">
            <a:normAutofit/>
          </a:bodyPr>
          <a:lstStyle>
            <a:lvl1pPr marL="0" indent="0">
              <a:buNone/>
              <a:defRPr sz="1400"/>
            </a:lvl1pPr>
          </a:lstStyle>
          <a:p>
            <a:pPr lvl="0"/>
            <a:r>
              <a:rPr lang="en-US"/>
              <a:t>Edit Master text styles</a:t>
            </a:r>
          </a:p>
        </p:txBody>
      </p:sp>
      <p:sp>
        <p:nvSpPr>
          <p:cNvPr id="15" name="TextBox 14"/>
          <p:cNvSpPr txBox="1"/>
          <p:nvPr userDrawn="1"/>
        </p:nvSpPr>
        <p:spPr>
          <a:xfrm>
            <a:off x="818321" y="4555173"/>
            <a:ext cx="548640" cy="536574"/>
          </a:xfrm>
          <a:prstGeom prst="ellipse">
            <a:avLst/>
          </a:prstGeom>
          <a:solidFill>
            <a:schemeClr val="accent2"/>
          </a:solidFill>
        </p:spPr>
        <p:txBody>
          <a:bodyPr wrap="square" rtlCol="0">
            <a:noAutofit/>
          </a:bodyPr>
          <a:lstStyle/>
          <a:p>
            <a:pPr algn="ctr"/>
            <a:r>
              <a:rPr lang="en-US" b="1" dirty="0">
                <a:solidFill>
                  <a:schemeClr val="bg1"/>
                </a:solidFill>
              </a:rPr>
              <a:t>4</a:t>
            </a:r>
          </a:p>
        </p:txBody>
      </p:sp>
      <p:sp>
        <p:nvSpPr>
          <p:cNvPr id="16" name="Text Placeholder 8"/>
          <p:cNvSpPr>
            <a:spLocks noGrp="1"/>
          </p:cNvSpPr>
          <p:nvPr>
            <p:ph type="body" sz="quarter" idx="16"/>
          </p:nvPr>
        </p:nvSpPr>
        <p:spPr>
          <a:xfrm>
            <a:off x="1514475" y="5361147"/>
            <a:ext cx="9819446" cy="548640"/>
          </a:xfrm>
        </p:spPr>
        <p:txBody>
          <a:bodyPr anchor="ctr" anchorCtr="0">
            <a:normAutofit/>
          </a:bodyPr>
          <a:lstStyle>
            <a:lvl1pPr marL="0" indent="0">
              <a:buNone/>
              <a:defRPr sz="1400"/>
            </a:lvl1pPr>
          </a:lstStyle>
          <a:p>
            <a:pPr lvl="0"/>
            <a:r>
              <a:rPr lang="en-US"/>
              <a:t>Edit Master text styles</a:t>
            </a:r>
          </a:p>
        </p:txBody>
      </p:sp>
      <p:sp>
        <p:nvSpPr>
          <p:cNvPr id="17" name="TextBox 16"/>
          <p:cNvSpPr txBox="1"/>
          <p:nvPr userDrawn="1"/>
        </p:nvSpPr>
        <p:spPr>
          <a:xfrm>
            <a:off x="818320" y="5361147"/>
            <a:ext cx="548640" cy="536574"/>
          </a:xfrm>
          <a:prstGeom prst="ellipse">
            <a:avLst/>
          </a:prstGeom>
          <a:solidFill>
            <a:schemeClr val="accent2"/>
          </a:solidFill>
        </p:spPr>
        <p:txBody>
          <a:bodyPr wrap="square" rtlCol="0">
            <a:noAutofit/>
          </a:bodyPr>
          <a:lstStyle/>
          <a:p>
            <a:pPr algn="ctr"/>
            <a:r>
              <a:rPr lang="en-US" b="1" dirty="0">
                <a:solidFill>
                  <a:schemeClr val="bg1"/>
                </a:solidFill>
              </a:rPr>
              <a:t>5</a:t>
            </a:r>
          </a:p>
        </p:txBody>
      </p:sp>
    </p:spTree>
    <p:extLst>
      <p:ext uri="{BB962C8B-B14F-4D97-AF65-F5344CB8AC3E}">
        <p14:creationId xmlns:p14="http://schemas.microsoft.com/office/powerpoint/2010/main" val="202723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4148" y="1013506"/>
            <a:ext cx="3202137" cy="4830989"/>
          </a:xfrm>
          <a:noFill/>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588000" y="1013506"/>
            <a:ext cx="5994400" cy="4830989"/>
          </a:xfrm>
        </p:spPr>
        <p:txBody>
          <a:bodyPr anchor="ctr" anchorCtr="0">
            <a:normAutofit/>
          </a:bodyPr>
          <a:lstStyle>
            <a:lvl1pPr>
              <a:lnSpc>
                <a:spcPct val="100000"/>
              </a:lnSpc>
              <a:spcBef>
                <a:spcPts val="600"/>
              </a:spcBef>
              <a:spcAft>
                <a:spcPts val="600"/>
              </a:spcAft>
              <a:buClr>
                <a:srgbClr val="F47933"/>
              </a:buClr>
              <a:defRPr sz="3200"/>
            </a:lvl1pPr>
            <a:lvl2pPr>
              <a:lnSpc>
                <a:spcPct val="100000"/>
              </a:lnSpc>
              <a:spcBef>
                <a:spcPts val="600"/>
              </a:spcBef>
              <a:spcAft>
                <a:spcPts val="600"/>
              </a:spcAft>
              <a:buClr>
                <a:srgbClr val="F47933"/>
              </a:buClr>
              <a:defRPr sz="2800"/>
            </a:lvl2pPr>
            <a:lvl3pPr>
              <a:lnSpc>
                <a:spcPct val="100000"/>
              </a:lnSpc>
              <a:spcBef>
                <a:spcPts val="600"/>
              </a:spcBef>
              <a:spcAft>
                <a:spcPts val="600"/>
              </a:spcAft>
              <a:buClr>
                <a:srgbClr val="F47933"/>
              </a:buClr>
              <a:defRPr sz="2400"/>
            </a:lvl3pPr>
            <a:lvl4pPr>
              <a:lnSpc>
                <a:spcPct val="100000"/>
              </a:lnSpc>
              <a:spcBef>
                <a:spcPts val="600"/>
              </a:spcBef>
              <a:spcAft>
                <a:spcPts val="600"/>
              </a:spcAft>
              <a:buClr>
                <a:srgbClr val="F47933"/>
              </a:buClr>
              <a:defRPr sz="2000"/>
            </a:lvl4pPr>
            <a:lvl5pPr>
              <a:lnSpc>
                <a:spcPct val="100000"/>
              </a:lnSpc>
              <a:spcBef>
                <a:spcPts val="600"/>
              </a:spcBef>
              <a:spcAft>
                <a:spcPts val="600"/>
              </a:spcAft>
              <a:buClr>
                <a:srgbClr val="F47933"/>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8971" y="6048708"/>
            <a:ext cx="1202871" cy="611460"/>
          </a:xfrm>
          <a:prstGeom prst="rect">
            <a:avLst/>
          </a:prstGeom>
        </p:spPr>
      </p:pic>
    </p:spTree>
    <p:extLst>
      <p:ext uri="{BB962C8B-B14F-4D97-AF65-F5344CB8AC3E}">
        <p14:creationId xmlns:p14="http://schemas.microsoft.com/office/powerpoint/2010/main" val="198465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726830"/>
            <a:ext cx="12190815" cy="6131169"/>
          </a:xfrm>
          <a:prstGeom prst="rect">
            <a:avLst/>
          </a:prstGeom>
        </p:spPr>
      </p:pic>
      <p:sp>
        <p:nvSpPr>
          <p:cNvPr id="2" name="Title 1"/>
          <p:cNvSpPr>
            <a:spLocks noGrp="1"/>
          </p:cNvSpPr>
          <p:nvPr>
            <p:ph type="title"/>
          </p:nvPr>
        </p:nvSpPr>
        <p:spPr>
          <a:xfrm>
            <a:off x="1254368" y="3516924"/>
            <a:ext cx="9659817" cy="1730414"/>
          </a:xfrm>
        </p:spPr>
        <p:txBody>
          <a:bodyPr anchor="b"/>
          <a:lstStyle>
            <a:lvl1pPr algn="ctr">
              <a:defRPr sz="600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54368" y="5573486"/>
            <a:ext cx="9659817" cy="862017"/>
          </a:xfr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814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 Informa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85" y="726831"/>
            <a:ext cx="12190815" cy="6131169"/>
          </a:xfrm>
          <a:prstGeom prst="rect">
            <a:avLst/>
          </a:prstGeom>
        </p:spPr>
      </p:pic>
      <p:sp>
        <p:nvSpPr>
          <p:cNvPr id="6" name="Title 3"/>
          <p:cNvSpPr txBox="1">
            <a:spLocks/>
          </p:cNvSpPr>
          <p:nvPr userDrawn="1"/>
        </p:nvSpPr>
        <p:spPr>
          <a:xfrm>
            <a:off x="1266092" y="3059724"/>
            <a:ext cx="9659817" cy="64550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gn="ctr"/>
            <a:r>
              <a:rPr lang="en-US" dirty="0"/>
              <a:t>Thank you for attending!</a:t>
            </a:r>
          </a:p>
        </p:txBody>
      </p:sp>
      <p:sp>
        <p:nvSpPr>
          <p:cNvPr id="9" name="Text Placeholder 8"/>
          <p:cNvSpPr>
            <a:spLocks noGrp="1"/>
          </p:cNvSpPr>
          <p:nvPr>
            <p:ph type="body" sz="quarter" idx="11"/>
          </p:nvPr>
        </p:nvSpPr>
        <p:spPr>
          <a:xfrm>
            <a:off x="2800350" y="4462794"/>
            <a:ext cx="6591300" cy="695325"/>
          </a:xfrm>
        </p:spPr>
        <p:txBody>
          <a:bodyPr anchor="ctr"/>
          <a:lstStyle>
            <a:lvl1pPr marL="0" indent="0" algn="ctr">
              <a:buNone/>
              <a:defRPr b="1">
                <a:solidFill>
                  <a:schemeClr val="accent4"/>
                </a:solidFill>
              </a:defRPr>
            </a:lvl1pPr>
          </a:lstStyle>
          <a:p>
            <a:pPr lvl="0"/>
            <a:r>
              <a:rPr lang="en-US"/>
              <a:t>Edit Master text styles</a:t>
            </a:r>
          </a:p>
        </p:txBody>
      </p:sp>
      <p:sp>
        <p:nvSpPr>
          <p:cNvPr id="10" name="TextBox 9"/>
          <p:cNvSpPr txBox="1"/>
          <p:nvPr userDrawn="1"/>
        </p:nvSpPr>
        <p:spPr>
          <a:xfrm>
            <a:off x="1266092" y="4033253"/>
            <a:ext cx="9659817" cy="2443746"/>
          </a:xfrm>
          <a:prstGeom prst="rect">
            <a:avLst/>
          </a:prstGeom>
          <a:noFill/>
        </p:spPr>
        <p:txBody>
          <a:bodyPr wrap="square" rtlCol="0">
            <a:spAutoFit/>
          </a:bodyPr>
          <a:lstStyle/>
          <a:p>
            <a:pPr algn="ctr">
              <a:lnSpc>
                <a:spcPct val="120000"/>
              </a:lnSpc>
            </a:pPr>
            <a:r>
              <a:rPr lang="en-US" sz="1600" dirty="0">
                <a:solidFill>
                  <a:schemeClr val="tx2"/>
                </a:solidFill>
              </a:rPr>
              <a:t>Remember to process and claim your CE credit no later than </a:t>
            </a:r>
            <a:r>
              <a:rPr lang="en-US" sz="1600" b="1" u="sng" dirty="0">
                <a:solidFill>
                  <a:schemeClr val="tx2"/>
                </a:solidFill>
              </a:rPr>
              <a:t>60 days from today</a:t>
            </a:r>
            <a:r>
              <a:rPr lang="en-US" sz="1600" b="1" dirty="0">
                <a:solidFill>
                  <a:schemeClr val="tx2"/>
                </a:solidFill>
              </a:rPr>
              <a:t> </a:t>
            </a:r>
            <a:r>
              <a:rPr lang="en-US" sz="1600" dirty="0">
                <a:solidFill>
                  <a:schemeClr val="tx2"/>
                </a:solidFill>
              </a:rPr>
              <a:t>at elearning.ashp.org</a:t>
            </a:r>
            <a:endParaRPr lang="en-US" sz="1600" u="sng" dirty="0">
              <a:solidFill>
                <a:schemeClr val="tx2"/>
              </a:solidFill>
            </a:endParaRPr>
          </a:p>
          <a:p>
            <a:pPr algn="ctr">
              <a:lnSpc>
                <a:spcPct val="120000"/>
              </a:lnSpc>
            </a:pPr>
            <a:endParaRPr lang="en-US" sz="200" b="1" dirty="0">
              <a:solidFill>
                <a:schemeClr val="accent4"/>
              </a:solidFill>
            </a:endParaRPr>
          </a:p>
          <a:p>
            <a:pPr algn="ctr">
              <a:lnSpc>
                <a:spcPct val="120000"/>
              </a:lnSpc>
            </a:pPr>
            <a:endParaRPr lang="en-US" sz="1600" dirty="0">
              <a:solidFill>
                <a:schemeClr val="tx2"/>
              </a:solidFill>
            </a:endParaRPr>
          </a:p>
          <a:p>
            <a:pPr algn="ctr">
              <a:lnSpc>
                <a:spcPct val="120000"/>
              </a:lnSpc>
            </a:pPr>
            <a:endParaRPr lang="en-US" sz="1600" dirty="0">
              <a:solidFill>
                <a:schemeClr val="tx2"/>
              </a:solidFill>
            </a:endParaRPr>
          </a:p>
          <a:p>
            <a:pPr algn="ctr">
              <a:lnSpc>
                <a:spcPct val="120000"/>
              </a:lnSpc>
            </a:pPr>
            <a:endParaRPr lang="en-US" sz="1600" dirty="0">
              <a:solidFill>
                <a:schemeClr val="tx2"/>
              </a:solidFill>
            </a:endParaRPr>
          </a:p>
          <a:p>
            <a:pPr algn="ctr">
              <a:lnSpc>
                <a:spcPct val="120000"/>
              </a:lnSpc>
            </a:pPr>
            <a:r>
              <a:rPr lang="en-US" sz="1600" dirty="0">
                <a:solidFill>
                  <a:schemeClr val="tx2"/>
                </a:solidFill>
              </a:rPr>
              <a:t>Please send any remaining questions to </a:t>
            </a:r>
            <a:r>
              <a:rPr lang="en-US" sz="1600" dirty="0">
                <a:hlinkClick r:id="rId4"/>
              </a:rPr>
              <a:t>sections@ashp.org</a:t>
            </a:r>
            <a:endParaRPr lang="en-US" sz="1600" dirty="0"/>
          </a:p>
          <a:p>
            <a:pPr algn="ctr">
              <a:lnSpc>
                <a:spcPct val="120000"/>
              </a:lnSpc>
            </a:pPr>
            <a:r>
              <a:rPr lang="en-US" sz="1600" dirty="0">
                <a:solidFill>
                  <a:schemeClr val="tx2"/>
                </a:solidFill>
              </a:rPr>
              <a:t>The webinar recording will be available in the next 2 weeks and posted on the </a:t>
            </a:r>
            <a:br>
              <a:rPr lang="en-US" sz="1600" dirty="0">
                <a:solidFill>
                  <a:schemeClr val="tx2"/>
                </a:solidFill>
              </a:rPr>
            </a:br>
            <a:r>
              <a:rPr lang="en-US" sz="1600" dirty="0">
                <a:solidFill>
                  <a:schemeClr val="tx2"/>
                </a:solidFill>
              </a:rPr>
              <a:t>ASHP eLearning website, </a:t>
            </a:r>
            <a:r>
              <a:rPr lang="en-US" sz="1600" u="sng" dirty="0">
                <a:hlinkClick r:id="rId5"/>
              </a:rPr>
              <a:t>http://elearning.ashp.org/</a:t>
            </a:r>
            <a:endParaRPr lang="en-US" sz="1600" dirty="0"/>
          </a:p>
          <a:p>
            <a:pPr algn="ctr"/>
            <a:endParaRPr lang="en-US" sz="1600" dirty="0"/>
          </a:p>
        </p:txBody>
      </p:sp>
    </p:spTree>
    <p:extLst>
      <p:ext uri="{BB962C8B-B14F-4D97-AF65-F5344CB8AC3E}">
        <p14:creationId xmlns:p14="http://schemas.microsoft.com/office/powerpoint/2010/main" val="290320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lgn="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buClr>
                <a:srgbClr val="F47933"/>
              </a:buClr>
              <a:defRPr/>
            </a:lvl1pPr>
            <a:lvl2pPr>
              <a:buClr>
                <a:srgbClr val="F47933"/>
              </a:buClr>
              <a:defRPr/>
            </a:lvl2pPr>
            <a:lvl3pPr>
              <a:buClr>
                <a:srgbClr val="F47933"/>
              </a:buClr>
              <a:defRPr/>
            </a:lvl3pPr>
            <a:lvl4pPr>
              <a:buClr>
                <a:srgbClr val="F47933"/>
              </a:buClr>
              <a:defRPr/>
            </a:lvl4pPr>
            <a:lvl5pPr>
              <a:buClr>
                <a:srgbClr val="F4793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buClr>
                <a:srgbClr val="F47933"/>
              </a:buClr>
              <a:defRPr/>
            </a:lvl1pPr>
            <a:lvl2pPr>
              <a:buClr>
                <a:srgbClr val="F47933"/>
              </a:buClr>
              <a:defRPr/>
            </a:lvl2pPr>
            <a:lvl3pPr>
              <a:buClr>
                <a:srgbClr val="F47933"/>
              </a:buClr>
              <a:defRPr/>
            </a:lvl3pPr>
            <a:lvl4pPr>
              <a:buClr>
                <a:srgbClr val="F47933"/>
              </a:buClr>
              <a:defRPr/>
            </a:lvl4pPr>
            <a:lvl5pPr>
              <a:buClr>
                <a:srgbClr val="F4793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795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409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286750" y="4661298"/>
            <a:ext cx="3905249" cy="2196702"/>
          </a:xfrm>
          <a:prstGeom prst="rect">
            <a:avLst/>
          </a:prstGeom>
        </p:spPr>
      </p:pic>
      <p:sp>
        <p:nvSpPr>
          <p:cNvPr id="2" name="Title Placeholder 1"/>
          <p:cNvSpPr>
            <a:spLocks noGrp="1"/>
          </p:cNvSpPr>
          <p:nvPr>
            <p:ph type="title"/>
          </p:nvPr>
        </p:nvSpPr>
        <p:spPr>
          <a:xfrm>
            <a:off x="818321"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2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18321" y="6356350"/>
            <a:ext cx="7335079"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082130" y="6241695"/>
            <a:ext cx="944217" cy="479780"/>
          </a:xfrm>
          <a:prstGeom prst="rect">
            <a:avLst/>
          </a:prstGeom>
        </p:spPr>
      </p:pic>
    </p:spTree>
    <p:extLst>
      <p:ext uri="{BB962C8B-B14F-4D97-AF65-F5344CB8AC3E}">
        <p14:creationId xmlns:p14="http://schemas.microsoft.com/office/powerpoint/2010/main" val="29284165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9" r:id="rId3"/>
    <p:sldLayoutId id="2147483680" r:id="rId4"/>
    <p:sldLayoutId id="2147483666" r:id="rId5"/>
    <p:sldLayoutId id="2147483681" r:id="rId6"/>
    <p:sldLayoutId id="2147483669" r:id="rId7"/>
    <p:sldLayoutId id="2147483670" r:id="rId8"/>
    <p:sldLayoutId id="2147483673" r:id="rId9"/>
    <p:sldLayoutId id="2147483675" r:id="rId10"/>
    <p:sldLayoutId id="2147483677"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Template: Demonstrating the Value of Health-Systems to Pharmacy Payers/Manufacturers</a:t>
            </a:r>
          </a:p>
        </p:txBody>
      </p:sp>
      <p:sp>
        <p:nvSpPr>
          <p:cNvPr id="3" name="Subtitle 2"/>
          <p:cNvSpPr>
            <a:spLocks noGrp="1"/>
          </p:cNvSpPr>
          <p:nvPr>
            <p:ph type="subTitle" idx="1"/>
          </p:nvPr>
        </p:nvSpPr>
        <p:spPr>
          <a:xfrm>
            <a:off x="734938" y="3377460"/>
            <a:ext cx="8523362" cy="1479177"/>
          </a:xfrm>
        </p:spPr>
        <p:txBody>
          <a:bodyPr/>
          <a:lstStyle/>
          <a:p>
            <a:r>
              <a:rPr lang="en-US" i="1" dirty="0"/>
              <a:t>Created by the ASHP SSPP Business Development SAG</a:t>
            </a:r>
          </a:p>
        </p:txBody>
      </p:sp>
    </p:spTree>
    <p:extLst>
      <p:ext uri="{BB962C8B-B14F-4D97-AF65-F5344CB8AC3E}">
        <p14:creationId xmlns:p14="http://schemas.microsoft.com/office/powerpoint/2010/main" val="1280928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8A00-6CD1-419D-FBF3-247E118F63CC}"/>
              </a:ext>
            </a:extLst>
          </p:cNvPr>
          <p:cNvSpPr>
            <a:spLocks noGrp="1"/>
          </p:cNvSpPr>
          <p:nvPr>
            <p:ph type="title"/>
          </p:nvPr>
        </p:nvSpPr>
        <p:spPr/>
        <p:txBody>
          <a:bodyPr/>
          <a:lstStyle/>
          <a:p>
            <a:r>
              <a:rPr lang="en-US" dirty="0"/>
              <a:t>Payer Specific Slides &amp; Highlights</a:t>
            </a:r>
          </a:p>
        </p:txBody>
      </p:sp>
      <p:sp>
        <p:nvSpPr>
          <p:cNvPr id="3" name="Content Placeholder 2">
            <a:extLst>
              <a:ext uri="{FF2B5EF4-FFF2-40B4-BE49-F238E27FC236}">
                <a16:creationId xmlns:a16="http://schemas.microsoft.com/office/drawing/2014/main" id="{919A7CA8-F958-6510-FCB2-46BD63311930}"/>
              </a:ext>
            </a:extLst>
          </p:cNvPr>
          <p:cNvSpPr>
            <a:spLocks noGrp="1"/>
          </p:cNvSpPr>
          <p:nvPr>
            <p:ph idx="1"/>
          </p:nvPr>
        </p:nvSpPr>
        <p:spPr>
          <a:xfrm>
            <a:off x="818321" y="1825625"/>
            <a:ext cx="10515600" cy="4965944"/>
          </a:xfrm>
        </p:spPr>
        <p:txBody>
          <a:bodyPr>
            <a:normAutofit lnSpcReduction="10000"/>
          </a:bodyPr>
          <a:lstStyle/>
          <a:p>
            <a:r>
              <a:rPr lang="en-US" dirty="0"/>
              <a:t>Consider outcomes or narratives that lean into</a:t>
            </a:r>
          </a:p>
          <a:p>
            <a:pPr lvl="1"/>
            <a:r>
              <a:rPr lang="en-US" dirty="0"/>
              <a:t>Patient satisfaction</a:t>
            </a:r>
          </a:p>
          <a:p>
            <a:pPr lvl="1"/>
            <a:r>
              <a:rPr lang="en-US" dirty="0"/>
              <a:t>Provider satisfaction</a:t>
            </a:r>
          </a:p>
          <a:p>
            <a:pPr lvl="1"/>
            <a:r>
              <a:rPr lang="en-US" dirty="0"/>
              <a:t>Ability to accommodate payer’s preferred workflows</a:t>
            </a:r>
          </a:p>
          <a:p>
            <a:pPr lvl="1"/>
            <a:r>
              <a:rPr lang="en-US" dirty="0"/>
              <a:t>Access to limited distribution drugs</a:t>
            </a:r>
          </a:p>
          <a:p>
            <a:pPr lvl="1"/>
            <a:r>
              <a:rPr lang="en-US" dirty="0"/>
              <a:t>Delivery guarantees</a:t>
            </a:r>
          </a:p>
          <a:p>
            <a:pPr lvl="1"/>
            <a:r>
              <a:rPr lang="en-US" dirty="0"/>
              <a:t>Cost-savings to payer</a:t>
            </a:r>
          </a:p>
          <a:p>
            <a:pPr lvl="2"/>
            <a:r>
              <a:rPr lang="en-US" dirty="0"/>
              <a:t>Reduced hospitalization, escalation to more costly agents, partial fill program</a:t>
            </a:r>
          </a:p>
          <a:p>
            <a:pPr lvl="1"/>
            <a:r>
              <a:rPr lang="en-US" dirty="0"/>
              <a:t>Geographic access</a:t>
            </a:r>
          </a:p>
          <a:p>
            <a:pPr lvl="1"/>
            <a:r>
              <a:rPr lang="en-US" dirty="0"/>
              <a:t>Percentage of prior authorizations approved and general payer formulary alignment</a:t>
            </a:r>
          </a:p>
          <a:p>
            <a:pPr lvl="2"/>
            <a:r>
              <a:rPr lang="en-US" dirty="0"/>
              <a:t>Reduces appeal burden and use of non-formulary agents</a:t>
            </a:r>
          </a:p>
          <a:p>
            <a:pPr lvl="1"/>
            <a:r>
              <a:rPr lang="en-US" dirty="0"/>
              <a:t>Service guarantees / routine reporting abilities</a:t>
            </a:r>
          </a:p>
          <a:p>
            <a:endParaRPr lang="en-US" dirty="0"/>
          </a:p>
        </p:txBody>
      </p:sp>
    </p:spTree>
    <p:extLst>
      <p:ext uri="{BB962C8B-B14F-4D97-AF65-F5344CB8AC3E}">
        <p14:creationId xmlns:p14="http://schemas.microsoft.com/office/powerpoint/2010/main" val="545856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0A2-69C3-E498-FCF3-506506FC5FCF}"/>
              </a:ext>
            </a:extLst>
          </p:cNvPr>
          <p:cNvSpPr>
            <a:spLocks noGrp="1"/>
          </p:cNvSpPr>
          <p:nvPr>
            <p:ph type="title"/>
          </p:nvPr>
        </p:nvSpPr>
        <p:spPr/>
        <p:txBody>
          <a:bodyPr/>
          <a:lstStyle/>
          <a:p>
            <a:r>
              <a:rPr lang="en-US" dirty="0"/>
              <a:t>Payer Quotes</a:t>
            </a:r>
          </a:p>
        </p:txBody>
      </p:sp>
      <p:sp>
        <p:nvSpPr>
          <p:cNvPr id="3" name="Content Placeholder 2">
            <a:extLst>
              <a:ext uri="{FF2B5EF4-FFF2-40B4-BE49-F238E27FC236}">
                <a16:creationId xmlns:a16="http://schemas.microsoft.com/office/drawing/2014/main" id="{D2EEC183-9AF1-F433-19B3-CD946F2C5644}"/>
              </a:ext>
            </a:extLst>
          </p:cNvPr>
          <p:cNvSpPr>
            <a:spLocks noGrp="1"/>
          </p:cNvSpPr>
          <p:nvPr>
            <p:ph idx="1"/>
          </p:nvPr>
        </p:nvSpPr>
        <p:spPr/>
        <p:txBody>
          <a:bodyPr/>
          <a:lstStyle/>
          <a:p>
            <a:r>
              <a:rPr lang="en-US" dirty="0"/>
              <a:t>Insert meaningful quotes, statistics, or value-add facts from payers your organization has worked with</a:t>
            </a:r>
          </a:p>
        </p:txBody>
      </p:sp>
    </p:spTree>
    <p:extLst>
      <p:ext uri="{BB962C8B-B14F-4D97-AF65-F5344CB8AC3E}">
        <p14:creationId xmlns:p14="http://schemas.microsoft.com/office/powerpoint/2010/main" val="2028519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A769-30A3-08D0-5194-16AC93FCC3A1}"/>
              </a:ext>
            </a:extLst>
          </p:cNvPr>
          <p:cNvSpPr>
            <a:spLocks noGrp="1"/>
          </p:cNvSpPr>
          <p:nvPr>
            <p:ph type="title"/>
          </p:nvPr>
        </p:nvSpPr>
        <p:spPr>
          <a:xfrm>
            <a:off x="818321" y="365125"/>
            <a:ext cx="10990726" cy="1325563"/>
          </a:xfrm>
        </p:spPr>
        <p:txBody>
          <a:bodyPr/>
          <a:lstStyle/>
          <a:p>
            <a:r>
              <a:rPr lang="en-US" dirty="0"/>
              <a:t>Manufacturer Specific Slides &amp; Highlights</a:t>
            </a:r>
          </a:p>
        </p:txBody>
      </p:sp>
      <p:sp>
        <p:nvSpPr>
          <p:cNvPr id="3" name="Content Placeholder 2">
            <a:extLst>
              <a:ext uri="{FF2B5EF4-FFF2-40B4-BE49-F238E27FC236}">
                <a16:creationId xmlns:a16="http://schemas.microsoft.com/office/drawing/2014/main" id="{2AE7567A-E2C3-D8DF-6929-5B631930C66C}"/>
              </a:ext>
            </a:extLst>
          </p:cNvPr>
          <p:cNvSpPr>
            <a:spLocks noGrp="1"/>
          </p:cNvSpPr>
          <p:nvPr>
            <p:ph idx="1"/>
          </p:nvPr>
        </p:nvSpPr>
        <p:spPr/>
        <p:txBody>
          <a:bodyPr>
            <a:normAutofit fontScale="85000" lnSpcReduction="20000"/>
          </a:bodyPr>
          <a:lstStyle/>
          <a:p>
            <a:r>
              <a:rPr lang="en-US" dirty="0"/>
              <a:t>Consider outcomes or narratives that lean into</a:t>
            </a:r>
          </a:p>
          <a:p>
            <a:pPr lvl="1"/>
            <a:r>
              <a:rPr lang="en-US" dirty="0"/>
              <a:t>Patient satisfaction</a:t>
            </a:r>
          </a:p>
          <a:p>
            <a:pPr lvl="1"/>
            <a:r>
              <a:rPr lang="en-US" dirty="0"/>
              <a:t>Provider satisfaction</a:t>
            </a:r>
          </a:p>
          <a:p>
            <a:pPr lvl="1"/>
            <a:r>
              <a:rPr lang="en-US" dirty="0"/>
              <a:t>Time to first dispense</a:t>
            </a:r>
          </a:p>
          <a:p>
            <a:pPr lvl="1"/>
            <a:r>
              <a:rPr lang="en-US" dirty="0"/>
              <a:t>Adherence and persistence to therapy</a:t>
            </a:r>
          </a:p>
          <a:p>
            <a:pPr lvl="1"/>
            <a:r>
              <a:rPr lang="en-US" dirty="0"/>
              <a:t>Access to payers</a:t>
            </a:r>
          </a:p>
          <a:p>
            <a:pPr lvl="1"/>
            <a:r>
              <a:rPr lang="en-US" dirty="0"/>
              <a:t>Geographic access</a:t>
            </a:r>
          </a:p>
          <a:p>
            <a:pPr lvl="1"/>
            <a:r>
              <a:rPr lang="en-US" dirty="0"/>
              <a:t>Ability to measure outcomes (patient reported or clinical)</a:t>
            </a:r>
          </a:p>
          <a:p>
            <a:pPr lvl="1"/>
            <a:r>
              <a:rPr lang="en-US" dirty="0"/>
              <a:t>Financial access / % of patients able to initiate therapy / appeal success rate / prior authorization success rate %</a:t>
            </a:r>
          </a:p>
          <a:p>
            <a:r>
              <a:rPr lang="en-US" dirty="0"/>
              <a:t>Limited distribution drug access in the same disease state</a:t>
            </a:r>
          </a:p>
          <a:p>
            <a:r>
              <a:rPr lang="en-US" dirty="0"/>
              <a:t>Staff members and specialization dedicated to area</a:t>
            </a:r>
          </a:p>
          <a:p>
            <a:r>
              <a:rPr lang="en-US" dirty="0"/>
              <a:t>Willingness to meet quarterly/annual (+/- provider presence)</a:t>
            </a:r>
          </a:p>
          <a:p>
            <a:r>
              <a:rPr lang="en-US" dirty="0"/>
              <a:t>Data sharing</a:t>
            </a:r>
          </a:p>
          <a:p>
            <a:endParaRPr lang="en-US" dirty="0"/>
          </a:p>
        </p:txBody>
      </p:sp>
    </p:spTree>
    <p:extLst>
      <p:ext uri="{BB962C8B-B14F-4D97-AF65-F5344CB8AC3E}">
        <p14:creationId xmlns:p14="http://schemas.microsoft.com/office/powerpoint/2010/main" val="1644006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D013-297A-83A4-4BF6-741634F8387B}"/>
              </a:ext>
            </a:extLst>
          </p:cNvPr>
          <p:cNvSpPr>
            <a:spLocks noGrp="1"/>
          </p:cNvSpPr>
          <p:nvPr>
            <p:ph type="title"/>
          </p:nvPr>
        </p:nvSpPr>
        <p:spPr/>
        <p:txBody>
          <a:bodyPr/>
          <a:lstStyle/>
          <a:p>
            <a:r>
              <a:rPr lang="en-US" dirty="0"/>
              <a:t>Manufacturer Quotes</a:t>
            </a:r>
          </a:p>
        </p:txBody>
      </p:sp>
      <p:sp>
        <p:nvSpPr>
          <p:cNvPr id="3" name="Content Placeholder 2">
            <a:extLst>
              <a:ext uri="{FF2B5EF4-FFF2-40B4-BE49-F238E27FC236}">
                <a16:creationId xmlns:a16="http://schemas.microsoft.com/office/drawing/2014/main" id="{6B7CC99E-AF77-AE5E-FB82-FB847E68CCDD}"/>
              </a:ext>
            </a:extLst>
          </p:cNvPr>
          <p:cNvSpPr>
            <a:spLocks noGrp="1"/>
          </p:cNvSpPr>
          <p:nvPr>
            <p:ph idx="1"/>
          </p:nvPr>
        </p:nvSpPr>
        <p:spPr/>
        <p:txBody>
          <a:bodyPr/>
          <a:lstStyle/>
          <a:p>
            <a:r>
              <a:rPr lang="en-US" dirty="0"/>
              <a:t>Insert meaningful quotes, statistics, or value-add facts from manufacturers your organization has worked with</a:t>
            </a:r>
          </a:p>
          <a:p>
            <a:endParaRPr lang="en-US" dirty="0"/>
          </a:p>
        </p:txBody>
      </p:sp>
    </p:spTree>
    <p:extLst>
      <p:ext uri="{BB962C8B-B14F-4D97-AF65-F5344CB8AC3E}">
        <p14:creationId xmlns:p14="http://schemas.microsoft.com/office/powerpoint/2010/main" val="72958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Services – </a:t>
            </a:r>
            <a:br>
              <a:rPr lang="en-US" dirty="0"/>
            </a:br>
            <a:r>
              <a:rPr lang="en-US" dirty="0"/>
              <a:t>Health-System</a:t>
            </a:r>
          </a:p>
        </p:txBody>
      </p:sp>
      <p:sp>
        <p:nvSpPr>
          <p:cNvPr id="3" name="Content Placeholder 2"/>
          <p:cNvSpPr>
            <a:spLocks noGrp="1"/>
          </p:cNvSpPr>
          <p:nvPr>
            <p:ph idx="1"/>
          </p:nvPr>
        </p:nvSpPr>
        <p:spPr>
          <a:xfrm>
            <a:off x="818321" y="1825625"/>
            <a:ext cx="10515600" cy="4780274"/>
          </a:xfrm>
        </p:spPr>
        <p:txBody>
          <a:bodyPr>
            <a:normAutofit fontScale="92500" lnSpcReduction="20000"/>
          </a:bodyPr>
          <a:lstStyle/>
          <a:p>
            <a:r>
              <a:rPr lang="en-US" dirty="0"/>
              <a:t>Description of or numbers of hospitals in system, clinics, EDs, services provided</a:t>
            </a:r>
          </a:p>
          <a:p>
            <a:r>
              <a:rPr lang="en-US" dirty="0"/>
              <a:t>Home Care, long-term care, specialties available</a:t>
            </a:r>
          </a:p>
          <a:p>
            <a:r>
              <a:rPr lang="en-US" dirty="0"/>
              <a:t>Service area and number of patients served (or visits)</a:t>
            </a:r>
          </a:p>
          <a:p>
            <a:r>
              <a:rPr lang="en-US" dirty="0"/>
              <a:t>Number of employees</a:t>
            </a:r>
          </a:p>
          <a:p>
            <a:r>
              <a:rPr lang="en-US" dirty="0"/>
              <a:t>Call out to tailored area you are focusing on (REMS medication, presence of patient population presence with orphan disease, etc.)</a:t>
            </a:r>
          </a:p>
          <a:p>
            <a:r>
              <a:rPr lang="en-US" dirty="0"/>
              <a:t>Community impact and presence in community</a:t>
            </a:r>
          </a:p>
          <a:p>
            <a:r>
              <a:rPr lang="en-US" dirty="0"/>
              <a:t>Centers of excellence</a:t>
            </a:r>
          </a:p>
          <a:p>
            <a:r>
              <a:rPr lang="en-US" dirty="0"/>
              <a:t>Recognitions received</a:t>
            </a:r>
          </a:p>
          <a:p>
            <a:r>
              <a:rPr lang="en-US" dirty="0"/>
              <a:t>Notable trials</a:t>
            </a:r>
          </a:p>
          <a:p>
            <a:r>
              <a:rPr lang="en-US" dirty="0"/>
              <a:t>Presence of key opinion leaders</a:t>
            </a:r>
          </a:p>
          <a:p>
            <a:endParaRPr lang="en-US" dirty="0"/>
          </a:p>
        </p:txBody>
      </p:sp>
    </p:spTree>
    <p:extLst>
      <p:ext uri="{BB962C8B-B14F-4D97-AF65-F5344CB8AC3E}">
        <p14:creationId xmlns:p14="http://schemas.microsoft.com/office/powerpoint/2010/main" val="462683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Services – </a:t>
            </a:r>
            <a:br>
              <a:rPr lang="en-US" dirty="0"/>
            </a:br>
            <a:r>
              <a:rPr lang="en-US" dirty="0"/>
              <a:t>Specialty Pharmacy</a:t>
            </a:r>
          </a:p>
        </p:txBody>
      </p:sp>
      <p:sp>
        <p:nvSpPr>
          <p:cNvPr id="3" name="Content Placeholder 2"/>
          <p:cNvSpPr>
            <a:spLocks noGrp="1"/>
          </p:cNvSpPr>
          <p:nvPr>
            <p:ph idx="1"/>
          </p:nvPr>
        </p:nvSpPr>
        <p:spPr>
          <a:xfrm>
            <a:off x="818321" y="1825624"/>
            <a:ext cx="10515600" cy="4737545"/>
          </a:xfrm>
        </p:spPr>
        <p:txBody>
          <a:bodyPr>
            <a:normAutofit fontScale="70000" lnSpcReduction="20000"/>
          </a:bodyPr>
          <a:lstStyle/>
          <a:p>
            <a:r>
              <a:rPr lang="en-US" dirty="0"/>
              <a:t>Opportunity to differentiate the benefit of your health-system specialty model vs. others</a:t>
            </a:r>
          </a:p>
          <a:p>
            <a:r>
              <a:rPr lang="en-US" dirty="0"/>
              <a:t>Highlight</a:t>
            </a:r>
          </a:p>
          <a:p>
            <a:pPr lvl="1"/>
            <a:r>
              <a:rPr lang="en-US" dirty="0"/>
              <a:t>Years of service to community</a:t>
            </a:r>
          </a:p>
          <a:p>
            <a:pPr lvl="1"/>
            <a:r>
              <a:rPr lang="en-US" dirty="0"/>
              <a:t>Number of team members dedicated to specialty and related services (breakdown roles as relevant)</a:t>
            </a:r>
          </a:p>
          <a:p>
            <a:pPr lvl="1"/>
            <a:r>
              <a:rPr lang="en-US" dirty="0"/>
              <a:t>Number of prescriptions filled, patients served, payer mix (commercial, Medicare, Medicaid)</a:t>
            </a:r>
          </a:p>
          <a:p>
            <a:pPr lvl="1"/>
            <a:r>
              <a:rPr lang="en-US" dirty="0"/>
              <a:t>Service differentiators (same day fills, local delivery, texting, temperature resilient packaging)</a:t>
            </a:r>
          </a:p>
          <a:p>
            <a:pPr lvl="1"/>
            <a:r>
              <a:rPr lang="en-US" dirty="0"/>
              <a:t>Patient and provider satisfaction</a:t>
            </a:r>
          </a:p>
          <a:p>
            <a:pPr lvl="1"/>
            <a:r>
              <a:rPr lang="en-US" dirty="0"/>
              <a:t>Service model (clinic integrated vs. centralized model vs. hybrid)</a:t>
            </a:r>
          </a:p>
          <a:p>
            <a:pPr lvl="1"/>
            <a:r>
              <a:rPr lang="en-US" dirty="0"/>
              <a:t>Collaboration with providers, clinic staff, ancillary services</a:t>
            </a:r>
          </a:p>
          <a:p>
            <a:pPr lvl="1"/>
            <a:r>
              <a:rPr lang="en-US" dirty="0"/>
              <a:t>Support for more seamless transitions of care</a:t>
            </a:r>
          </a:p>
          <a:p>
            <a:pPr lvl="1"/>
            <a:r>
              <a:rPr lang="en-US" dirty="0"/>
              <a:t>Benefits of shared EHR</a:t>
            </a:r>
          </a:p>
          <a:p>
            <a:pPr lvl="1"/>
            <a:r>
              <a:rPr lang="en-US" dirty="0"/>
              <a:t>Reduction of rate-limiting steps</a:t>
            </a:r>
          </a:p>
          <a:p>
            <a:pPr lvl="1"/>
            <a:r>
              <a:rPr lang="en-US" dirty="0"/>
              <a:t>Vested interest in patient outcomes and superior outcomes realized, as relevant (SVR12, FEV1, RAPID3, etc.)</a:t>
            </a:r>
          </a:p>
          <a:p>
            <a:pPr lvl="1"/>
            <a:r>
              <a:rPr lang="en-US" dirty="0"/>
              <a:t>Facilitating affordability and patient access to medications</a:t>
            </a:r>
          </a:p>
          <a:p>
            <a:pPr lvl="1"/>
            <a:r>
              <a:rPr lang="en-US" dirty="0"/>
              <a:t>Accreditations (URAC, ACHC, Designations/Certifications, ASHP, etc.)</a:t>
            </a:r>
          </a:p>
          <a:p>
            <a:pPr lvl="1"/>
            <a:r>
              <a:rPr lang="en-US" dirty="0"/>
              <a:t>Awards</a:t>
            </a:r>
          </a:p>
          <a:p>
            <a:pPr lvl="1"/>
            <a:r>
              <a:rPr lang="en-US" dirty="0"/>
              <a:t>Staff training (Board certification, residency training and mix, CSP, relevant specialization, tech training)</a:t>
            </a:r>
          </a:p>
          <a:p>
            <a:pPr marL="0" indent="0">
              <a:buNone/>
            </a:pPr>
            <a:endParaRPr lang="en-US" dirty="0"/>
          </a:p>
        </p:txBody>
      </p:sp>
    </p:spTree>
    <p:extLst>
      <p:ext uri="{BB962C8B-B14F-4D97-AF65-F5344CB8AC3E}">
        <p14:creationId xmlns:p14="http://schemas.microsoft.com/office/powerpoint/2010/main" val="3557759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Therapeutic Areas Covered </a:t>
            </a:r>
            <a:br>
              <a:rPr lang="en-US" dirty="0"/>
            </a:br>
            <a:r>
              <a:rPr lang="en-US" dirty="0"/>
              <a:t>(include areas as relevant)</a:t>
            </a:r>
          </a:p>
        </p:txBody>
      </p:sp>
      <p:sp>
        <p:nvSpPr>
          <p:cNvPr id="4" name="Content Placeholder 2">
            <a:extLst>
              <a:ext uri="{FF2B5EF4-FFF2-40B4-BE49-F238E27FC236}">
                <a16:creationId xmlns:a16="http://schemas.microsoft.com/office/drawing/2014/main" id="{A519161F-34C0-F971-6549-018E4648C189}"/>
              </a:ext>
            </a:extLst>
          </p:cNvPr>
          <p:cNvSpPr>
            <a:spLocks noGrp="1"/>
          </p:cNvSpPr>
          <p:nvPr>
            <p:ph idx="1"/>
          </p:nvPr>
        </p:nvSpPr>
        <p:spPr>
          <a:xfrm>
            <a:off x="838200" y="1825625"/>
            <a:ext cx="4257294" cy="4351338"/>
          </a:xfrm>
        </p:spPr>
        <p:txBody>
          <a:bodyPr>
            <a:normAutofit/>
          </a:bodyPr>
          <a:lstStyle/>
          <a:p>
            <a:r>
              <a:rPr lang="en-US" sz="1500" dirty="0"/>
              <a:t>Anemia/neutropenia</a:t>
            </a:r>
          </a:p>
          <a:p>
            <a:r>
              <a:rPr lang="en-US" sz="1500" dirty="0"/>
              <a:t>Asthma</a:t>
            </a:r>
          </a:p>
          <a:p>
            <a:r>
              <a:rPr lang="en-US" sz="1500" dirty="0"/>
              <a:t>Blood disorders</a:t>
            </a:r>
          </a:p>
          <a:p>
            <a:r>
              <a:rPr lang="en-US" sz="1500" dirty="0"/>
              <a:t>Cardiology</a:t>
            </a:r>
          </a:p>
          <a:p>
            <a:r>
              <a:rPr lang="en-US" sz="1500" dirty="0"/>
              <a:t>Cystic fibrosis</a:t>
            </a:r>
          </a:p>
          <a:p>
            <a:r>
              <a:rPr lang="en-US" sz="1500" dirty="0"/>
              <a:t>Dermatology</a:t>
            </a:r>
          </a:p>
          <a:p>
            <a:r>
              <a:rPr lang="en-US" sz="1500" dirty="0"/>
              <a:t>Endocrinology</a:t>
            </a:r>
          </a:p>
          <a:p>
            <a:r>
              <a:rPr lang="en-US" sz="1500" dirty="0"/>
              <a:t>Enzyme deficiencies</a:t>
            </a:r>
          </a:p>
          <a:p>
            <a:r>
              <a:rPr lang="en-US" sz="1500" dirty="0"/>
              <a:t>Fertility</a:t>
            </a:r>
          </a:p>
          <a:p>
            <a:r>
              <a:rPr lang="en-US" sz="1500" dirty="0"/>
              <a:t>Growth hormone</a:t>
            </a:r>
          </a:p>
          <a:p>
            <a:r>
              <a:rPr lang="en-US" sz="1500" dirty="0"/>
              <a:t>Hemophilia</a:t>
            </a:r>
          </a:p>
          <a:p>
            <a:r>
              <a:rPr lang="en-US" sz="1500" dirty="0"/>
              <a:t>Hepatitis</a:t>
            </a:r>
          </a:p>
          <a:p>
            <a:r>
              <a:rPr lang="en-US" sz="1500" dirty="0"/>
              <a:t>HIV/AIDS</a:t>
            </a:r>
          </a:p>
        </p:txBody>
      </p:sp>
      <p:sp>
        <p:nvSpPr>
          <p:cNvPr id="5" name="Content Placeholder 2">
            <a:extLst>
              <a:ext uri="{FF2B5EF4-FFF2-40B4-BE49-F238E27FC236}">
                <a16:creationId xmlns:a16="http://schemas.microsoft.com/office/drawing/2014/main" id="{85662F48-F2C3-0EDE-2024-CE3A9046FEED}"/>
              </a:ext>
            </a:extLst>
          </p:cNvPr>
          <p:cNvSpPr txBox="1">
            <a:spLocks/>
          </p:cNvSpPr>
          <p:nvPr/>
        </p:nvSpPr>
        <p:spPr>
          <a:xfrm>
            <a:off x="7135776" y="1825625"/>
            <a:ext cx="4257294" cy="435133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Immune deficiency/IVIG/SCIG</a:t>
            </a:r>
          </a:p>
          <a:p>
            <a:r>
              <a:rPr lang="en-US" dirty="0"/>
              <a:t>Inflammatory bowel disease</a:t>
            </a:r>
          </a:p>
          <a:p>
            <a:r>
              <a:rPr lang="en-US" dirty="0"/>
              <a:t>Lipidology</a:t>
            </a:r>
          </a:p>
          <a:p>
            <a:r>
              <a:rPr lang="en-US" dirty="0"/>
              <a:t>Movement disorders</a:t>
            </a:r>
          </a:p>
          <a:p>
            <a:r>
              <a:rPr lang="en-US" dirty="0"/>
              <a:t>Multiple sclerosis</a:t>
            </a:r>
          </a:p>
          <a:p>
            <a:r>
              <a:rPr lang="en-US" dirty="0"/>
              <a:t>Neurology</a:t>
            </a:r>
          </a:p>
          <a:p>
            <a:r>
              <a:rPr lang="en-US" dirty="0"/>
              <a:t>Oncology</a:t>
            </a:r>
          </a:p>
          <a:p>
            <a:r>
              <a:rPr lang="en-US" dirty="0"/>
              <a:t>Osteoarthritis</a:t>
            </a:r>
          </a:p>
          <a:p>
            <a:r>
              <a:rPr lang="en-US" dirty="0"/>
              <a:t>Pulmonary</a:t>
            </a:r>
          </a:p>
          <a:p>
            <a:r>
              <a:rPr lang="en-US" dirty="0"/>
              <a:t>PAH</a:t>
            </a:r>
          </a:p>
          <a:p>
            <a:r>
              <a:rPr lang="en-US" dirty="0"/>
              <a:t>Rheumatoid arthritis</a:t>
            </a:r>
          </a:p>
          <a:p>
            <a:r>
              <a:rPr lang="en-US" dirty="0"/>
              <a:t>Respiratory Syncytial Virus (RSV)</a:t>
            </a:r>
          </a:p>
          <a:p>
            <a:r>
              <a:rPr lang="en-US" dirty="0"/>
              <a:t>Transplant</a:t>
            </a:r>
          </a:p>
          <a:p>
            <a:r>
              <a:rPr lang="en-US" dirty="0"/>
              <a:t>Urology</a:t>
            </a:r>
          </a:p>
        </p:txBody>
      </p:sp>
      <p:cxnSp>
        <p:nvCxnSpPr>
          <p:cNvPr id="6" name="Straight Connector 5">
            <a:extLst>
              <a:ext uri="{FF2B5EF4-FFF2-40B4-BE49-F238E27FC236}">
                <a16:creationId xmlns:a16="http://schemas.microsoft.com/office/drawing/2014/main" id="{E7BDE458-FAEB-B9A5-19DD-83FE237AF559}"/>
              </a:ext>
            </a:extLst>
          </p:cNvPr>
          <p:cNvCxnSpPr>
            <a:cxnSpLocks/>
          </p:cNvCxnSpPr>
          <p:nvPr/>
        </p:nvCxnSpPr>
        <p:spPr>
          <a:xfrm>
            <a:off x="6096000" y="1690688"/>
            <a:ext cx="0" cy="4486275"/>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A73ACE5-730E-99F3-D529-95D0398FA43D}"/>
              </a:ext>
            </a:extLst>
          </p:cNvPr>
          <p:cNvSpPr txBox="1"/>
          <p:nvPr/>
        </p:nvSpPr>
        <p:spPr>
          <a:xfrm>
            <a:off x="285225" y="6211669"/>
            <a:ext cx="9702837" cy="646331"/>
          </a:xfrm>
          <a:prstGeom prst="rect">
            <a:avLst/>
          </a:prstGeom>
          <a:noFill/>
        </p:spPr>
        <p:txBody>
          <a:bodyPr wrap="square" rtlCol="0">
            <a:spAutoFit/>
          </a:bodyPr>
          <a:lstStyle/>
          <a:p>
            <a:r>
              <a:rPr lang="en-US" dirty="0"/>
              <a:t>Consideration for orphan/rare disease highlights as well as any focus in pediatrics</a:t>
            </a:r>
          </a:p>
          <a:p>
            <a:r>
              <a:rPr lang="en-US" dirty="0"/>
              <a:t>Drill down or roll up specificity of disease states as needed</a:t>
            </a:r>
          </a:p>
        </p:txBody>
      </p:sp>
    </p:spTree>
    <p:extLst>
      <p:ext uri="{BB962C8B-B14F-4D97-AF65-F5344CB8AC3E}">
        <p14:creationId xmlns:p14="http://schemas.microsoft.com/office/powerpoint/2010/main" val="93743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Impactful Patient Story and/or Patient Testimonies</a:t>
            </a:r>
          </a:p>
        </p:txBody>
      </p:sp>
      <p:sp>
        <p:nvSpPr>
          <p:cNvPr id="3" name="Content Placeholder 2"/>
          <p:cNvSpPr>
            <a:spLocks noGrp="1"/>
          </p:cNvSpPr>
          <p:nvPr>
            <p:ph idx="1"/>
          </p:nvPr>
        </p:nvSpPr>
        <p:spPr/>
        <p:txBody>
          <a:bodyPr/>
          <a:lstStyle/>
          <a:p>
            <a:r>
              <a:rPr lang="en-US" dirty="0"/>
              <a:t>Heroic save example</a:t>
            </a:r>
          </a:p>
          <a:p>
            <a:r>
              <a:rPr lang="en-US" dirty="0"/>
              <a:t>Highly satisfied patient testimony</a:t>
            </a:r>
          </a:p>
          <a:p>
            <a:r>
              <a:rPr lang="en-US" dirty="0"/>
              <a:t>Net promoter score or satisfaction survey results partnered with this</a:t>
            </a:r>
          </a:p>
          <a:p>
            <a:endParaRPr lang="en-US" dirty="0"/>
          </a:p>
        </p:txBody>
      </p:sp>
    </p:spTree>
    <p:extLst>
      <p:ext uri="{BB962C8B-B14F-4D97-AF65-F5344CB8AC3E}">
        <p14:creationId xmlns:p14="http://schemas.microsoft.com/office/powerpoint/2010/main" val="176919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 Testimonies and Satisfaction</a:t>
            </a:r>
          </a:p>
        </p:txBody>
      </p:sp>
      <p:sp>
        <p:nvSpPr>
          <p:cNvPr id="3" name="Content Placeholder 2"/>
          <p:cNvSpPr>
            <a:spLocks noGrp="1"/>
          </p:cNvSpPr>
          <p:nvPr>
            <p:ph idx="1"/>
          </p:nvPr>
        </p:nvSpPr>
        <p:spPr/>
        <p:txBody>
          <a:bodyPr/>
          <a:lstStyle/>
          <a:p>
            <a:r>
              <a:rPr lang="en-US" dirty="0"/>
              <a:t>Heroic save example</a:t>
            </a:r>
          </a:p>
          <a:p>
            <a:r>
              <a:rPr lang="en-US" dirty="0"/>
              <a:t>Highly satisfied patient testimony</a:t>
            </a:r>
          </a:p>
          <a:p>
            <a:r>
              <a:rPr lang="en-US" dirty="0"/>
              <a:t>Net promoter score or satisfaction survey results partnered with this</a:t>
            </a:r>
          </a:p>
          <a:p>
            <a:endParaRPr lang="en-US" dirty="0"/>
          </a:p>
        </p:txBody>
      </p:sp>
    </p:spTree>
    <p:extLst>
      <p:ext uri="{BB962C8B-B14F-4D97-AF65-F5344CB8AC3E}">
        <p14:creationId xmlns:p14="http://schemas.microsoft.com/office/powerpoint/2010/main" val="123842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Specialty Pharmacy Outcomes</a:t>
            </a:r>
          </a:p>
        </p:txBody>
      </p:sp>
      <p:sp>
        <p:nvSpPr>
          <p:cNvPr id="3" name="Content Placeholder 2"/>
          <p:cNvSpPr>
            <a:spLocks noGrp="1"/>
          </p:cNvSpPr>
          <p:nvPr>
            <p:ph idx="1"/>
          </p:nvPr>
        </p:nvSpPr>
        <p:spPr>
          <a:xfrm>
            <a:off x="818321" y="1444239"/>
            <a:ext cx="10846688" cy="5272755"/>
          </a:xfrm>
        </p:spPr>
        <p:txBody>
          <a:bodyPr>
            <a:normAutofit fontScale="92500" lnSpcReduction="10000"/>
          </a:bodyPr>
          <a:lstStyle/>
          <a:p>
            <a:r>
              <a:rPr lang="en-US" sz="1600" dirty="0"/>
              <a:t>Consider comparing outcomes to standards and/or oriented to the individual manufacturer/payer (e.g., our average speed to answer is 6 seconds vs accreditations standards requiring 30 seconds)</a:t>
            </a:r>
          </a:p>
          <a:p>
            <a:r>
              <a:rPr lang="en-US" sz="1600" dirty="0"/>
              <a:t>Inclusion of publications and studies which highlight the value of services (Pt Satisfaction, PMN, Total Cost of Care Reduction, etc.)</a:t>
            </a:r>
          </a:p>
          <a:p>
            <a:r>
              <a:rPr lang="en-US" sz="1600" dirty="0"/>
              <a:t>Volumes</a:t>
            </a:r>
          </a:p>
          <a:p>
            <a:pPr lvl="1"/>
            <a:r>
              <a:rPr lang="en-US" sz="1400" dirty="0"/>
              <a:t>Payer mix</a:t>
            </a:r>
          </a:p>
          <a:p>
            <a:r>
              <a:rPr lang="en-US" sz="1600" dirty="0"/>
              <a:t>Health Outcomes</a:t>
            </a:r>
          </a:p>
          <a:p>
            <a:pPr lvl="1"/>
            <a:r>
              <a:rPr lang="en-US" sz="1400" dirty="0"/>
              <a:t>Adherence</a:t>
            </a:r>
          </a:p>
          <a:p>
            <a:pPr lvl="1"/>
            <a:r>
              <a:rPr lang="en-US" sz="1400" dirty="0"/>
              <a:t>Clinical and/or disease specific</a:t>
            </a:r>
          </a:p>
          <a:p>
            <a:pPr lvl="1"/>
            <a:r>
              <a:rPr lang="en-US" sz="1400" dirty="0"/>
              <a:t>Number or impact of interventions</a:t>
            </a:r>
          </a:p>
          <a:p>
            <a:r>
              <a:rPr lang="en-US" sz="1600" dirty="0"/>
              <a:t>Financial support ($$$, % of patients receiving copay assistance)</a:t>
            </a:r>
          </a:p>
          <a:p>
            <a:r>
              <a:rPr lang="en-US" sz="1600" dirty="0"/>
              <a:t>Operational outcomes</a:t>
            </a:r>
          </a:p>
          <a:p>
            <a:pPr lvl="1"/>
            <a:r>
              <a:rPr lang="en-US" sz="1400" dirty="0"/>
              <a:t>Turnaround time (dispenses)</a:t>
            </a:r>
          </a:p>
          <a:p>
            <a:pPr lvl="1"/>
            <a:r>
              <a:rPr lang="en-US" sz="1400" dirty="0"/>
              <a:t>Error rate %</a:t>
            </a:r>
          </a:p>
          <a:p>
            <a:pPr lvl="1"/>
            <a:r>
              <a:rPr lang="en-US" sz="1400" dirty="0"/>
              <a:t>Phone metrics</a:t>
            </a:r>
          </a:p>
          <a:p>
            <a:pPr lvl="2"/>
            <a:r>
              <a:rPr lang="en-US" sz="1200" dirty="0"/>
              <a:t>Time to answer</a:t>
            </a:r>
          </a:p>
          <a:p>
            <a:pPr lvl="2"/>
            <a:r>
              <a:rPr lang="en-US" sz="1200" dirty="0"/>
              <a:t>Blockage rate, abandonment rate</a:t>
            </a:r>
          </a:p>
          <a:p>
            <a:pPr lvl="1"/>
            <a:r>
              <a:rPr lang="en-US" sz="1400" dirty="0"/>
              <a:t>Prior authorization assistance (appeal number, turnaround time, appeal approval rates – again orient to payer vs. manufacturer)</a:t>
            </a:r>
          </a:p>
          <a:p>
            <a:r>
              <a:rPr lang="en-US" sz="1600" dirty="0"/>
              <a:t>Satisfaction (payer, manufacturer)</a:t>
            </a:r>
          </a:p>
          <a:p>
            <a:r>
              <a:rPr lang="en-US" sz="1600" dirty="0"/>
              <a:t>Waste avoidance</a:t>
            </a:r>
          </a:p>
          <a:p>
            <a:pPr lvl="1"/>
            <a:r>
              <a:rPr lang="en-US" sz="1400" dirty="0"/>
              <a:t>Medication waste (oncology, monitoring for appointments, partial fills instead of full fills of therapy changes occur)</a:t>
            </a:r>
          </a:p>
        </p:txBody>
      </p:sp>
    </p:spTree>
    <p:extLst>
      <p:ext uri="{BB962C8B-B14F-4D97-AF65-F5344CB8AC3E}">
        <p14:creationId xmlns:p14="http://schemas.microsoft.com/office/powerpoint/2010/main" val="3845791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16DC-B1DD-4F94-4B25-DB7B48F59E11}"/>
              </a:ext>
            </a:extLst>
          </p:cNvPr>
          <p:cNvSpPr>
            <a:spLocks noGrp="1"/>
          </p:cNvSpPr>
          <p:nvPr>
            <p:ph type="title"/>
          </p:nvPr>
        </p:nvSpPr>
        <p:spPr/>
        <p:txBody>
          <a:bodyPr/>
          <a:lstStyle/>
          <a:p>
            <a:r>
              <a:rPr lang="en-US" dirty="0"/>
              <a:t>Data capabilities</a:t>
            </a:r>
          </a:p>
        </p:txBody>
      </p:sp>
      <p:sp>
        <p:nvSpPr>
          <p:cNvPr id="3" name="Content Placeholder 2">
            <a:extLst>
              <a:ext uri="{FF2B5EF4-FFF2-40B4-BE49-F238E27FC236}">
                <a16:creationId xmlns:a16="http://schemas.microsoft.com/office/drawing/2014/main" id="{B82C966F-132D-ECE9-36C4-C0CED60F21C5}"/>
              </a:ext>
            </a:extLst>
          </p:cNvPr>
          <p:cNvSpPr>
            <a:spLocks noGrp="1"/>
          </p:cNvSpPr>
          <p:nvPr>
            <p:ph idx="1"/>
          </p:nvPr>
        </p:nvSpPr>
        <p:spPr>
          <a:xfrm>
            <a:off x="818321" y="1751888"/>
            <a:ext cx="10515600" cy="4990743"/>
          </a:xfrm>
        </p:spPr>
        <p:txBody>
          <a:bodyPr>
            <a:normAutofit lnSpcReduction="10000"/>
          </a:bodyPr>
          <a:lstStyle/>
          <a:p>
            <a:r>
              <a:rPr lang="en-US" dirty="0"/>
              <a:t>Systems used</a:t>
            </a:r>
          </a:p>
          <a:p>
            <a:pPr lvl="1"/>
            <a:r>
              <a:rPr lang="en-US" dirty="0"/>
              <a:t>EHR, Specialty management system, dispensing software</a:t>
            </a:r>
          </a:p>
          <a:p>
            <a:r>
              <a:rPr lang="en-US" dirty="0"/>
              <a:t>Participation with data aggregators</a:t>
            </a:r>
          </a:p>
          <a:p>
            <a:r>
              <a:rPr lang="en-US" dirty="0"/>
              <a:t>Tokenization software</a:t>
            </a:r>
          </a:p>
          <a:p>
            <a:r>
              <a:rPr lang="en-US" dirty="0"/>
              <a:t>Analytics</a:t>
            </a:r>
          </a:p>
          <a:p>
            <a:r>
              <a:rPr lang="en-US" dirty="0"/>
              <a:t>Ability to provide data reports and frequency of reports (daily, M/W/Fri, weekly)</a:t>
            </a:r>
          </a:p>
          <a:p>
            <a:r>
              <a:rPr lang="en-US" dirty="0"/>
              <a:t>Status, dispense, and inventory reports</a:t>
            </a:r>
          </a:p>
          <a:p>
            <a:r>
              <a:rPr lang="en-US" dirty="0"/>
              <a:t>Clinical outcomes, lab values, or surrogates</a:t>
            </a:r>
          </a:p>
          <a:p>
            <a:r>
              <a:rPr lang="en-US" dirty="0"/>
              <a:t>What can we pull from each area (influences discussion on data reporting and visibility)</a:t>
            </a:r>
          </a:p>
        </p:txBody>
      </p:sp>
    </p:spTree>
    <p:extLst>
      <p:ext uri="{BB962C8B-B14F-4D97-AF65-F5344CB8AC3E}">
        <p14:creationId xmlns:p14="http://schemas.microsoft.com/office/powerpoint/2010/main" val="4268514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8A00-6CD1-419D-FBF3-247E118F63CC}"/>
              </a:ext>
            </a:extLst>
          </p:cNvPr>
          <p:cNvSpPr>
            <a:spLocks noGrp="1"/>
          </p:cNvSpPr>
          <p:nvPr>
            <p:ph type="title"/>
          </p:nvPr>
        </p:nvSpPr>
        <p:spPr/>
        <p:txBody>
          <a:bodyPr/>
          <a:lstStyle/>
          <a:p>
            <a:r>
              <a:rPr lang="en-US" dirty="0"/>
              <a:t>Initiatives</a:t>
            </a:r>
          </a:p>
        </p:txBody>
      </p:sp>
      <p:sp>
        <p:nvSpPr>
          <p:cNvPr id="3" name="Content Placeholder 2">
            <a:extLst>
              <a:ext uri="{FF2B5EF4-FFF2-40B4-BE49-F238E27FC236}">
                <a16:creationId xmlns:a16="http://schemas.microsoft.com/office/drawing/2014/main" id="{919A7CA8-F958-6510-FCB2-46BD63311930}"/>
              </a:ext>
            </a:extLst>
          </p:cNvPr>
          <p:cNvSpPr>
            <a:spLocks noGrp="1"/>
          </p:cNvSpPr>
          <p:nvPr>
            <p:ph idx="1"/>
          </p:nvPr>
        </p:nvSpPr>
        <p:spPr/>
        <p:txBody>
          <a:bodyPr/>
          <a:lstStyle/>
          <a:p>
            <a:r>
              <a:rPr lang="en-US" dirty="0"/>
              <a:t>Where we are going in the next year</a:t>
            </a:r>
          </a:p>
          <a:p>
            <a:r>
              <a:rPr lang="en-US" dirty="0"/>
              <a:t>New technologies or service levels</a:t>
            </a:r>
          </a:p>
          <a:p>
            <a:r>
              <a:rPr lang="en-US" dirty="0"/>
              <a:t>New therapeutic areas</a:t>
            </a:r>
          </a:p>
          <a:p>
            <a:r>
              <a:rPr lang="en-US" dirty="0"/>
              <a:t>Delivery modalities</a:t>
            </a:r>
          </a:p>
          <a:p>
            <a:r>
              <a:rPr lang="en-US" dirty="0"/>
              <a:t>What is important to us</a:t>
            </a:r>
          </a:p>
          <a:p>
            <a:pPr lvl="1"/>
            <a:r>
              <a:rPr lang="en-US" dirty="0"/>
              <a:t>Health disparities</a:t>
            </a:r>
          </a:p>
          <a:p>
            <a:pPr lvl="1"/>
            <a:r>
              <a:rPr lang="en-US" dirty="0"/>
              <a:t>New certifications</a:t>
            </a:r>
          </a:p>
          <a:p>
            <a:pPr lvl="1"/>
            <a:r>
              <a:rPr lang="en-US" dirty="0"/>
              <a:t>Pilot programs</a:t>
            </a:r>
          </a:p>
          <a:p>
            <a:pPr lvl="1"/>
            <a:r>
              <a:rPr lang="en-US" dirty="0"/>
              <a:t>Quality / access initiatives</a:t>
            </a:r>
          </a:p>
          <a:p>
            <a:endParaRPr lang="en-US" dirty="0"/>
          </a:p>
        </p:txBody>
      </p:sp>
    </p:spTree>
    <p:extLst>
      <p:ext uri="{BB962C8B-B14F-4D97-AF65-F5344CB8AC3E}">
        <p14:creationId xmlns:p14="http://schemas.microsoft.com/office/powerpoint/2010/main" val="3961706967"/>
      </p:ext>
    </p:extLst>
  </p:cSld>
  <p:clrMapOvr>
    <a:masterClrMapping/>
  </p:clrMapOvr>
</p:sld>
</file>

<file path=ppt/theme/theme1.xml><?xml version="1.0" encoding="utf-8"?>
<a:theme xmlns:a="http://schemas.openxmlformats.org/drawingml/2006/main" name="1_Office Theme">
  <a:themeElements>
    <a:clrScheme name="Custom 12">
      <a:dk1>
        <a:srgbClr val="44546A"/>
      </a:dk1>
      <a:lt1>
        <a:sysClr val="window" lastClr="FFFFFF"/>
      </a:lt1>
      <a:dk2>
        <a:srgbClr val="002852"/>
      </a:dk2>
      <a:lt2>
        <a:srgbClr val="C8E8F3"/>
      </a:lt2>
      <a:accent1>
        <a:srgbClr val="006EB7"/>
      </a:accent1>
      <a:accent2>
        <a:srgbClr val="5DC9E7"/>
      </a:accent2>
      <a:accent3>
        <a:srgbClr val="70AD47"/>
      </a:accent3>
      <a:accent4>
        <a:srgbClr val="F47932"/>
      </a:accent4>
      <a:accent5>
        <a:srgbClr val="FFC000"/>
      </a:accent5>
      <a:accent6>
        <a:srgbClr val="002852"/>
      </a:accent6>
      <a:hlink>
        <a:srgbClr val="006EB7"/>
      </a:hlink>
      <a:folHlink>
        <a:srgbClr val="5DC9E7"/>
      </a:folHlink>
    </a:clrScheme>
    <a:fontScheme name="SafeM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ing the Pass-Fail Grading Model in Pharmacy Education" id="{D667DEE5-946B-41C5-8836-6498C52DD6DE}" vid="{DB3D8071-785A-4ED7-BF60-FFA5FDAFF4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ASHP Webinar Template_9.2022</Template>
  <TotalTime>113</TotalTime>
  <Words>966</Words>
  <Application>Microsoft Office PowerPoint</Application>
  <PresentationFormat>Widescreen</PresentationFormat>
  <Paragraphs>146</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1_Office Theme</vt:lpstr>
      <vt:lpstr>Template: Demonstrating the Value of Health-Systems to Pharmacy Payers/Manufacturers</vt:lpstr>
      <vt:lpstr>Introduction to Services –  Health-System</vt:lpstr>
      <vt:lpstr>Introduction to Services –  Specialty Pharmacy</vt:lpstr>
      <vt:lpstr>Therapeutic Areas Covered  (include areas as relevant)</vt:lpstr>
      <vt:lpstr>Impactful Patient Story and/or Patient Testimonies</vt:lpstr>
      <vt:lpstr>Provider Testimonies and Satisfaction</vt:lpstr>
      <vt:lpstr>Specialty Pharmacy Outcomes</vt:lpstr>
      <vt:lpstr>Data capabilities</vt:lpstr>
      <vt:lpstr>Initiatives</vt:lpstr>
      <vt:lpstr>Payer Specific Slides &amp; Highlights</vt:lpstr>
      <vt:lpstr>Payer Quotes</vt:lpstr>
      <vt:lpstr>Manufacturer Specific Slides &amp; Highlights</vt:lpstr>
      <vt:lpstr>Manufacturer Quotes</vt:lpstr>
    </vt:vector>
  </TitlesOfParts>
  <Company>ASHP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Gabrielle Pierce</dc:creator>
  <cp:lastModifiedBy>Gabrielle Pierce</cp:lastModifiedBy>
  <cp:revision>15</cp:revision>
  <dcterms:created xsi:type="dcterms:W3CDTF">2023-03-10T18:58:35Z</dcterms:created>
  <dcterms:modified xsi:type="dcterms:W3CDTF">2024-01-26T19:27:26Z</dcterms:modified>
</cp:coreProperties>
</file>