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54"/>
  </p:notesMasterIdLst>
  <p:sldIdLst>
    <p:sldId id="256" r:id="rId2"/>
    <p:sldId id="257" r:id="rId3"/>
    <p:sldId id="260" r:id="rId4"/>
    <p:sldId id="261" r:id="rId5"/>
    <p:sldId id="262" r:id="rId6"/>
    <p:sldId id="265" r:id="rId7"/>
    <p:sldId id="267" r:id="rId8"/>
    <p:sldId id="264" r:id="rId9"/>
    <p:sldId id="274" r:id="rId10"/>
    <p:sldId id="268" r:id="rId11"/>
    <p:sldId id="275" r:id="rId12"/>
    <p:sldId id="276" r:id="rId13"/>
    <p:sldId id="269" r:id="rId14"/>
    <p:sldId id="277" r:id="rId15"/>
    <p:sldId id="319" r:id="rId16"/>
    <p:sldId id="270" r:id="rId17"/>
    <p:sldId id="273" r:id="rId18"/>
    <p:sldId id="272" r:id="rId19"/>
    <p:sldId id="271" r:id="rId20"/>
    <p:sldId id="284" r:id="rId21"/>
    <p:sldId id="320" r:id="rId22"/>
    <p:sldId id="285" r:id="rId23"/>
    <p:sldId id="286" r:id="rId24"/>
    <p:sldId id="298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9" r:id="rId33"/>
    <p:sldId id="300" r:id="rId34"/>
    <p:sldId id="294" r:id="rId35"/>
    <p:sldId id="295" r:id="rId36"/>
    <p:sldId id="296" r:id="rId37"/>
    <p:sldId id="297" r:id="rId38"/>
    <p:sldId id="281" r:id="rId39"/>
    <p:sldId id="283" r:id="rId40"/>
    <p:sldId id="301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64295" autoAdjust="0"/>
  </p:normalViewPr>
  <p:slideViewPr>
    <p:cSldViewPr snapToGrid="0">
      <p:cViewPr varScale="1">
        <p:scale>
          <a:sx n="47" d="100"/>
          <a:sy n="47" d="100"/>
        </p:scale>
        <p:origin x="1458" y="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B97E8-34B4-4F0E-B8F1-320C0BF23ECA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DB06512-BDE4-404F-AD3E-CA240B26A86B}">
      <dgm:prSet phldrT="[Text]"/>
      <dgm:spPr/>
      <dgm:t>
        <a:bodyPr/>
        <a:lstStyle/>
        <a:p>
          <a:r>
            <a:rPr lang="en-US" dirty="0"/>
            <a:t>Treat rare, chronic conditions</a:t>
          </a:r>
        </a:p>
      </dgm:t>
    </dgm:pt>
    <dgm:pt modelId="{4548D44D-F5D7-401F-A716-E694DED0A7CC}" type="parTrans" cxnId="{62163675-BE33-4C15-8516-32FD7A14A22A}">
      <dgm:prSet/>
      <dgm:spPr/>
      <dgm:t>
        <a:bodyPr/>
        <a:lstStyle/>
        <a:p>
          <a:endParaRPr lang="en-US"/>
        </a:p>
      </dgm:t>
    </dgm:pt>
    <dgm:pt modelId="{6000F69A-8A89-4911-B884-783EC0062AE5}" type="sibTrans" cxnId="{62163675-BE33-4C15-8516-32FD7A14A22A}">
      <dgm:prSet/>
      <dgm:spPr/>
      <dgm:t>
        <a:bodyPr/>
        <a:lstStyle/>
        <a:p>
          <a:endParaRPr lang="en-US"/>
        </a:p>
      </dgm:t>
    </dgm:pt>
    <dgm:pt modelId="{1F0E5F41-162E-450B-A0E6-12D789FDDA27}">
      <dgm:prSet phldrT="[Text]"/>
      <dgm:spPr/>
      <dgm:t>
        <a:bodyPr/>
        <a:lstStyle/>
        <a:p>
          <a:r>
            <a:rPr lang="en-US" dirty="0"/>
            <a:t>High risk and high complexity</a:t>
          </a:r>
        </a:p>
      </dgm:t>
    </dgm:pt>
    <dgm:pt modelId="{F664633D-418A-48C0-8E82-05DB5E27159C}" type="parTrans" cxnId="{697A2006-6AE4-4F61-BD0B-6756D6D5EB48}">
      <dgm:prSet/>
      <dgm:spPr/>
      <dgm:t>
        <a:bodyPr/>
        <a:lstStyle/>
        <a:p>
          <a:endParaRPr lang="en-US"/>
        </a:p>
      </dgm:t>
    </dgm:pt>
    <dgm:pt modelId="{4645A245-CB65-4102-B4CD-BDE52759F06D}" type="sibTrans" cxnId="{697A2006-6AE4-4F61-BD0B-6756D6D5EB48}">
      <dgm:prSet/>
      <dgm:spPr/>
      <dgm:t>
        <a:bodyPr/>
        <a:lstStyle/>
        <a:p>
          <a:endParaRPr lang="en-US"/>
        </a:p>
      </dgm:t>
    </dgm:pt>
    <dgm:pt modelId="{B4576E06-361F-4836-AA73-D2FCCA0A7953}">
      <dgm:prSet phldrT="[Text]"/>
      <dgm:spPr/>
      <dgm:t>
        <a:bodyPr/>
        <a:lstStyle/>
        <a:p>
          <a:r>
            <a:rPr lang="en-US" dirty="0"/>
            <a:t>Limited distribution</a:t>
          </a:r>
        </a:p>
      </dgm:t>
    </dgm:pt>
    <dgm:pt modelId="{F727BE1E-1953-44FD-AF4B-C24FB6479E92}" type="parTrans" cxnId="{5A3C85D5-84A1-4BBD-8295-7591C6710287}">
      <dgm:prSet/>
      <dgm:spPr/>
      <dgm:t>
        <a:bodyPr/>
        <a:lstStyle/>
        <a:p>
          <a:endParaRPr lang="en-US"/>
        </a:p>
      </dgm:t>
    </dgm:pt>
    <dgm:pt modelId="{C162B6B4-103B-4BA0-9E6D-72AC797245E6}" type="sibTrans" cxnId="{5A3C85D5-84A1-4BBD-8295-7591C6710287}">
      <dgm:prSet/>
      <dgm:spPr/>
      <dgm:t>
        <a:bodyPr/>
        <a:lstStyle/>
        <a:p>
          <a:endParaRPr lang="en-US"/>
        </a:p>
      </dgm:t>
    </dgm:pt>
    <dgm:pt modelId="{9C47E685-4895-486C-8646-335EAD716129}">
      <dgm:prSet phldrT="[Text]"/>
      <dgm:spPr/>
      <dgm:t>
        <a:bodyPr/>
        <a:lstStyle/>
        <a:p>
          <a:r>
            <a:rPr lang="en-US" dirty="0" smtClean="0"/>
            <a:t>&gt;$6,000/</a:t>
          </a:r>
          <a:r>
            <a:rPr lang="en-US" dirty="0" err="1" smtClean="0"/>
            <a:t>yr</a:t>
          </a:r>
          <a:r>
            <a:rPr lang="en-US" dirty="0" smtClean="0"/>
            <a:t> </a:t>
          </a:r>
          <a:r>
            <a:rPr lang="en-US" dirty="0"/>
            <a:t>patient cost</a:t>
          </a:r>
        </a:p>
      </dgm:t>
    </dgm:pt>
    <dgm:pt modelId="{CE0A8A3D-E565-4008-83B9-A3D7316505DA}" type="parTrans" cxnId="{2E20E8A5-AE99-4AD9-B80E-9113C6A3C532}">
      <dgm:prSet/>
      <dgm:spPr/>
      <dgm:t>
        <a:bodyPr/>
        <a:lstStyle/>
        <a:p>
          <a:endParaRPr lang="en-US"/>
        </a:p>
      </dgm:t>
    </dgm:pt>
    <dgm:pt modelId="{CE3C8364-0B29-457B-9523-01D85374F9B5}" type="sibTrans" cxnId="{2E20E8A5-AE99-4AD9-B80E-9113C6A3C532}">
      <dgm:prSet/>
      <dgm:spPr/>
      <dgm:t>
        <a:bodyPr/>
        <a:lstStyle/>
        <a:p>
          <a:endParaRPr lang="en-US"/>
        </a:p>
      </dgm:t>
    </dgm:pt>
    <dgm:pt modelId="{6356CD87-26E5-4801-AFD3-B8EE3929CF35}">
      <dgm:prSet phldrT="[Text]"/>
      <dgm:spPr/>
      <dgm:t>
        <a:bodyPr/>
        <a:lstStyle/>
        <a:p>
          <a:r>
            <a:rPr lang="en-US" dirty="0"/>
            <a:t>Require intensive patient management</a:t>
          </a:r>
        </a:p>
      </dgm:t>
    </dgm:pt>
    <dgm:pt modelId="{55A0B835-2FB7-44DB-8E8A-8421DE757831}" type="parTrans" cxnId="{75F6184A-7A4D-4389-B21E-CBA64D20CC0E}">
      <dgm:prSet/>
      <dgm:spPr/>
      <dgm:t>
        <a:bodyPr/>
        <a:lstStyle/>
        <a:p>
          <a:endParaRPr lang="en-US"/>
        </a:p>
      </dgm:t>
    </dgm:pt>
    <dgm:pt modelId="{52FB2312-F0AD-4950-8B20-420A07D94BDC}" type="sibTrans" cxnId="{75F6184A-7A4D-4389-B21E-CBA64D20CC0E}">
      <dgm:prSet/>
      <dgm:spPr/>
      <dgm:t>
        <a:bodyPr/>
        <a:lstStyle/>
        <a:p>
          <a:endParaRPr lang="en-US"/>
        </a:p>
      </dgm:t>
    </dgm:pt>
    <dgm:pt modelId="{72E57215-A2A1-4BF2-B450-2839B56EC2D6}">
      <dgm:prSet phldrT="[Text]"/>
      <dgm:spPr/>
      <dgm:t>
        <a:bodyPr/>
        <a:lstStyle/>
        <a:p>
          <a:r>
            <a:rPr lang="en-US" dirty="0"/>
            <a:t>Require special handling </a:t>
          </a:r>
        </a:p>
      </dgm:t>
    </dgm:pt>
    <dgm:pt modelId="{384DDA3F-2E0A-4FB2-A289-13E4E50C51A8}" type="parTrans" cxnId="{D619710D-DF6C-4C2E-AE15-74D73E42CDC9}">
      <dgm:prSet/>
      <dgm:spPr/>
      <dgm:t>
        <a:bodyPr/>
        <a:lstStyle/>
        <a:p>
          <a:endParaRPr lang="en-US"/>
        </a:p>
      </dgm:t>
    </dgm:pt>
    <dgm:pt modelId="{842BBF4E-E506-40A0-853E-FEAC61593BDF}" type="sibTrans" cxnId="{D619710D-DF6C-4C2E-AE15-74D73E42CDC9}">
      <dgm:prSet/>
      <dgm:spPr/>
      <dgm:t>
        <a:bodyPr/>
        <a:lstStyle/>
        <a:p>
          <a:endParaRPr lang="en-US"/>
        </a:p>
      </dgm:t>
    </dgm:pt>
    <dgm:pt modelId="{6F35B74C-23EB-4AFD-BF9E-EDD16DE1E2C2}">
      <dgm:prSet phldrT="[Text]"/>
      <dgm:spPr/>
      <dgm:t>
        <a:bodyPr/>
        <a:lstStyle/>
        <a:p>
          <a:r>
            <a:rPr lang="en-US" dirty="0"/>
            <a:t>Require Reimbursement/copay</a:t>
          </a:r>
          <a:br>
            <a:rPr lang="en-US" dirty="0"/>
          </a:br>
          <a:r>
            <a:rPr lang="en-US" dirty="0"/>
            <a:t>assistance and social support</a:t>
          </a:r>
        </a:p>
      </dgm:t>
    </dgm:pt>
    <dgm:pt modelId="{ADF80E64-A794-437E-845A-9C71C089FC82}" type="parTrans" cxnId="{96C74397-01B1-4D69-9A92-562893D92406}">
      <dgm:prSet/>
      <dgm:spPr/>
      <dgm:t>
        <a:bodyPr/>
        <a:lstStyle/>
        <a:p>
          <a:endParaRPr lang="en-US"/>
        </a:p>
      </dgm:t>
    </dgm:pt>
    <dgm:pt modelId="{4965DF94-C18A-498E-9AC4-C0E802C6324C}" type="sibTrans" cxnId="{96C74397-01B1-4D69-9A92-562893D92406}">
      <dgm:prSet/>
      <dgm:spPr/>
      <dgm:t>
        <a:bodyPr/>
        <a:lstStyle/>
        <a:p>
          <a:endParaRPr lang="en-US"/>
        </a:p>
      </dgm:t>
    </dgm:pt>
    <dgm:pt modelId="{E9E3FEE3-FE9D-451E-97D2-803A09861B2F}">
      <dgm:prSet phldrT="[Text]"/>
      <dgm:spPr/>
      <dgm:t>
        <a:bodyPr/>
        <a:lstStyle/>
        <a:p>
          <a:r>
            <a:rPr lang="en-US" b="0" dirty="0"/>
            <a:t>Initiated by a specialist</a:t>
          </a:r>
        </a:p>
      </dgm:t>
    </dgm:pt>
    <dgm:pt modelId="{7C49C555-5C9A-4F41-AC1A-0283EBCD515A}" type="parTrans" cxnId="{1EB5257A-1587-4983-B291-6FCF6E31E731}">
      <dgm:prSet/>
      <dgm:spPr/>
      <dgm:t>
        <a:bodyPr/>
        <a:lstStyle/>
        <a:p>
          <a:endParaRPr lang="en-US"/>
        </a:p>
      </dgm:t>
    </dgm:pt>
    <dgm:pt modelId="{CFFE9979-55E4-446C-8033-857B23766349}" type="sibTrans" cxnId="{1EB5257A-1587-4983-B291-6FCF6E31E731}">
      <dgm:prSet/>
      <dgm:spPr/>
      <dgm:t>
        <a:bodyPr/>
        <a:lstStyle/>
        <a:p>
          <a:endParaRPr lang="en-US"/>
        </a:p>
      </dgm:t>
    </dgm:pt>
    <dgm:pt modelId="{042A1007-7253-43E3-8B44-F0C9E1138B1F}">
      <dgm:prSet phldrT="[Text]"/>
      <dgm:spPr/>
      <dgm:t>
        <a:bodyPr/>
        <a:lstStyle/>
        <a:p>
          <a:r>
            <a:rPr lang="en-US" dirty="0"/>
            <a:t>Cold</a:t>
          </a:r>
          <a:r>
            <a:rPr lang="en-US" baseline="0" dirty="0"/>
            <a:t> Chain or Refrigerated</a:t>
          </a:r>
          <a:endParaRPr lang="en-US" dirty="0"/>
        </a:p>
      </dgm:t>
    </dgm:pt>
    <dgm:pt modelId="{3B99449F-DE98-4B37-B577-8250F1AAF980}" type="parTrans" cxnId="{B5052608-1FC7-4FF0-A3B2-D51003099F4E}">
      <dgm:prSet/>
      <dgm:spPr/>
      <dgm:t>
        <a:bodyPr/>
        <a:lstStyle/>
        <a:p>
          <a:endParaRPr lang="en-US"/>
        </a:p>
      </dgm:t>
    </dgm:pt>
    <dgm:pt modelId="{55927F2C-3FBB-43C1-AFDC-5F706AA8E4BC}" type="sibTrans" cxnId="{B5052608-1FC7-4FF0-A3B2-D51003099F4E}">
      <dgm:prSet/>
      <dgm:spPr/>
      <dgm:t>
        <a:bodyPr/>
        <a:lstStyle/>
        <a:p>
          <a:endParaRPr lang="en-US"/>
        </a:p>
      </dgm:t>
    </dgm:pt>
    <dgm:pt modelId="{E80A0578-D54D-4002-B878-40251C5469EF}" type="pres">
      <dgm:prSet presAssocID="{53FB97E8-34B4-4F0E-B8F1-320C0BF23E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DF6942-F0C4-4470-94B8-A30455596F15}" type="pres">
      <dgm:prSet presAssocID="{BDB06512-BDE4-404F-AD3E-CA240B26A86B}" presName="node" presStyleLbl="node1" presStyleIdx="0" presStyleCnt="9" custLinFactNeighborX="1650" custLinFactNeighborY="-15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C0860-D2DB-482E-BA3B-04B762D155AF}" type="pres">
      <dgm:prSet presAssocID="{6000F69A-8A89-4911-B884-783EC0062AE5}" presName="sibTrans" presStyleCnt="0"/>
      <dgm:spPr/>
      <dgm:t>
        <a:bodyPr/>
        <a:lstStyle/>
        <a:p>
          <a:endParaRPr lang="en-US"/>
        </a:p>
      </dgm:t>
    </dgm:pt>
    <dgm:pt modelId="{A6E1B8B9-C565-4BD6-A863-A42EAB6A2845}" type="pres">
      <dgm:prSet presAssocID="{E9E3FEE3-FE9D-451E-97D2-803A09861B2F}" presName="node" presStyleLbl="node1" presStyleIdx="1" presStyleCnt="9" custLinFactNeighborX="1364" custLinFactNeighborY="-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24D-A97C-4813-A829-09DC5B6DD82F}" type="pres">
      <dgm:prSet presAssocID="{CFFE9979-55E4-446C-8033-857B23766349}" presName="sibTrans" presStyleCnt="0"/>
      <dgm:spPr/>
      <dgm:t>
        <a:bodyPr/>
        <a:lstStyle/>
        <a:p>
          <a:endParaRPr lang="en-US"/>
        </a:p>
      </dgm:t>
    </dgm:pt>
    <dgm:pt modelId="{0CA3979E-2E5F-4016-963A-05FDE6DF4F2E}" type="pres">
      <dgm:prSet presAssocID="{1F0E5F41-162E-450B-A0E6-12D789FDDA27}" presName="node" presStyleLbl="node1" presStyleIdx="2" presStyleCnt="9" custLinFactNeighborX="-380" custLinFactNeighborY="-15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E0E6F-5A8A-4B90-B6C4-D3990806ED8E}" type="pres">
      <dgm:prSet presAssocID="{4645A245-CB65-4102-B4CD-BDE52759F06D}" presName="sibTrans" presStyleCnt="0"/>
      <dgm:spPr/>
      <dgm:t>
        <a:bodyPr/>
        <a:lstStyle/>
        <a:p>
          <a:endParaRPr lang="en-US"/>
        </a:p>
      </dgm:t>
    </dgm:pt>
    <dgm:pt modelId="{A27F8223-0CB7-4FDF-B8E5-430E670782BD}" type="pres">
      <dgm:prSet presAssocID="{72E57215-A2A1-4BF2-B450-2839B56EC2D6}" presName="node" presStyleLbl="node1" presStyleIdx="3" presStyleCnt="9" custLinFactNeighborX="2200" custLinFactNeighborY="-11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5E0F7-2A94-42AB-9F6D-B6B1A1D0AFB8}" type="pres">
      <dgm:prSet presAssocID="{842BBF4E-E506-40A0-853E-FEAC61593BDF}" presName="sibTrans" presStyleCnt="0"/>
      <dgm:spPr/>
      <dgm:t>
        <a:bodyPr/>
        <a:lstStyle/>
        <a:p>
          <a:endParaRPr lang="en-US"/>
        </a:p>
      </dgm:t>
    </dgm:pt>
    <dgm:pt modelId="{A8A9E70D-E441-4F0A-8392-36096FC91236}" type="pres">
      <dgm:prSet presAssocID="{B4576E06-361F-4836-AA73-D2FCCA0A7953}" presName="node" presStyleLbl="node1" presStyleIdx="4" presStyleCnt="9" custLinFactNeighborX="550" custLinFactNeighborY="-10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CA879-71BB-4B1D-82C6-A3D3DFC03C45}" type="pres">
      <dgm:prSet presAssocID="{C162B6B4-103B-4BA0-9E6D-72AC797245E6}" presName="sibTrans" presStyleCnt="0"/>
      <dgm:spPr/>
      <dgm:t>
        <a:bodyPr/>
        <a:lstStyle/>
        <a:p>
          <a:endParaRPr lang="en-US"/>
        </a:p>
      </dgm:t>
    </dgm:pt>
    <dgm:pt modelId="{FA27C076-5BE1-4DB1-9C52-711AAAC18E4A}" type="pres">
      <dgm:prSet presAssocID="{9C47E685-4895-486C-8646-335EAD716129}" presName="node" presStyleLbl="node1" presStyleIdx="5" presStyleCnt="9" custLinFactNeighborX="-1024" custLinFactNeighborY="-10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EDBD3-E79A-4C36-AFB6-D5534DBF58D0}" type="pres">
      <dgm:prSet presAssocID="{CE3C8364-0B29-457B-9523-01D85374F9B5}" presName="sibTrans" presStyleCnt="0"/>
      <dgm:spPr/>
      <dgm:t>
        <a:bodyPr/>
        <a:lstStyle/>
        <a:p>
          <a:endParaRPr lang="en-US"/>
        </a:p>
      </dgm:t>
    </dgm:pt>
    <dgm:pt modelId="{36D0EE84-3497-41D5-BEAB-487E053C7E46}" type="pres">
      <dgm:prSet presAssocID="{6356CD87-26E5-4801-AFD3-B8EE3929CF35}" presName="node" presStyleLbl="node1" presStyleIdx="6" presStyleCnt="9" custLinFactNeighborX="2750" custLinFactNeighborY="-20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5F0C8-2D8D-44D5-A2AE-A86F98074D1A}" type="pres">
      <dgm:prSet presAssocID="{52FB2312-F0AD-4950-8B20-420A07D94BDC}" presName="sibTrans" presStyleCnt="0"/>
      <dgm:spPr/>
      <dgm:t>
        <a:bodyPr/>
        <a:lstStyle/>
        <a:p>
          <a:endParaRPr lang="en-US"/>
        </a:p>
      </dgm:t>
    </dgm:pt>
    <dgm:pt modelId="{13813EC7-70F8-4273-8407-B8AAE97602AA}" type="pres">
      <dgm:prSet presAssocID="{6F35B74C-23EB-4AFD-BF9E-EDD16DE1E2C2}" presName="node" presStyleLbl="node1" presStyleIdx="7" presStyleCnt="9" custLinFactNeighborX="550" custLinFactNeighborY="-2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AD292-5EEE-49F5-80CC-9F8420F9DAD8}" type="pres">
      <dgm:prSet presAssocID="{4965DF94-C18A-498E-9AC4-C0E802C6324C}" presName="sibTrans" presStyleCnt="0"/>
      <dgm:spPr/>
      <dgm:t>
        <a:bodyPr/>
        <a:lstStyle/>
        <a:p>
          <a:endParaRPr lang="en-US"/>
        </a:p>
      </dgm:t>
    </dgm:pt>
    <dgm:pt modelId="{112700AF-9EEC-43B7-A654-F49D102DFEE3}" type="pres">
      <dgm:prSet presAssocID="{042A1007-7253-43E3-8B44-F0C9E1138B1F}" presName="node" presStyleLbl="node1" presStyleIdx="8" presStyleCnt="9" custLinFactNeighborX="-1579" custLinFactNeighborY="-1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C74397-01B1-4D69-9A92-562893D92406}" srcId="{53FB97E8-34B4-4F0E-B8F1-320C0BF23ECA}" destId="{6F35B74C-23EB-4AFD-BF9E-EDD16DE1E2C2}" srcOrd="7" destOrd="0" parTransId="{ADF80E64-A794-437E-845A-9C71C089FC82}" sibTransId="{4965DF94-C18A-498E-9AC4-C0E802C6324C}"/>
    <dgm:cxn modelId="{62163675-BE33-4C15-8516-32FD7A14A22A}" srcId="{53FB97E8-34B4-4F0E-B8F1-320C0BF23ECA}" destId="{BDB06512-BDE4-404F-AD3E-CA240B26A86B}" srcOrd="0" destOrd="0" parTransId="{4548D44D-F5D7-401F-A716-E694DED0A7CC}" sibTransId="{6000F69A-8A89-4911-B884-783EC0062AE5}"/>
    <dgm:cxn modelId="{B5052608-1FC7-4FF0-A3B2-D51003099F4E}" srcId="{53FB97E8-34B4-4F0E-B8F1-320C0BF23ECA}" destId="{042A1007-7253-43E3-8B44-F0C9E1138B1F}" srcOrd="8" destOrd="0" parTransId="{3B99449F-DE98-4B37-B577-8250F1AAF980}" sibTransId="{55927F2C-3FBB-43C1-AFDC-5F706AA8E4BC}"/>
    <dgm:cxn modelId="{3C0F48E9-E3BF-4F86-A254-DABE5A8A7E6B}" type="presOf" srcId="{6F35B74C-23EB-4AFD-BF9E-EDD16DE1E2C2}" destId="{13813EC7-70F8-4273-8407-B8AAE97602AA}" srcOrd="0" destOrd="0" presId="urn:microsoft.com/office/officeart/2005/8/layout/default"/>
    <dgm:cxn modelId="{1EB5257A-1587-4983-B291-6FCF6E31E731}" srcId="{53FB97E8-34B4-4F0E-B8F1-320C0BF23ECA}" destId="{E9E3FEE3-FE9D-451E-97D2-803A09861B2F}" srcOrd="1" destOrd="0" parTransId="{7C49C555-5C9A-4F41-AC1A-0283EBCD515A}" sibTransId="{CFFE9979-55E4-446C-8033-857B23766349}"/>
    <dgm:cxn modelId="{A076D128-3251-47B8-8385-3E7803C2B048}" type="presOf" srcId="{53FB97E8-34B4-4F0E-B8F1-320C0BF23ECA}" destId="{E80A0578-D54D-4002-B878-40251C5469EF}" srcOrd="0" destOrd="0" presId="urn:microsoft.com/office/officeart/2005/8/layout/default"/>
    <dgm:cxn modelId="{2E20E8A5-AE99-4AD9-B80E-9113C6A3C532}" srcId="{53FB97E8-34B4-4F0E-B8F1-320C0BF23ECA}" destId="{9C47E685-4895-486C-8646-335EAD716129}" srcOrd="5" destOrd="0" parTransId="{CE0A8A3D-E565-4008-83B9-A3D7316505DA}" sibTransId="{CE3C8364-0B29-457B-9523-01D85374F9B5}"/>
    <dgm:cxn modelId="{697A2006-6AE4-4F61-BD0B-6756D6D5EB48}" srcId="{53FB97E8-34B4-4F0E-B8F1-320C0BF23ECA}" destId="{1F0E5F41-162E-450B-A0E6-12D789FDDA27}" srcOrd="2" destOrd="0" parTransId="{F664633D-418A-48C0-8E82-05DB5E27159C}" sibTransId="{4645A245-CB65-4102-B4CD-BDE52759F06D}"/>
    <dgm:cxn modelId="{00C4F298-9F50-44A3-AEDA-BB89E67BB625}" type="presOf" srcId="{72E57215-A2A1-4BF2-B450-2839B56EC2D6}" destId="{A27F8223-0CB7-4FDF-B8E5-430E670782BD}" srcOrd="0" destOrd="0" presId="urn:microsoft.com/office/officeart/2005/8/layout/default"/>
    <dgm:cxn modelId="{D619710D-DF6C-4C2E-AE15-74D73E42CDC9}" srcId="{53FB97E8-34B4-4F0E-B8F1-320C0BF23ECA}" destId="{72E57215-A2A1-4BF2-B450-2839B56EC2D6}" srcOrd="3" destOrd="0" parTransId="{384DDA3F-2E0A-4FB2-A289-13E4E50C51A8}" sibTransId="{842BBF4E-E506-40A0-853E-FEAC61593BDF}"/>
    <dgm:cxn modelId="{5A3C85D5-84A1-4BBD-8295-7591C6710287}" srcId="{53FB97E8-34B4-4F0E-B8F1-320C0BF23ECA}" destId="{B4576E06-361F-4836-AA73-D2FCCA0A7953}" srcOrd="4" destOrd="0" parTransId="{F727BE1E-1953-44FD-AF4B-C24FB6479E92}" sibTransId="{C162B6B4-103B-4BA0-9E6D-72AC797245E6}"/>
    <dgm:cxn modelId="{C04A7E39-D9F3-419F-BA1C-479BB569F72D}" type="presOf" srcId="{042A1007-7253-43E3-8B44-F0C9E1138B1F}" destId="{112700AF-9EEC-43B7-A654-F49D102DFEE3}" srcOrd="0" destOrd="0" presId="urn:microsoft.com/office/officeart/2005/8/layout/default"/>
    <dgm:cxn modelId="{739E1815-9EE7-4FDC-9B5C-9755429F6CAF}" type="presOf" srcId="{B4576E06-361F-4836-AA73-D2FCCA0A7953}" destId="{A8A9E70D-E441-4F0A-8392-36096FC91236}" srcOrd="0" destOrd="0" presId="urn:microsoft.com/office/officeart/2005/8/layout/default"/>
    <dgm:cxn modelId="{29D8C134-4624-451A-9CBD-19915318F91E}" type="presOf" srcId="{E9E3FEE3-FE9D-451E-97D2-803A09861B2F}" destId="{A6E1B8B9-C565-4BD6-A863-A42EAB6A2845}" srcOrd="0" destOrd="0" presId="urn:microsoft.com/office/officeart/2005/8/layout/default"/>
    <dgm:cxn modelId="{75F6184A-7A4D-4389-B21E-CBA64D20CC0E}" srcId="{53FB97E8-34B4-4F0E-B8F1-320C0BF23ECA}" destId="{6356CD87-26E5-4801-AFD3-B8EE3929CF35}" srcOrd="6" destOrd="0" parTransId="{55A0B835-2FB7-44DB-8E8A-8421DE757831}" sibTransId="{52FB2312-F0AD-4950-8B20-420A07D94BDC}"/>
    <dgm:cxn modelId="{74DA2DDC-97C9-4692-AB4A-3B7CF7903508}" type="presOf" srcId="{BDB06512-BDE4-404F-AD3E-CA240B26A86B}" destId="{09DF6942-F0C4-4470-94B8-A30455596F15}" srcOrd="0" destOrd="0" presId="urn:microsoft.com/office/officeart/2005/8/layout/default"/>
    <dgm:cxn modelId="{9419A097-69A7-4824-A3A2-2E7CD42733A1}" type="presOf" srcId="{6356CD87-26E5-4801-AFD3-B8EE3929CF35}" destId="{36D0EE84-3497-41D5-BEAB-487E053C7E46}" srcOrd="0" destOrd="0" presId="urn:microsoft.com/office/officeart/2005/8/layout/default"/>
    <dgm:cxn modelId="{5F5C7367-9362-4611-901F-F0248B27806F}" type="presOf" srcId="{9C47E685-4895-486C-8646-335EAD716129}" destId="{FA27C076-5BE1-4DB1-9C52-711AAAC18E4A}" srcOrd="0" destOrd="0" presId="urn:microsoft.com/office/officeart/2005/8/layout/default"/>
    <dgm:cxn modelId="{AD5EEA0B-BD4E-49BC-8552-0B2D4EDE184D}" type="presOf" srcId="{1F0E5F41-162E-450B-A0E6-12D789FDDA27}" destId="{0CA3979E-2E5F-4016-963A-05FDE6DF4F2E}" srcOrd="0" destOrd="0" presId="urn:microsoft.com/office/officeart/2005/8/layout/default"/>
    <dgm:cxn modelId="{BD5FC3B7-8857-4DA3-97C2-60CEB8F0354E}" type="presParOf" srcId="{E80A0578-D54D-4002-B878-40251C5469EF}" destId="{09DF6942-F0C4-4470-94B8-A30455596F15}" srcOrd="0" destOrd="0" presId="urn:microsoft.com/office/officeart/2005/8/layout/default"/>
    <dgm:cxn modelId="{68F50B45-9E50-4399-9D15-C30250AEC8D9}" type="presParOf" srcId="{E80A0578-D54D-4002-B878-40251C5469EF}" destId="{BB5C0860-D2DB-482E-BA3B-04B762D155AF}" srcOrd="1" destOrd="0" presId="urn:microsoft.com/office/officeart/2005/8/layout/default"/>
    <dgm:cxn modelId="{CD330023-4530-4D25-9C13-83804319A59F}" type="presParOf" srcId="{E80A0578-D54D-4002-B878-40251C5469EF}" destId="{A6E1B8B9-C565-4BD6-A863-A42EAB6A2845}" srcOrd="2" destOrd="0" presId="urn:microsoft.com/office/officeart/2005/8/layout/default"/>
    <dgm:cxn modelId="{20A57DD7-A99C-4125-9D96-6064EB002EB6}" type="presParOf" srcId="{E80A0578-D54D-4002-B878-40251C5469EF}" destId="{CE6EB24D-A97C-4813-A829-09DC5B6DD82F}" srcOrd="3" destOrd="0" presId="urn:microsoft.com/office/officeart/2005/8/layout/default"/>
    <dgm:cxn modelId="{4F254C39-17CD-4B2C-B6FB-8DFCF18A1D72}" type="presParOf" srcId="{E80A0578-D54D-4002-B878-40251C5469EF}" destId="{0CA3979E-2E5F-4016-963A-05FDE6DF4F2E}" srcOrd="4" destOrd="0" presId="urn:microsoft.com/office/officeart/2005/8/layout/default"/>
    <dgm:cxn modelId="{9FCCCA0B-F7AA-41CC-8B08-C7BB62288B42}" type="presParOf" srcId="{E80A0578-D54D-4002-B878-40251C5469EF}" destId="{185E0E6F-5A8A-4B90-B6C4-D3990806ED8E}" srcOrd="5" destOrd="0" presId="urn:microsoft.com/office/officeart/2005/8/layout/default"/>
    <dgm:cxn modelId="{D6661733-1B39-4B88-AFA3-7221DA8B0D21}" type="presParOf" srcId="{E80A0578-D54D-4002-B878-40251C5469EF}" destId="{A27F8223-0CB7-4FDF-B8E5-430E670782BD}" srcOrd="6" destOrd="0" presId="urn:microsoft.com/office/officeart/2005/8/layout/default"/>
    <dgm:cxn modelId="{CF05FAA5-5973-4D59-9C20-CFDF45CAAF62}" type="presParOf" srcId="{E80A0578-D54D-4002-B878-40251C5469EF}" destId="{1F65E0F7-2A94-42AB-9F6D-B6B1A1D0AFB8}" srcOrd="7" destOrd="0" presId="urn:microsoft.com/office/officeart/2005/8/layout/default"/>
    <dgm:cxn modelId="{1879AC56-E774-4B86-B79E-01D7376B3951}" type="presParOf" srcId="{E80A0578-D54D-4002-B878-40251C5469EF}" destId="{A8A9E70D-E441-4F0A-8392-36096FC91236}" srcOrd="8" destOrd="0" presId="urn:microsoft.com/office/officeart/2005/8/layout/default"/>
    <dgm:cxn modelId="{6F4056BD-012C-40C9-BB9E-DAA1D2BBF87D}" type="presParOf" srcId="{E80A0578-D54D-4002-B878-40251C5469EF}" destId="{8DCCA879-71BB-4B1D-82C6-A3D3DFC03C45}" srcOrd="9" destOrd="0" presId="urn:microsoft.com/office/officeart/2005/8/layout/default"/>
    <dgm:cxn modelId="{289F673C-8243-46BA-B702-1179A49EC4F3}" type="presParOf" srcId="{E80A0578-D54D-4002-B878-40251C5469EF}" destId="{FA27C076-5BE1-4DB1-9C52-711AAAC18E4A}" srcOrd="10" destOrd="0" presId="urn:microsoft.com/office/officeart/2005/8/layout/default"/>
    <dgm:cxn modelId="{4E94E97A-3606-422E-9065-C85262B1408D}" type="presParOf" srcId="{E80A0578-D54D-4002-B878-40251C5469EF}" destId="{AA6EDBD3-E79A-4C36-AFB6-D5534DBF58D0}" srcOrd="11" destOrd="0" presId="urn:microsoft.com/office/officeart/2005/8/layout/default"/>
    <dgm:cxn modelId="{EF93FCD5-4658-4D63-9E83-FD9D3611B803}" type="presParOf" srcId="{E80A0578-D54D-4002-B878-40251C5469EF}" destId="{36D0EE84-3497-41D5-BEAB-487E053C7E46}" srcOrd="12" destOrd="0" presId="urn:microsoft.com/office/officeart/2005/8/layout/default"/>
    <dgm:cxn modelId="{2FDDDFA3-C4B2-466B-88DA-983CE096047F}" type="presParOf" srcId="{E80A0578-D54D-4002-B878-40251C5469EF}" destId="{84C5F0C8-2D8D-44D5-A2AE-A86F98074D1A}" srcOrd="13" destOrd="0" presId="urn:microsoft.com/office/officeart/2005/8/layout/default"/>
    <dgm:cxn modelId="{1798D547-EC27-4C2D-B8E8-2C0FE2CD51DA}" type="presParOf" srcId="{E80A0578-D54D-4002-B878-40251C5469EF}" destId="{13813EC7-70F8-4273-8407-B8AAE97602AA}" srcOrd="14" destOrd="0" presId="urn:microsoft.com/office/officeart/2005/8/layout/default"/>
    <dgm:cxn modelId="{47B1524D-FEF3-459E-B39C-032B8CB88F6A}" type="presParOf" srcId="{E80A0578-D54D-4002-B878-40251C5469EF}" destId="{B25AD292-5EEE-49F5-80CC-9F8420F9DAD8}" srcOrd="15" destOrd="0" presId="urn:microsoft.com/office/officeart/2005/8/layout/default"/>
    <dgm:cxn modelId="{30DBF838-B463-4638-8BE6-979BC9FEEE35}" type="presParOf" srcId="{E80A0578-D54D-4002-B878-40251C5469EF}" destId="{112700AF-9EEC-43B7-A654-F49D102DFEE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73451-FE5C-4C82-AC67-7FE94BBF06B1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9FABA70-0FFE-452A-B3F6-0675DC6E33C4}">
      <dgm:prSet phldrT="[Text]"/>
      <dgm:spPr/>
      <dgm:t>
        <a:bodyPr/>
        <a:lstStyle/>
        <a:p>
          <a:r>
            <a:rPr lang="en-US" dirty="0" smtClean="0"/>
            <a:t>Adherence</a:t>
          </a:r>
          <a:endParaRPr lang="en-US" dirty="0"/>
        </a:p>
      </dgm:t>
    </dgm:pt>
    <dgm:pt modelId="{37F16D05-FE8B-499A-BDFB-6160F0C9F83F}" type="parTrans" cxnId="{D5DB1C15-CCCF-4EA2-8ECA-AAC67353D5CA}">
      <dgm:prSet/>
      <dgm:spPr/>
      <dgm:t>
        <a:bodyPr/>
        <a:lstStyle/>
        <a:p>
          <a:endParaRPr lang="en-US"/>
        </a:p>
      </dgm:t>
    </dgm:pt>
    <dgm:pt modelId="{30671284-4152-45DC-9345-A0C8F46753BB}" type="sibTrans" cxnId="{D5DB1C15-CCCF-4EA2-8ECA-AAC67353D5CA}">
      <dgm:prSet/>
      <dgm:spPr/>
      <dgm:t>
        <a:bodyPr/>
        <a:lstStyle/>
        <a:p>
          <a:endParaRPr lang="en-US"/>
        </a:p>
      </dgm:t>
    </dgm:pt>
    <dgm:pt modelId="{FC314ECD-AA7C-4FD2-B3DE-21EA1DAA5DA1}">
      <dgm:prSet phldrT="[Text]"/>
      <dgm:spPr/>
      <dgm:t>
        <a:bodyPr/>
        <a:lstStyle/>
        <a:p>
          <a:r>
            <a:rPr lang="en-US" dirty="0" smtClean="0"/>
            <a:t>Out of Pocket Costs</a:t>
          </a:r>
          <a:endParaRPr lang="en-US" dirty="0"/>
        </a:p>
      </dgm:t>
    </dgm:pt>
    <dgm:pt modelId="{7973C292-DEFF-458A-813D-CDE2A530D526}" type="parTrans" cxnId="{A27CD589-0A3F-4141-8249-79BF6AC4F147}">
      <dgm:prSet/>
      <dgm:spPr/>
      <dgm:t>
        <a:bodyPr/>
        <a:lstStyle/>
        <a:p>
          <a:endParaRPr lang="en-US"/>
        </a:p>
      </dgm:t>
    </dgm:pt>
    <dgm:pt modelId="{F5BA2106-ACD8-4932-B9E9-95CFA4D94464}" type="sibTrans" cxnId="{A27CD589-0A3F-4141-8249-79BF6AC4F147}">
      <dgm:prSet/>
      <dgm:spPr/>
      <dgm:t>
        <a:bodyPr/>
        <a:lstStyle/>
        <a:p>
          <a:endParaRPr lang="en-US"/>
        </a:p>
      </dgm:t>
    </dgm:pt>
    <dgm:pt modelId="{CC9F8AEA-29B0-4073-87E1-2B7AA6AE675C}">
      <dgm:prSet phldrT="[Text]"/>
      <dgm:spPr/>
      <dgm:t>
        <a:bodyPr/>
        <a:lstStyle/>
        <a:p>
          <a:r>
            <a:rPr lang="en-US" dirty="0" smtClean="0"/>
            <a:t>Value Based Care</a:t>
          </a:r>
          <a:endParaRPr lang="en-US" dirty="0"/>
        </a:p>
      </dgm:t>
    </dgm:pt>
    <dgm:pt modelId="{6B828E86-9ED3-4EB9-AA8B-33EC1D7CB9C4}" type="parTrans" cxnId="{ED006DC6-ECFB-4DF5-BE5C-76CC958E9451}">
      <dgm:prSet/>
      <dgm:spPr/>
      <dgm:t>
        <a:bodyPr/>
        <a:lstStyle/>
        <a:p>
          <a:endParaRPr lang="en-US"/>
        </a:p>
      </dgm:t>
    </dgm:pt>
    <dgm:pt modelId="{5DFFF037-79A3-4332-B49A-D61470284802}" type="sibTrans" cxnId="{ED006DC6-ECFB-4DF5-BE5C-76CC958E9451}">
      <dgm:prSet/>
      <dgm:spPr/>
      <dgm:t>
        <a:bodyPr/>
        <a:lstStyle/>
        <a:p>
          <a:endParaRPr lang="en-US"/>
        </a:p>
      </dgm:t>
    </dgm:pt>
    <dgm:pt modelId="{97E34A98-E670-4431-9B24-9BAEC51DB20F}">
      <dgm:prSet phldrT="[Text]"/>
      <dgm:spPr/>
      <dgm:t>
        <a:bodyPr/>
        <a:lstStyle/>
        <a:p>
          <a:r>
            <a:rPr lang="en-US" dirty="0" smtClean="0"/>
            <a:t>Complex Disease</a:t>
          </a:r>
          <a:endParaRPr lang="en-US" dirty="0"/>
        </a:p>
      </dgm:t>
    </dgm:pt>
    <dgm:pt modelId="{62CB2513-6292-45AD-A77A-EDC730562D63}" type="parTrans" cxnId="{A190EABC-E988-40C8-B65B-E00366C640CA}">
      <dgm:prSet/>
      <dgm:spPr/>
      <dgm:t>
        <a:bodyPr/>
        <a:lstStyle/>
        <a:p>
          <a:endParaRPr lang="en-US"/>
        </a:p>
      </dgm:t>
    </dgm:pt>
    <dgm:pt modelId="{D0BEF0AB-5D74-4658-BCCC-51D6DF9B1F4D}" type="sibTrans" cxnId="{A190EABC-E988-40C8-B65B-E00366C640CA}">
      <dgm:prSet/>
      <dgm:spPr/>
      <dgm:t>
        <a:bodyPr/>
        <a:lstStyle/>
        <a:p>
          <a:endParaRPr lang="en-US"/>
        </a:p>
      </dgm:t>
    </dgm:pt>
    <dgm:pt modelId="{BC9930AB-FDD9-49CC-85C0-1E22FEBF1E77}">
      <dgm:prSet phldrT="[Text]"/>
      <dgm:spPr/>
      <dgm:t>
        <a:bodyPr/>
        <a:lstStyle/>
        <a:p>
          <a:r>
            <a:rPr lang="en-US" dirty="0" smtClean="0"/>
            <a:t>High Need and High Cost</a:t>
          </a:r>
          <a:endParaRPr lang="en-US" dirty="0"/>
        </a:p>
      </dgm:t>
    </dgm:pt>
    <dgm:pt modelId="{5E4D770A-477F-49BE-BB1B-C58840842FCD}" type="parTrans" cxnId="{309E4156-2586-470A-AA5A-B2EF638F1EFD}">
      <dgm:prSet/>
      <dgm:spPr/>
      <dgm:t>
        <a:bodyPr/>
        <a:lstStyle/>
        <a:p>
          <a:endParaRPr lang="en-US"/>
        </a:p>
      </dgm:t>
    </dgm:pt>
    <dgm:pt modelId="{7BD6AE11-CA9A-4509-AA96-790DCBB9B450}" type="sibTrans" cxnId="{309E4156-2586-470A-AA5A-B2EF638F1EFD}">
      <dgm:prSet/>
      <dgm:spPr/>
      <dgm:t>
        <a:bodyPr/>
        <a:lstStyle/>
        <a:p>
          <a:endParaRPr lang="en-US"/>
        </a:p>
      </dgm:t>
    </dgm:pt>
    <dgm:pt modelId="{079E7725-0FEB-4329-96DF-FD353F73B508}" type="pres">
      <dgm:prSet presAssocID="{E4D73451-FE5C-4C82-AC67-7FE94BBF06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0096E7-3CA2-42EA-A755-BFE6EEC3A6BD}" type="pres">
      <dgm:prSet presAssocID="{E4D73451-FE5C-4C82-AC67-7FE94BBF06B1}" presName="Name1" presStyleCnt="0"/>
      <dgm:spPr/>
      <dgm:t>
        <a:bodyPr/>
        <a:lstStyle/>
        <a:p>
          <a:endParaRPr lang="en-US"/>
        </a:p>
      </dgm:t>
    </dgm:pt>
    <dgm:pt modelId="{6B5F937F-771E-47BA-9B5A-EA1D4FBC3BA4}" type="pres">
      <dgm:prSet presAssocID="{E4D73451-FE5C-4C82-AC67-7FE94BBF06B1}" presName="cycle" presStyleCnt="0"/>
      <dgm:spPr/>
      <dgm:t>
        <a:bodyPr/>
        <a:lstStyle/>
        <a:p>
          <a:endParaRPr lang="en-US"/>
        </a:p>
      </dgm:t>
    </dgm:pt>
    <dgm:pt modelId="{A5BC83DB-3B6C-42FE-9D46-612F99263475}" type="pres">
      <dgm:prSet presAssocID="{E4D73451-FE5C-4C82-AC67-7FE94BBF06B1}" presName="srcNode" presStyleLbl="node1" presStyleIdx="0" presStyleCnt="5"/>
      <dgm:spPr/>
      <dgm:t>
        <a:bodyPr/>
        <a:lstStyle/>
        <a:p>
          <a:endParaRPr lang="en-US"/>
        </a:p>
      </dgm:t>
    </dgm:pt>
    <dgm:pt modelId="{B1FA4311-0B51-492D-918C-5402C2AE9450}" type="pres">
      <dgm:prSet presAssocID="{E4D73451-FE5C-4C82-AC67-7FE94BBF06B1}" presName="conn" presStyleLbl="parChTrans1D2" presStyleIdx="0" presStyleCnt="1"/>
      <dgm:spPr/>
      <dgm:t>
        <a:bodyPr/>
        <a:lstStyle/>
        <a:p>
          <a:endParaRPr lang="en-US"/>
        </a:p>
      </dgm:t>
    </dgm:pt>
    <dgm:pt modelId="{DC5D03F2-1778-4181-BA18-726DDE46B193}" type="pres">
      <dgm:prSet presAssocID="{E4D73451-FE5C-4C82-AC67-7FE94BBF06B1}" presName="extraNode" presStyleLbl="node1" presStyleIdx="0" presStyleCnt="5"/>
      <dgm:spPr/>
      <dgm:t>
        <a:bodyPr/>
        <a:lstStyle/>
        <a:p>
          <a:endParaRPr lang="en-US"/>
        </a:p>
      </dgm:t>
    </dgm:pt>
    <dgm:pt modelId="{D8DA9E04-D10D-48F6-8229-0D5B6CDAB648}" type="pres">
      <dgm:prSet presAssocID="{E4D73451-FE5C-4C82-AC67-7FE94BBF06B1}" presName="dstNode" presStyleLbl="node1" presStyleIdx="0" presStyleCnt="5"/>
      <dgm:spPr/>
      <dgm:t>
        <a:bodyPr/>
        <a:lstStyle/>
        <a:p>
          <a:endParaRPr lang="en-US"/>
        </a:p>
      </dgm:t>
    </dgm:pt>
    <dgm:pt modelId="{D98598DB-D232-4274-93C4-55ADBD377ED2}" type="pres">
      <dgm:prSet presAssocID="{D9FABA70-0FFE-452A-B3F6-0675DC6E33C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1B751-12F4-4E0D-BC6D-B5CE68FF83D8}" type="pres">
      <dgm:prSet presAssocID="{D9FABA70-0FFE-452A-B3F6-0675DC6E33C4}" presName="accent_1" presStyleCnt="0"/>
      <dgm:spPr/>
      <dgm:t>
        <a:bodyPr/>
        <a:lstStyle/>
        <a:p>
          <a:endParaRPr lang="en-US"/>
        </a:p>
      </dgm:t>
    </dgm:pt>
    <dgm:pt modelId="{E20468CA-756F-4AE4-A152-56CDF67028B6}" type="pres">
      <dgm:prSet presAssocID="{D9FABA70-0FFE-452A-B3F6-0675DC6E33C4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F9C9F1CE-4581-437F-8935-7134D699A467}" type="pres">
      <dgm:prSet presAssocID="{97E34A98-E670-4431-9B24-9BAEC51DB20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DBF51-EF10-4BE0-98BA-6CAD6A275537}" type="pres">
      <dgm:prSet presAssocID="{97E34A98-E670-4431-9B24-9BAEC51DB20F}" presName="accent_2" presStyleCnt="0"/>
      <dgm:spPr/>
      <dgm:t>
        <a:bodyPr/>
        <a:lstStyle/>
        <a:p>
          <a:endParaRPr lang="en-US"/>
        </a:p>
      </dgm:t>
    </dgm:pt>
    <dgm:pt modelId="{B4809C17-98AE-4133-A74F-835576A78074}" type="pres">
      <dgm:prSet presAssocID="{97E34A98-E670-4431-9B24-9BAEC51DB20F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5B1103F6-5278-4EB5-AC49-28F5DB34DD42}" type="pres">
      <dgm:prSet presAssocID="{FC314ECD-AA7C-4FD2-B3DE-21EA1DAA5D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A6C1F-E912-49E1-9CF0-434BC29BB709}" type="pres">
      <dgm:prSet presAssocID="{FC314ECD-AA7C-4FD2-B3DE-21EA1DAA5DA1}" presName="accent_3" presStyleCnt="0"/>
      <dgm:spPr/>
      <dgm:t>
        <a:bodyPr/>
        <a:lstStyle/>
        <a:p>
          <a:endParaRPr lang="en-US"/>
        </a:p>
      </dgm:t>
    </dgm:pt>
    <dgm:pt modelId="{E63CCEDD-29DA-4404-9791-6E1283573131}" type="pres">
      <dgm:prSet presAssocID="{FC314ECD-AA7C-4FD2-B3DE-21EA1DAA5DA1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E79C1AD2-9A56-4E82-BBAB-AF291B049430}" type="pres">
      <dgm:prSet presAssocID="{CC9F8AEA-29B0-4073-87E1-2B7AA6AE675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16A54-5392-47CF-BC64-3A3C7E80A224}" type="pres">
      <dgm:prSet presAssocID="{CC9F8AEA-29B0-4073-87E1-2B7AA6AE675C}" presName="accent_4" presStyleCnt="0"/>
      <dgm:spPr/>
      <dgm:t>
        <a:bodyPr/>
        <a:lstStyle/>
        <a:p>
          <a:endParaRPr lang="en-US"/>
        </a:p>
      </dgm:t>
    </dgm:pt>
    <dgm:pt modelId="{38994F90-F368-426D-9C22-DE557C21F34A}" type="pres">
      <dgm:prSet presAssocID="{CC9F8AEA-29B0-4073-87E1-2B7AA6AE675C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BD9697EE-56ED-4A78-9EA6-D14F4E8F9936}" type="pres">
      <dgm:prSet presAssocID="{BC9930AB-FDD9-49CC-85C0-1E22FEBF1E7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628A8-C19D-41AB-A129-E657F1A0BA97}" type="pres">
      <dgm:prSet presAssocID="{BC9930AB-FDD9-49CC-85C0-1E22FEBF1E77}" presName="accent_5" presStyleCnt="0"/>
      <dgm:spPr/>
      <dgm:t>
        <a:bodyPr/>
        <a:lstStyle/>
        <a:p>
          <a:endParaRPr lang="en-US"/>
        </a:p>
      </dgm:t>
    </dgm:pt>
    <dgm:pt modelId="{2052319C-0750-4C3C-B5A1-E40B225E6B60}" type="pres">
      <dgm:prSet presAssocID="{BC9930AB-FDD9-49CC-85C0-1E22FEBF1E77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DE4B2F1D-88A3-4199-96D2-7BF5F0224BFE}" type="presOf" srcId="{E4D73451-FE5C-4C82-AC67-7FE94BBF06B1}" destId="{079E7725-0FEB-4329-96DF-FD353F73B508}" srcOrd="0" destOrd="0" presId="urn:microsoft.com/office/officeart/2008/layout/VerticalCurvedList"/>
    <dgm:cxn modelId="{3F47A4B2-1108-4B4C-841C-692F9DC883F1}" type="presOf" srcId="{97E34A98-E670-4431-9B24-9BAEC51DB20F}" destId="{F9C9F1CE-4581-437F-8935-7134D699A467}" srcOrd="0" destOrd="0" presId="urn:microsoft.com/office/officeart/2008/layout/VerticalCurvedList"/>
    <dgm:cxn modelId="{ED006DC6-ECFB-4DF5-BE5C-76CC958E9451}" srcId="{E4D73451-FE5C-4C82-AC67-7FE94BBF06B1}" destId="{CC9F8AEA-29B0-4073-87E1-2B7AA6AE675C}" srcOrd="3" destOrd="0" parTransId="{6B828E86-9ED3-4EB9-AA8B-33EC1D7CB9C4}" sibTransId="{5DFFF037-79A3-4332-B49A-D61470284802}"/>
    <dgm:cxn modelId="{A27CD589-0A3F-4141-8249-79BF6AC4F147}" srcId="{E4D73451-FE5C-4C82-AC67-7FE94BBF06B1}" destId="{FC314ECD-AA7C-4FD2-B3DE-21EA1DAA5DA1}" srcOrd="2" destOrd="0" parTransId="{7973C292-DEFF-458A-813D-CDE2A530D526}" sibTransId="{F5BA2106-ACD8-4932-B9E9-95CFA4D94464}"/>
    <dgm:cxn modelId="{0451328A-C524-43EF-B90E-426BE6418301}" type="presOf" srcId="{30671284-4152-45DC-9345-A0C8F46753BB}" destId="{B1FA4311-0B51-492D-918C-5402C2AE9450}" srcOrd="0" destOrd="0" presId="urn:microsoft.com/office/officeart/2008/layout/VerticalCurvedList"/>
    <dgm:cxn modelId="{2EC9FB8B-A0AC-498A-8C80-1753933DA277}" type="presOf" srcId="{BC9930AB-FDD9-49CC-85C0-1E22FEBF1E77}" destId="{BD9697EE-56ED-4A78-9EA6-D14F4E8F9936}" srcOrd="0" destOrd="0" presId="urn:microsoft.com/office/officeart/2008/layout/VerticalCurvedList"/>
    <dgm:cxn modelId="{309E4156-2586-470A-AA5A-B2EF638F1EFD}" srcId="{E4D73451-FE5C-4C82-AC67-7FE94BBF06B1}" destId="{BC9930AB-FDD9-49CC-85C0-1E22FEBF1E77}" srcOrd="4" destOrd="0" parTransId="{5E4D770A-477F-49BE-BB1B-C58840842FCD}" sibTransId="{7BD6AE11-CA9A-4509-AA96-790DCBB9B450}"/>
    <dgm:cxn modelId="{3F7F722B-C2F4-4471-B804-1D72B9B08850}" type="presOf" srcId="{CC9F8AEA-29B0-4073-87E1-2B7AA6AE675C}" destId="{E79C1AD2-9A56-4E82-BBAB-AF291B049430}" srcOrd="0" destOrd="0" presId="urn:microsoft.com/office/officeart/2008/layout/VerticalCurvedList"/>
    <dgm:cxn modelId="{E964DD34-F65E-4343-BCCA-898567610893}" type="presOf" srcId="{D9FABA70-0FFE-452A-B3F6-0675DC6E33C4}" destId="{D98598DB-D232-4274-93C4-55ADBD377ED2}" srcOrd="0" destOrd="0" presId="urn:microsoft.com/office/officeart/2008/layout/VerticalCurvedList"/>
    <dgm:cxn modelId="{A190EABC-E988-40C8-B65B-E00366C640CA}" srcId="{E4D73451-FE5C-4C82-AC67-7FE94BBF06B1}" destId="{97E34A98-E670-4431-9B24-9BAEC51DB20F}" srcOrd="1" destOrd="0" parTransId="{62CB2513-6292-45AD-A77A-EDC730562D63}" sibTransId="{D0BEF0AB-5D74-4658-BCCC-51D6DF9B1F4D}"/>
    <dgm:cxn modelId="{D5DB1C15-CCCF-4EA2-8ECA-AAC67353D5CA}" srcId="{E4D73451-FE5C-4C82-AC67-7FE94BBF06B1}" destId="{D9FABA70-0FFE-452A-B3F6-0675DC6E33C4}" srcOrd="0" destOrd="0" parTransId="{37F16D05-FE8B-499A-BDFB-6160F0C9F83F}" sibTransId="{30671284-4152-45DC-9345-A0C8F46753BB}"/>
    <dgm:cxn modelId="{0AA41497-B98B-4A73-956F-83FD329BA212}" type="presOf" srcId="{FC314ECD-AA7C-4FD2-B3DE-21EA1DAA5DA1}" destId="{5B1103F6-5278-4EB5-AC49-28F5DB34DD42}" srcOrd="0" destOrd="0" presId="urn:microsoft.com/office/officeart/2008/layout/VerticalCurvedList"/>
    <dgm:cxn modelId="{FEF80D5F-691A-47FF-8D51-E6323C3D12EA}" type="presParOf" srcId="{079E7725-0FEB-4329-96DF-FD353F73B508}" destId="{5E0096E7-3CA2-42EA-A755-BFE6EEC3A6BD}" srcOrd="0" destOrd="0" presId="urn:microsoft.com/office/officeart/2008/layout/VerticalCurvedList"/>
    <dgm:cxn modelId="{8960081B-56E6-4515-8AD3-9C52C8046040}" type="presParOf" srcId="{5E0096E7-3CA2-42EA-A755-BFE6EEC3A6BD}" destId="{6B5F937F-771E-47BA-9B5A-EA1D4FBC3BA4}" srcOrd="0" destOrd="0" presId="urn:microsoft.com/office/officeart/2008/layout/VerticalCurvedList"/>
    <dgm:cxn modelId="{9C501717-702D-4E33-9309-6800CB2DB216}" type="presParOf" srcId="{6B5F937F-771E-47BA-9B5A-EA1D4FBC3BA4}" destId="{A5BC83DB-3B6C-42FE-9D46-612F99263475}" srcOrd="0" destOrd="0" presId="urn:microsoft.com/office/officeart/2008/layout/VerticalCurvedList"/>
    <dgm:cxn modelId="{91877ADE-A672-4A8F-87E0-7DC2856D7FE1}" type="presParOf" srcId="{6B5F937F-771E-47BA-9B5A-EA1D4FBC3BA4}" destId="{B1FA4311-0B51-492D-918C-5402C2AE9450}" srcOrd="1" destOrd="0" presId="urn:microsoft.com/office/officeart/2008/layout/VerticalCurvedList"/>
    <dgm:cxn modelId="{C78AE0C3-1515-48C4-805E-2BFC2B66D1DF}" type="presParOf" srcId="{6B5F937F-771E-47BA-9B5A-EA1D4FBC3BA4}" destId="{DC5D03F2-1778-4181-BA18-726DDE46B193}" srcOrd="2" destOrd="0" presId="urn:microsoft.com/office/officeart/2008/layout/VerticalCurvedList"/>
    <dgm:cxn modelId="{FBFEEFE2-2735-4D4A-92F6-62C1C093B37C}" type="presParOf" srcId="{6B5F937F-771E-47BA-9B5A-EA1D4FBC3BA4}" destId="{D8DA9E04-D10D-48F6-8229-0D5B6CDAB648}" srcOrd="3" destOrd="0" presId="urn:microsoft.com/office/officeart/2008/layout/VerticalCurvedList"/>
    <dgm:cxn modelId="{E8380056-C8CE-4CF3-A51F-0B5C2DBC10A4}" type="presParOf" srcId="{5E0096E7-3CA2-42EA-A755-BFE6EEC3A6BD}" destId="{D98598DB-D232-4274-93C4-55ADBD377ED2}" srcOrd="1" destOrd="0" presId="urn:microsoft.com/office/officeart/2008/layout/VerticalCurvedList"/>
    <dgm:cxn modelId="{34AFF386-03DF-4D29-A018-A44CB2C2E2E6}" type="presParOf" srcId="{5E0096E7-3CA2-42EA-A755-BFE6EEC3A6BD}" destId="{B951B751-12F4-4E0D-BC6D-B5CE68FF83D8}" srcOrd="2" destOrd="0" presId="urn:microsoft.com/office/officeart/2008/layout/VerticalCurvedList"/>
    <dgm:cxn modelId="{D9AFC833-B5B0-4FB3-BFD7-D7D93CFA5F6C}" type="presParOf" srcId="{B951B751-12F4-4E0D-BC6D-B5CE68FF83D8}" destId="{E20468CA-756F-4AE4-A152-56CDF67028B6}" srcOrd="0" destOrd="0" presId="urn:microsoft.com/office/officeart/2008/layout/VerticalCurvedList"/>
    <dgm:cxn modelId="{79339D5E-5ED7-4BB5-9379-02C060CD4963}" type="presParOf" srcId="{5E0096E7-3CA2-42EA-A755-BFE6EEC3A6BD}" destId="{F9C9F1CE-4581-437F-8935-7134D699A467}" srcOrd="3" destOrd="0" presId="urn:microsoft.com/office/officeart/2008/layout/VerticalCurvedList"/>
    <dgm:cxn modelId="{359FBD39-BA66-4BF9-AD9A-6F305570BD7F}" type="presParOf" srcId="{5E0096E7-3CA2-42EA-A755-BFE6EEC3A6BD}" destId="{DA3DBF51-EF10-4BE0-98BA-6CAD6A275537}" srcOrd="4" destOrd="0" presId="urn:microsoft.com/office/officeart/2008/layout/VerticalCurvedList"/>
    <dgm:cxn modelId="{063FBC80-BED6-46E0-A98A-4632EE055BC4}" type="presParOf" srcId="{DA3DBF51-EF10-4BE0-98BA-6CAD6A275537}" destId="{B4809C17-98AE-4133-A74F-835576A78074}" srcOrd="0" destOrd="0" presId="urn:microsoft.com/office/officeart/2008/layout/VerticalCurvedList"/>
    <dgm:cxn modelId="{9F6DD95F-1D60-41FA-828A-17BCC624D805}" type="presParOf" srcId="{5E0096E7-3CA2-42EA-A755-BFE6EEC3A6BD}" destId="{5B1103F6-5278-4EB5-AC49-28F5DB34DD42}" srcOrd="5" destOrd="0" presId="urn:microsoft.com/office/officeart/2008/layout/VerticalCurvedList"/>
    <dgm:cxn modelId="{DE339423-815D-4084-8908-203254471925}" type="presParOf" srcId="{5E0096E7-3CA2-42EA-A755-BFE6EEC3A6BD}" destId="{EBDA6C1F-E912-49E1-9CF0-434BC29BB709}" srcOrd="6" destOrd="0" presId="urn:microsoft.com/office/officeart/2008/layout/VerticalCurvedList"/>
    <dgm:cxn modelId="{F271CC20-34A3-4D99-BB6A-1BE69CFF438B}" type="presParOf" srcId="{EBDA6C1F-E912-49E1-9CF0-434BC29BB709}" destId="{E63CCEDD-29DA-4404-9791-6E1283573131}" srcOrd="0" destOrd="0" presId="urn:microsoft.com/office/officeart/2008/layout/VerticalCurvedList"/>
    <dgm:cxn modelId="{F6A0F03E-06AD-4843-9B33-F6383D4FEC6D}" type="presParOf" srcId="{5E0096E7-3CA2-42EA-A755-BFE6EEC3A6BD}" destId="{E79C1AD2-9A56-4E82-BBAB-AF291B049430}" srcOrd="7" destOrd="0" presId="urn:microsoft.com/office/officeart/2008/layout/VerticalCurvedList"/>
    <dgm:cxn modelId="{FC87CBA2-FC51-4712-B450-DEDDEC17815B}" type="presParOf" srcId="{5E0096E7-3CA2-42EA-A755-BFE6EEC3A6BD}" destId="{18C16A54-5392-47CF-BC64-3A3C7E80A224}" srcOrd="8" destOrd="0" presId="urn:microsoft.com/office/officeart/2008/layout/VerticalCurvedList"/>
    <dgm:cxn modelId="{82148183-B7D7-4371-A8CD-805EF13EC67F}" type="presParOf" srcId="{18C16A54-5392-47CF-BC64-3A3C7E80A224}" destId="{38994F90-F368-426D-9C22-DE557C21F34A}" srcOrd="0" destOrd="0" presId="urn:microsoft.com/office/officeart/2008/layout/VerticalCurvedList"/>
    <dgm:cxn modelId="{C87583D9-3E1F-41E0-955E-75EA7C6D7F80}" type="presParOf" srcId="{5E0096E7-3CA2-42EA-A755-BFE6EEC3A6BD}" destId="{BD9697EE-56ED-4A78-9EA6-D14F4E8F9936}" srcOrd="9" destOrd="0" presId="urn:microsoft.com/office/officeart/2008/layout/VerticalCurvedList"/>
    <dgm:cxn modelId="{C09F37FC-DAA1-4BC5-A727-1C8EBD6316AC}" type="presParOf" srcId="{5E0096E7-3CA2-42EA-A755-BFE6EEC3A6BD}" destId="{DD0628A8-C19D-41AB-A129-E657F1A0BA97}" srcOrd="10" destOrd="0" presId="urn:microsoft.com/office/officeart/2008/layout/VerticalCurvedList"/>
    <dgm:cxn modelId="{8FBB69D8-9E07-4221-B777-0626B7260838}" type="presParOf" srcId="{DD0628A8-C19D-41AB-A129-E657F1A0BA97}" destId="{2052319C-0750-4C3C-B5A1-E40B225E6B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F9D49-4DD9-674E-8A5B-644861FBF057}" type="doc">
      <dgm:prSet loTypeId="urn:microsoft.com/office/officeart/2005/8/layout/hProcess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03890-49D4-8349-B986-BDE7D496BC93}">
      <dgm:prSet custT="1"/>
      <dgm:spPr/>
      <dgm:t>
        <a:bodyPr/>
        <a:lstStyle/>
        <a:p>
          <a:r>
            <a:rPr lang="en-US" sz="1600" b="1" dirty="0" smtClean="0">
              <a:latin typeface="+mn-lt"/>
              <a:cs typeface="Times New Roman" panose="02020603050405020304" pitchFamily="18" charset="0"/>
            </a:rPr>
            <a:t>Intake: </a:t>
          </a:r>
        </a:p>
        <a:p>
          <a:r>
            <a:rPr lang="en-US" sz="1600" dirty="0" smtClean="0">
              <a:latin typeface="+mn-lt"/>
              <a:cs typeface="Times New Roman" panose="02020603050405020304" pitchFamily="18" charset="0"/>
            </a:rPr>
            <a:t>Data Entry, </a:t>
          </a:r>
        </a:p>
        <a:p>
          <a:r>
            <a:rPr lang="en-US" sz="1600" dirty="0" smtClean="0">
              <a:latin typeface="+mn-lt"/>
              <a:cs typeface="Times New Roman" panose="02020603050405020304" pitchFamily="18" charset="0"/>
            </a:rPr>
            <a:t>Benefits Investigation, Prior Authorization, Copay/Foundation Assistance, Onboarding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86478EA0-DCC5-1242-A445-E046F3FE1578}" type="parTrans" cxnId="{BA2073F7-EF92-D843-B410-409F3D7A134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D3E6587-FD21-E34B-9FD6-1BB0F6B4C47B}" type="sibTrans" cxnId="{BA2073F7-EF92-D843-B410-409F3D7A134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975EF6E-E32B-6243-A484-64C05840F466}">
      <dgm:prSet custT="1"/>
      <dgm:spPr/>
      <dgm:t>
        <a:bodyPr/>
        <a:lstStyle/>
        <a:p>
          <a:r>
            <a:rPr lang="en-US" sz="1600" b="1" dirty="0" smtClean="0">
              <a:latin typeface="+mn-lt"/>
              <a:cs typeface="Times New Roman" panose="02020603050405020304" pitchFamily="18" charset="0"/>
            </a:rPr>
            <a:t>Pre-check: </a:t>
          </a:r>
          <a:r>
            <a:rPr lang="en-US" sz="1600" dirty="0" smtClean="0">
              <a:latin typeface="+mn-lt"/>
              <a:cs typeface="Times New Roman" panose="02020603050405020304" pitchFamily="18" charset="0"/>
            </a:rPr>
            <a:t>Clinical Drug Utilization Review for appropriateness, safety, interactions, and dosing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4B0EFE39-DF04-8E4A-897E-C9E0E6E78F6D}" type="parTrans" cxnId="{72AD72A1-E191-B645-944B-0103C9BB18D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E43E6B0-428C-6642-80BF-156F16596CED}" type="sibTrans" cxnId="{72AD72A1-E191-B645-944B-0103C9BB18D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9FB0731-09CC-A24C-A800-FE1E0556952C}">
      <dgm:prSet custT="1"/>
      <dgm:spPr/>
      <dgm:t>
        <a:bodyPr/>
        <a:lstStyle/>
        <a:p>
          <a:r>
            <a:rPr lang="en-US" sz="1600" b="1" dirty="0" smtClean="0">
              <a:latin typeface="+mn-lt"/>
              <a:cs typeface="Times New Roman" panose="02020603050405020304" pitchFamily="18" charset="0"/>
            </a:rPr>
            <a:t>Clinical Assessment: </a:t>
          </a:r>
          <a:r>
            <a:rPr lang="en-US" sz="1600" dirty="0" smtClean="0">
              <a:latin typeface="+mn-lt"/>
              <a:cs typeface="Times New Roman" panose="02020603050405020304" pitchFamily="18" charset="0"/>
            </a:rPr>
            <a:t>Patient Education and Counseling on Therapy, Administration, Adherence, Barriers, Interactions, and Side Effects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AD4F4808-0EF9-BF46-868C-B82C853DAAD6}" type="parTrans" cxnId="{02905D4A-6BC7-484E-9E16-87A98C83913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CD88BB2-35FD-2C4D-9FA0-573C8E8942EC}" type="sibTrans" cxnId="{02905D4A-6BC7-484E-9E16-87A98C83913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77D4916-A02B-3941-A667-20E92B8CE684}" type="pres">
      <dgm:prSet presAssocID="{B13F9D49-4DD9-674E-8A5B-644861FBF0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DC5E91-DFCD-CD4F-9E52-81A74C9D30C0}" type="pres">
      <dgm:prSet presAssocID="{B13F9D49-4DD9-674E-8A5B-644861FBF057}" presName="arrow" presStyleLbl="bgShp" presStyleIdx="0" presStyleCnt="1"/>
      <dgm:spPr/>
      <dgm:t>
        <a:bodyPr/>
        <a:lstStyle/>
        <a:p>
          <a:endParaRPr lang="en-US"/>
        </a:p>
      </dgm:t>
    </dgm:pt>
    <dgm:pt modelId="{56A61C42-F312-6340-999E-A445D4736682}" type="pres">
      <dgm:prSet presAssocID="{B13F9D49-4DD9-674E-8A5B-644861FBF057}" presName="linearProcess" presStyleCnt="0"/>
      <dgm:spPr/>
      <dgm:t>
        <a:bodyPr/>
        <a:lstStyle/>
        <a:p>
          <a:endParaRPr lang="en-US"/>
        </a:p>
      </dgm:t>
    </dgm:pt>
    <dgm:pt modelId="{EF69C8C0-5663-6D44-A80D-ECA69EF2452D}" type="pres">
      <dgm:prSet presAssocID="{4F203890-49D4-8349-B986-BDE7D496BC9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9D1A9-5714-7A47-BF9E-F0D308F86D10}" type="pres">
      <dgm:prSet presAssocID="{6D3E6587-FD21-E34B-9FD6-1BB0F6B4C47B}" presName="sibTrans" presStyleCnt="0"/>
      <dgm:spPr/>
      <dgm:t>
        <a:bodyPr/>
        <a:lstStyle/>
        <a:p>
          <a:endParaRPr lang="en-US"/>
        </a:p>
      </dgm:t>
    </dgm:pt>
    <dgm:pt modelId="{6437894A-FA0C-D940-933E-A50012D55847}" type="pres">
      <dgm:prSet presAssocID="{0975EF6E-E32B-6243-A484-64C05840F46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9D336-1350-7244-98FE-6143B192B224}" type="pres">
      <dgm:prSet presAssocID="{3E43E6B0-428C-6642-80BF-156F16596CED}" presName="sibTrans" presStyleCnt="0"/>
      <dgm:spPr/>
      <dgm:t>
        <a:bodyPr/>
        <a:lstStyle/>
        <a:p>
          <a:endParaRPr lang="en-US"/>
        </a:p>
      </dgm:t>
    </dgm:pt>
    <dgm:pt modelId="{801EE97D-ACE0-DC43-8056-1DC98F7C59F6}" type="pres">
      <dgm:prSet presAssocID="{69FB0731-09CC-A24C-A800-FE1E0556952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05D4A-6BC7-484E-9E16-87A98C839136}" srcId="{B13F9D49-4DD9-674E-8A5B-644861FBF057}" destId="{69FB0731-09CC-A24C-A800-FE1E0556952C}" srcOrd="2" destOrd="0" parTransId="{AD4F4808-0EF9-BF46-868C-B82C853DAAD6}" sibTransId="{FCD88BB2-35FD-2C4D-9FA0-573C8E8942EC}"/>
    <dgm:cxn modelId="{BA2073F7-EF92-D843-B410-409F3D7A1345}" srcId="{B13F9D49-4DD9-674E-8A5B-644861FBF057}" destId="{4F203890-49D4-8349-B986-BDE7D496BC93}" srcOrd="0" destOrd="0" parTransId="{86478EA0-DCC5-1242-A445-E046F3FE1578}" sibTransId="{6D3E6587-FD21-E34B-9FD6-1BB0F6B4C47B}"/>
    <dgm:cxn modelId="{91E99BF5-C183-4E02-8FBE-FB2F165CE879}" type="presOf" srcId="{69FB0731-09CC-A24C-A800-FE1E0556952C}" destId="{801EE97D-ACE0-DC43-8056-1DC98F7C59F6}" srcOrd="0" destOrd="0" presId="urn:microsoft.com/office/officeart/2005/8/layout/hProcess9"/>
    <dgm:cxn modelId="{72AD72A1-E191-B645-944B-0103C9BB18D1}" srcId="{B13F9D49-4DD9-674E-8A5B-644861FBF057}" destId="{0975EF6E-E32B-6243-A484-64C05840F466}" srcOrd="1" destOrd="0" parTransId="{4B0EFE39-DF04-8E4A-897E-C9E0E6E78F6D}" sibTransId="{3E43E6B0-428C-6642-80BF-156F16596CED}"/>
    <dgm:cxn modelId="{419E8CE4-8257-4748-A88E-EC3C8F0EB113}" type="presOf" srcId="{B13F9D49-4DD9-674E-8A5B-644861FBF057}" destId="{977D4916-A02B-3941-A667-20E92B8CE684}" srcOrd="0" destOrd="0" presId="urn:microsoft.com/office/officeart/2005/8/layout/hProcess9"/>
    <dgm:cxn modelId="{D7051A34-BDDA-4DFB-95AA-F513B2CA8ECD}" type="presOf" srcId="{0975EF6E-E32B-6243-A484-64C05840F466}" destId="{6437894A-FA0C-D940-933E-A50012D55847}" srcOrd="0" destOrd="0" presId="urn:microsoft.com/office/officeart/2005/8/layout/hProcess9"/>
    <dgm:cxn modelId="{4004A2B7-2BFD-4617-AC41-43CC669BE676}" type="presOf" srcId="{4F203890-49D4-8349-B986-BDE7D496BC93}" destId="{EF69C8C0-5663-6D44-A80D-ECA69EF2452D}" srcOrd="0" destOrd="0" presId="urn:microsoft.com/office/officeart/2005/8/layout/hProcess9"/>
    <dgm:cxn modelId="{C99D6B17-B9F4-40DB-85A7-E11700ED379E}" type="presParOf" srcId="{977D4916-A02B-3941-A667-20E92B8CE684}" destId="{F4DC5E91-DFCD-CD4F-9E52-81A74C9D30C0}" srcOrd="0" destOrd="0" presId="urn:microsoft.com/office/officeart/2005/8/layout/hProcess9"/>
    <dgm:cxn modelId="{D7CFFF15-C5E1-4679-BCDC-B49A0A5C0EF9}" type="presParOf" srcId="{977D4916-A02B-3941-A667-20E92B8CE684}" destId="{56A61C42-F312-6340-999E-A445D4736682}" srcOrd="1" destOrd="0" presId="urn:microsoft.com/office/officeart/2005/8/layout/hProcess9"/>
    <dgm:cxn modelId="{0765D14C-508D-4184-B3F0-39BCA1B2CED1}" type="presParOf" srcId="{56A61C42-F312-6340-999E-A445D4736682}" destId="{EF69C8C0-5663-6D44-A80D-ECA69EF2452D}" srcOrd="0" destOrd="0" presId="urn:microsoft.com/office/officeart/2005/8/layout/hProcess9"/>
    <dgm:cxn modelId="{31F3CBE3-9416-4DFC-8F73-92CBA0552EE7}" type="presParOf" srcId="{56A61C42-F312-6340-999E-A445D4736682}" destId="{C5C9D1A9-5714-7A47-BF9E-F0D308F86D10}" srcOrd="1" destOrd="0" presId="urn:microsoft.com/office/officeart/2005/8/layout/hProcess9"/>
    <dgm:cxn modelId="{3DACB56E-EDCC-4069-90DF-8090144625BE}" type="presParOf" srcId="{56A61C42-F312-6340-999E-A445D4736682}" destId="{6437894A-FA0C-D940-933E-A50012D55847}" srcOrd="2" destOrd="0" presId="urn:microsoft.com/office/officeart/2005/8/layout/hProcess9"/>
    <dgm:cxn modelId="{1015337C-5131-4E3C-90BC-82CA91E83673}" type="presParOf" srcId="{56A61C42-F312-6340-999E-A445D4736682}" destId="{B229D336-1350-7244-98FE-6143B192B224}" srcOrd="3" destOrd="0" presId="urn:microsoft.com/office/officeart/2005/8/layout/hProcess9"/>
    <dgm:cxn modelId="{2C74A7EF-FA18-4D9B-A1DF-577B29EEB339}" type="presParOf" srcId="{56A61C42-F312-6340-999E-A445D4736682}" destId="{801EE97D-ACE0-DC43-8056-1DC98F7C59F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3F9D49-4DD9-674E-8A5B-644861FBF057}" type="doc">
      <dgm:prSet loTypeId="urn:microsoft.com/office/officeart/2005/8/layout/hProcess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563DF-1F60-F84A-970C-45623382F8D7}">
      <dgm:prSet custT="1"/>
      <dgm:spPr/>
      <dgm:t>
        <a:bodyPr/>
        <a:lstStyle/>
        <a:p>
          <a:r>
            <a:rPr lang="en-US" sz="1600" b="1" smtClean="0">
              <a:latin typeface="+mn-lt"/>
              <a:cs typeface="Times New Roman" panose="02020603050405020304" pitchFamily="18" charset="0"/>
            </a:rPr>
            <a:t>Scheduling: </a:t>
          </a:r>
          <a:r>
            <a:rPr lang="en-US" sz="1600" smtClean="0">
              <a:latin typeface="+mn-lt"/>
              <a:cs typeface="Times New Roman" panose="02020603050405020304" pitchFamily="18" charset="0"/>
            </a:rPr>
            <a:t>Patient Preference and Payment Collected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56AB0538-B3AF-344E-B115-5B57826756F9}" type="parTrans" cxnId="{C8BB43D8-35C2-6345-802F-75386C13917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8F6DDE5-48E9-0A4A-8677-73F3F1F32742}" type="sibTrans" cxnId="{C8BB43D8-35C2-6345-802F-75386C13917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3FA6012-8986-784A-BC96-E96DB1D36940}">
      <dgm:prSet custT="1"/>
      <dgm:spPr/>
      <dgm:t>
        <a:bodyPr/>
        <a:lstStyle/>
        <a:p>
          <a:r>
            <a:rPr lang="en-US" sz="1600" b="1" dirty="0" smtClean="0">
              <a:latin typeface="+mn-lt"/>
              <a:cs typeface="Times New Roman" panose="02020603050405020304" pitchFamily="18" charset="0"/>
            </a:rPr>
            <a:t>Fulfillment: </a:t>
          </a:r>
          <a:r>
            <a:rPr lang="en-US" sz="1600" dirty="0" smtClean="0">
              <a:latin typeface="+mn-lt"/>
              <a:cs typeface="Times New Roman" panose="02020603050405020304" pitchFamily="18" charset="0"/>
            </a:rPr>
            <a:t>Dispensation and final check by a pharmacist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590CE4AE-B0C3-7743-AE61-364F3C0D2B0E}" type="parTrans" cxnId="{4EE6BFA8-8FAD-5349-A3DC-ACDC0CB6397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3D4DC19-47DC-0F42-B7BA-42DB3C2118D6}" type="sibTrans" cxnId="{4EE6BFA8-8FAD-5349-A3DC-ACDC0CB6397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D84EACD-DC92-914E-8AAB-1C3929DBB287}">
      <dgm:prSet custT="1"/>
      <dgm:spPr/>
      <dgm:t>
        <a:bodyPr/>
        <a:lstStyle/>
        <a:p>
          <a:r>
            <a:rPr lang="en-US" sz="1600" b="1" dirty="0" smtClean="0">
              <a:latin typeface="+mn-lt"/>
              <a:cs typeface="Times New Roman" panose="02020603050405020304" pitchFamily="18" charset="0"/>
            </a:rPr>
            <a:t>Packaging and Shipment: </a:t>
          </a:r>
          <a:r>
            <a:rPr lang="en-US" sz="1600" dirty="0" smtClean="0">
              <a:latin typeface="+mn-lt"/>
              <a:cs typeface="Times New Roman" panose="02020603050405020304" pitchFamily="18" charset="0"/>
            </a:rPr>
            <a:t>Pickup, Home Delivery, or other specified location via courier or common carrier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74907FEB-70DF-C641-BFEF-B299B0EFAE70}" type="parTrans" cxnId="{968CB0EE-A1F1-904A-B9B4-CF83D043ED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59BC35C-940D-D04B-BB21-D44AB3C730D8}" type="sibTrans" cxnId="{968CB0EE-A1F1-904A-B9B4-CF83D043ED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77D4916-A02B-3941-A667-20E92B8CE684}" type="pres">
      <dgm:prSet presAssocID="{B13F9D49-4DD9-674E-8A5B-644861FBF0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DC5E91-DFCD-CD4F-9E52-81A74C9D30C0}" type="pres">
      <dgm:prSet presAssocID="{B13F9D49-4DD9-674E-8A5B-644861FBF057}" presName="arrow" presStyleLbl="bgShp" presStyleIdx="0" presStyleCnt="1"/>
      <dgm:spPr/>
      <dgm:t>
        <a:bodyPr/>
        <a:lstStyle/>
        <a:p>
          <a:endParaRPr lang="en-US"/>
        </a:p>
      </dgm:t>
    </dgm:pt>
    <dgm:pt modelId="{56A61C42-F312-6340-999E-A445D4736682}" type="pres">
      <dgm:prSet presAssocID="{B13F9D49-4DD9-674E-8A5B-644861FBF057}" presName="linearProcess" presStyleCnt="0"/>
      <dgm:spPr/>
      <dgm:t>
        <a:bodyPr/>
        <a:lstStyle/>
        <a:p>
          <a:endParaRPr lang="en-US"/>
        </a:p>
      </dgm:t>
    </dgm:pt>
    <dgm:pt modelId="{81F6200B-F8FA-F04C-BE87-183769E08BE6}" type="pres">
      <dgm:prSet presAssocID="{059563DF-1F60-F84A-970C-45623382F8D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5D7C2-2578-4743-9D05-6108631D910C}" type="pres">
      <dgm:prSet presAssocID="{98F6DDE5-48E9-0A4A-8677-73F3F1F32742}" presName="sibTrans" presStyleCnt="0"/>
      <dgm:spPr/>
      <dgm:t>
        <a:bodyPr/>
        <a:lstStyle/>
        <a:p>
          <a:endParaRPr lang="en-US"/>
        </a:p>
      </dgm:t>
    </dgm:pt>
    <dgm:pt modelId="{E4D237D5-06F2-1245-A7CB-7641AFF1FEA9}" type="pres">
      <dgm:prSet presAssocID="{43FA6012-8986-784A-BC96-E96DB1D369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C4E84-BAC0-CE4D-9A54-4DD87D134B54}" type="pres">
      <dgm:prSet presAssocID="{D3D4DC19-47DC-0F42-B7BA-42DB3C2118D6}" presName="sibTrans" presStyleCnt="0"/>
      <dgm:spPr/>
      <dgm:t>
        <a:bodyPr/>
        <a:lstStyle/>
        <a:p>
          <a:endParaRPr lang="en-US"/>
        </a:p>
      </dgm:t>
    </dgm:pt>
    <dgm:pt modelId="{E319A0E7-284D-0F42-A0EB-A0ECEDC12FC8}" type="pres">
      <dgm:prSet presAssocID="{AD84EACD-DC92-914E-8AAB-1C3929DBB28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8CB0EE-A1F1-904A-B9B4-CF83D043ED2E}" srcId="{B13F9D49-4DD9-674E-8A5B-644861FBF057}" destId="{AD84EACD-DC92-914E-8AAB-1C3929DBB287}" srcOrd="2" destOrd="0" parTransId="{74907FEB-70DF-C641-BFEF-B299B0EFAE70}" sibTransId="{F59BC35C-940D-D04B-BB21-D44AB3C730D8}"/>
    <dgm:cxn modelId="{C8BB43D8-35C2-6345-802F-75386C139179}" srcId="{B13F9D49-4DD9-674E-8A5B-644861FBF057}" destId="{059563DF-1F60-F84A-970C-45623382F8D7}" srcOrd="0" destOrd="0" parTransId="{56AB0538-B3AF-344E-B115-5B57826756F9}" sibTransId="{98F6DDE5-48E9-0A4A-8677-73F3F1F32742}"/>
    <dgm:cxn modelId="{5D75BF95-1DD2-4DA4-98AB-01A13F5BB7A7}" type="presOf" srcId="{43FA6012-8986-784A-BC96-E96DB1D36940}" destId="{E4D237D5-06F2-1245-A7CB-7641AFF1FEA9}" srcOrd="0" destOrd="0" presId="urn:microsoft.com/office/officeart/2005/8/layout/hProcess9"/>
    <dgm:cxn modelId="{68A0619F-B3E7-4BF2-A75E-8A79CF8864AF}" type="presOf" srcId="{059563DF-1F60-F84A-970C-45623382F8D7}" destId="{81F6200B-F8FA-F04C-BE87-183769E08BE6}" srcOrd="0" destOrd="0" presId="urn:microsoft.com/office/officeart/2005/8/layout/hProcess9"/>
    <dgm:cxn modelId="{F7A26372-4B74-4885-A5CD-3B57BB03F2B1}" type="presOf" srcId="{AD84EACD-DC92-914E-8AAB-1C3929DBB287}" destId="{E319A0E7-284D-0F42-A0EB-A0ECEDC12FC8}" srcOrd="0" destOrd="0" presId="urn:microsoft.com/office/officeart/2005/8/layout/hProcess9"/>
    <dgm:cxn modelId="{3E37FB3A-1980-4418-BFE8-CDD67FC4C0F7}" type="presOf" srcId="{B13F9D49-4DD9-674E-8A5B-644861FBF057}" destId="{977D4916-A02B-3941-A667-20E92B8CE684}" srcOrd="0" destOrd="0" presId="urn:microsoft.com/office/officeart/2005/8/layout/hProcess9"/>
    <dgm:cxn modelId="{4EE6BFA8-8FAD-5349-A3DC-ACDC0CB63979}" srcId="{B13F9D49-4DD9-674E-8A5B-644861FBF057}" destId="{43FA6012-8986-784A-BC96-E96DB1D36940}" srcOrd="1" destOrd="0" parTransId="{590CE4AE-B0C3-7743-AE61-364F3C0D2B0E}" sibTransId="{D3D4DC19-47DC-0F42-B7BA-42DB3C2118D6}"/>
    <dgm:cxn modelId="{6E8EBDF2-9BCA-42B9-943B-76518D63DC7D}" type="presParOf" srcId="{977D4916-A02B-3941-A667-20E92B8CE684}" destId="{F4DC5E91-DFCD-CD4F-9E52-81A74C9D30C0}" srcOrd="0" destOrd="0" presId="urn:microsoft.com/office/officeart/2005/8/layout/hProcess9"/>
    <dgm:cxn modelId="{924D6A2D-760B-43FA-94B4-C2C3205B21E7}" type="presParOf" srcId="{977D4916-A02B-3941-A667-20E92B8CE684}" destId="{56A61C42-F312-6340-999E-A445D4736682}" srcOrd="1" destOrd="0" presId="urn:microsoft.com/office/officeart/2005/8/layout/hProcess9"/>
    <dgm:cxn modelId="{46AF368B-161F-431D-9D00-B5CA109CBB4C}" type="presParOf" srcId="{56A61C42-F312-6340-999E-A445D4736682}" destId="{81F6200B-F8FA-F04C-BE87-183769E08BE6}" srcOrd="0" destOrd="0" presId="urn:microsoft.com/office/officeart/2005/8/layout/hProcess9"/>
    <dgm:cxn modelId="{8E904700-3E24-4E1C-8BEC-5F81653EAF33}" type="presParOf" srcId="{56A61C42-F312-6340-999E-A445D4736682}" destId="{C745D7C2-2578-4743-9D05-6108631D910C}" srcOrd="1" destOrd="0" presId="urn:microsoft.com/office/officeart/2005/8/layout/hProcess9"/>
    <dgm:cxn modelId="{358DCE8D-D506-41C5-929D-99A7BDDDCB9B}" type="presParOf" srcId="{56A61C42-F312-6340-999E-A445D4736682}" destId="{E4D237D5-06F2-1245-A7CB-7641AFF1FEA9}" srcOrd="2" destOrd="0" presId="urn:microsoft.com/office/officeart/2005/8/layout/hProcess9"/>
    <dgm:cxn modelId="{E3CFA190-15CB-4E3A-8C53-9DEFE3E48657}" type="presParOf" srcId="{56A61C42-F312-6340-999E-A445D4736682}" destId="{F41C4E84-BAC0-CE4D-9A54-4DD87D134B54}" srcOrd="3" destOrd="0" presId="urn:microsoft.com/office/officeart/2005/8/layout/hProcess9"/>
    <dgm:cxn modelId="{2FBD4ABF-AB81-4609-BC81-70582FD696D8}" type="presParOf" srcId="{56A61C42-F312-6340-999E-A445D4736682}" destId="{E319A0E7-284D-0F42-A0EB-A0ECEDC12FC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C3D6DF-E115-9F46-9C2A-EAEAF713982C}" type="doc">
      <dgm:prSet loTypeId="urn:microsoft.com/office/officeart/2005/8/layout/process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5BD2C24-14CB-B743-956F-7FF37E68722E}">
      <dgm:prSet phldrT="[Text]" custT="1"/>
      <dgm:spPr/>
      <dgm:t>
        <a:bodyPr/>
        <a:lstStyle/>
        <a:p>
          <a:r>
            <a:rPr lang="en-US" sz="2000" smtClean="0">
              <a:latin typeface="+mn-lt"/>
              <a:cs typeface="Times New Roman" panose="02020603050405020304" pitchFamily="18" charset="0"/>
            </a:rPr>
            <a:t>E-script</a:t>
          </a:r>
          <a:endParaRPr lang="en-US" sz="2000" dirty="0">
            <a:latin typeface="+mn-lt"/>
            <a:cs typeface="Times New Roman" panose="02020603050405020304" pitchFamily="18" charset="0"/>
          </a:endParaRPr>
        </a:p>
      </dgm:t>
    </dgm:pt>
    <dgm:pt modelId="{9D201CCB-728F-6D4C-9553-45658BCB0671}" type="parTrans" cxnId="{808D6123-F4CB-4947-88F3-32EA542655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86FEC5-2B76-D845-913A-9EF6F2B72563}" type="sibTrans" cxnId="{808D6123-F4CB-4947-88F3-32EA542655E6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2B03338F-1788-E745-ABED-F6199D0258E7}">
      <dgm:prSet phldrT="[Text]" custT="1"/>
      <dgm:spPr/>
      <dgm:t>
        <a:bodyPr/>
        <a:lstStyle/>
        <a:p>
          <a:r>
            <a:rPr lang="en-US" sz="2000" smtClean="0">
              <a:latin typeface="+mn-lt"/>
              <a:cs typeface="Times New Roman" panose="02020603050405020304" pitchFamily="18" charset="0"/>
            </a:rPr>
            <a:t>Data Entry</a:t>
          </a:r>
          <a:endParaRPr lang="en-US" sz="2000" dirty="0">
            <a:latin typeface="+mn-lt"/>
            <a:cs typeface="Times New Roman" panose="02020603050405020304" pitchFamily="18" charset="0"/>
          </a:endParaRPr>
        </a:p>
      </dgm:t>
    </dgm:pt>
    <dgm:pt modelId="{827E1D64-0492-7F4C-ACFF-6EBDA6E7E866}" type="parTrans" cxnId="{1AA99AD5-925E-754C-AD21-B15995055BB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DC4D74-5493-524A-8283-7ACC5ADA9FE0}" type="sibTrans" cxnId="{1AA99AD5-925E-754C-AD21-B15995055BB1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83FCB45B-BD12-CA46-8DD4-4CA5CA5E448A}">
      <dgm:prSet phldrT="[Text]" custT="1"/>
      <dgm:spPr/>
      <dgm:t>
        <a:bodyPr/>
        <a:lstStyle/>
        <a:p>
          <a:r>
            <a:rPr lang="en-US" sz="2000" smtClean="0">
              <a:latin typeface="+mn-lt"/>
              <a:cs typeface="Times New Roman" panose="02020603050405020304" pitchFamily="18" charset="0"/>
            </a:rPr>
            <a:t>Pre-check</a:t>
          </a:r>
          <a:endParaRPr lang="en-US" sz="2000" dirty="0">
            <a:latin typeface="+mn-lt"/>
            <a:cs typeface="Times New Roman" panose="02020603050405020304" pitchFamily="18" charset="0"/>
          </a:endParaRPr>
        </a:p>
      </dgm:t>
    </dgm:pt>
    <dgm:pt modelId="{E316C82B-E54A-774E-AC05-BC5192324DE6}" type="parTrans" cxnId="{950C8468-DBD7-3549-82D3-D86AED6B9E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31E7D91-10AC-6F4F-A97B-D7DD28354FA9}" type="sibTrans" cxnId="{950C8468-DBD7-3549-82D3-D86AED6B9EB0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DC3E00B9-CFF9-BD43-82B8-44134A52B155}">
      <dgm:prSet phldrT="[Text]" custT="1"/>
      <dgm:spPr/>
      <dgm:t>
        <a:bodyPr/>
        <a:lstStyle/>
        <a:p>
          <a:r>
            <a:rPr lang="en-US" sz="2000" smtClean="0">
              <a:latin typeface="+mn-lt"/>
              <a:cs typeface="Times New Roman" panose="02020603050405020304" pitchFamily="18" charset="0"/>
            </a:rPr>
            <a:t>Clinical Assessment</a:t>
          </a:r>
          <a:endParaRPr lang="en-US" sz="2000" dirty="0">
            <a:latin typeface="+mn-lt"/>
            <a:cs typeface="Times New Roman" panose="02020603050405020304" pitchFamily="18" charset="0"/>
          </a:endParaRPr>
        </a:p>
      </dgm:t>
    </dgm:pt>
    <dgm:pt modelId="{FAE6CC6D-2B4E-5448-B9ED-41C634B6A175}" type="parTrans" cxnId="{5BDCB634-B897-8B49-BBEE-37FE7376CA0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9ED8F4E-1A5C-8945-B2EB-31FF0281B686}" type="sibTrans" cxnId="{5BDCB634-B897-8B49-BBEE-37FE7376CA08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BC408B1C-42EC-5542-82BE-2BDE44F6DE61}">
      <dgm:prSet phldrT="[Text]" custT="1"/>
      <dgm:spPr/>
      <dgm:t>
        <a:bodyPr/>
        <a:lstStyle/>
        <a:p>
          <a:r>
            <a:rPr lang="en-US" sz="2000" smtClean="0">
              <a:latin typeface="+mn-lt"/>
              <a:cs typeface="Times New Roman" panose="02020603050405020304" pitchFamily="18" charset="0"/>
            </a:rPr>
            <a:t>Shipment</a:t>
          </a:r>
          <a:endParaRPr lang="en-US" sz="2000" dirty="0">
            <a:latin typeface="+mn-lt"/>
            <a:cs typeface="Times New Roman" panose="02020603050405020304" pitchFamily="18" charset="0"/>
          </a:endParaRPr>
        </a:p>
      </dgm:t>
    </dgm:pt>
    <dgm:pt modelId="{407F1C4C-FCBF-FF4E-B703-C0DC940DEE64}" type="parTrans" cxnId="{8B025C6E-CC64-6F49-81B7-F11B675D626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07CA7C3-9D48-B447-ABD0-3289AE5E8250}" type="sibTrans" cxnId="{8B025C6E-CC64-6F49-81B7-F11B675D626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C6210C-B5CA-FC45-BAB9-8644B0934B59}">
      <dgm:prSet phldrT="[Text]" custT="1"/>
      <dgm:spPr/>
      <dgm:t>
        <a:bodyPr/>
        <a:lstStyle/>
        <a:p>
          <a:r>
            <a:rPr lang="en-US" sz="2000" smtClean="0">
              <a:latin typeface="+mn-lt"/>
              <a:cs typeface="Times New Roman" panose="02020603050405020304" pitchFamily="18" charset="0"/>
            </a:rPr>
            <a:t>Scheduling</a:t>
          </a:r>
          <a:endParaRPr lang="en-US" sz="2000" dirty="0">
            <a:latin typeface="+mn-lt"/>
            <a:cs typeface="Times New Roman" panose="02020603050405020304" pitchFamily="18" charset="0"/>
          </a:endParaRPr>
        </a:p>
      </dgm:t>
    </dgm:pt>
    <dgm:pt modelId="{40BBF00E-B5C3-5D46-B49E-240FE70D3B85}" type="parTrans" cxnId="{7734698C-63D3-3449-95C1-1D4BF110422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6D5BC96-12CE-F943-A600-9DDA735E83B2}" type="sibTrans" cxnId="{7734698C-63D3-3449-95C1-1D4BF1104228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9B45851B-E7AA-DA4E-903D-84F1876DE0DB}">
      <dgm:prSet phldrT="[Text]" custT="1"/>
      <dgm:spPr/>
      <dgm:t>
        <a:bodyPr/>
        <a:lstStyle/>
        <a:p>
          <a:r>
            <a:rPr lang="en-US" sz="2000" smtClean="0">
              <a:latin typeface="+mn-lt"/>
              <a:cs typeface="Times New Roman" panose="02020603050405020304" pitchFamily="18" charset="0"/>
            </a:rPr>
            <a:t>Fulfillment</a:t>
          </a:r>
          <a:endParaRPr lang="en-US" sz="2000" dirty="0">
            <a:latin typeface="+mn-lt"/>
            <a:cs typeface="Times New Roman" panose="02020603050405020304" pitchFamily="18" charset="0"/>
          </a:endParaRPr>
        </a:p>
      </dgm:t>
    </dgm:pt>
    <dgm:pt modelId="{72D20492-7C43-FC43-9B97-1EDCE124DE1C}" type="parTrans" cxnId="{4BBA0FDE-8763-8B4E-A786-0A19ED883C7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09CD865-4868-1F43-8131-EE939D14C242}" type="sibTrans" cxnId="{4BBA0FDE-8763-8B4E-A786-0A19ED883C71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08329882-AC72-C94A-9575-234AA773E360}">
      <dgm:prSet custT="1"/>
      <dgm:spPr/>
      <dgm:t>
        <a:bodyPr/>
        <a:lstStyle/>
        <a:p>
          <a:r>
            <a:rPr lang="en-US" sz="1600" dirty="0" smtClean="0">
              <a:latin typeface="+mn-lt"/>
              <a:cs typeface="Times New Roman" panose="02020603050405020304" pitchFamily="18" charset="0"/>
            </a:rPr>
            <a:t>Provider or ambulatory pharmacist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61409A5D-FBA7-9447-A03E-9030B5103777}" type="parTrans" cxnId="{B8A51348-319C-1847-9F6C-D1FB33C7C98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0819C51-0C9E-7741-B120-2A29C2BE2CA2}" type="sibTrans" cxnId="{B8A51348-319C-1847-9F6C-D1FB33C7C98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69F993E-1C17-9E4C-9895-91E94439919B}">
      <dgm:prSet phldrT="[Text]" custT="1"/>
      <dgm:spPr/>
      <dgm:t>
        <a:bodyPr/>
        <a:lstStyle/>
        <a:p>
          <a:r>
            <a:rPr lang="en-US" sz="1600" smtClean="0">
              <a:latin typeface="+mn-lt"/>
              <a:cs typeface="Times New Roman" panose="02020603050405020304" pitchFamily="18" charset="0"/>
            </a:rPr>
            <a:t>Clinical tech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3E249B89-7D12-904B-85BA-98A3D758B94E}" type="parTrans" cxnId="{D597C8B1-7FE5-7941-9C3A-92FCC1306E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8C9E32D-85AE-6643-8178-B007BDB11B7E}" type="sibTrans" cxnId="{D597C8B1-7FE5-7941-9C3A-92FCC1306E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5D536D1-9409-754A-B2A3-5770EB917366}">
      <dgm:prSet phldrT="[Text]" custT="1"/>
      <dgm:spPr/>
      <dgm:t>
        <a:bodyPr/>
        <a:lstStyle/>
        <a:p>
          <a:r>
            <a:rPr lang="en-US" sz="1600" dirty="0" smtClean="0">
              <a:latin typeface="+mn-lt"/>
              <a:cs typeface="Times New Roman" panose="02020603050405020304" pitchFamily="18" charset="0"/>
            </a:rPr>
            <a:t>Clinical specialist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142364AF-DE42-6140-B16D-4CAE5C4A132E}" type="parTrans" cxnId="{88F2D1A3-07FC-7442-8F7E-99ABF6CA65A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76B1675-2B3A-FE44-87ED-306E77092C8F}" type="sibTrans" cxnId="{88F2D1A3-07FC-7442-8F7E-99ABF6CA65A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EA63AA7-0491-F84B-8C14-EC02728397BF}">
      <dgm:prSet phldrT="[Text]" custT="1"/>
      <dgm:spPr/>
      <dgm:t>
        <a:bodyPr/>
        <a:lstStyle/>
        <a:p>
          <a:r>
            <a:rPr lang="en-US" sz="1600" smtClean="0">
              <a:latin typeface="+mn-lt"/>
              <a:cs typeface="Times New Roman" panose="02020603050405020304" pitchFamily="18" charset="0"/>
            </a:rPr>
            <a:t>Clinical specialist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F3D28414-BE43-8E43-B582-48BB722354F9}" type="parTrans" cxnId="{5CFEFC44-AE3E-5444-B7A8-1CB2CA96596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FE2A81-5A3D-2E47-A641-27E4FFE93CA4}" type="sibTrans" cxnId="{5CFEFC44-AE3E-5444-B7A8-1CB2CA96596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C5DFB09-EEAD-7F4F-A33B-702DA177AE54}">
      <dgm:prSet phldrT="[Text]" custT="1"/>
      <dgm:spPr/>
      <dgm:t>
        <a:bodyPr/>
        <a:lstStyle/>
        <a:p>
          <a:r>
            <a:rPr lang="en-US" sz="1600" dirty="0" smtClean="0">
              <a:latin typeface="+mn-lt"/>
              <a:cs typeface="Times New Roman" panose="02020603050405020304" pitchFamily="18" charset="0"/>
            </a:rPr>
            <a:t>Tech or pharmacist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0992E215-62ED-7A40-A9D3-9C456CD5D4EE}" type="parTrans" cxnId="{91B59343-1FD2-D547-9712-ACA25239793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076BFE6-693C-D44C-BDDB-30A8B30D3DC1}" type="sibTrans" cxnId="{91B59343-1FD2-D547-9712-ACA25239793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28E7C64-15C0-8446-802D-74646B8AB41D}">
      <dgm:prSet phldrT="[Text]" custT="1"/>
      <dgm:spPr/>
      <dgm:t>
        <a:bodyPr/>
        <a:lstStyle/>
        <a:p>
          <a:r>
            <a:rPr lang="en-US" sz="1600" smtClean="0">
              <a:latin typeface="+mn-lt"/>
              <a:cs typeface="Times New Roman" panose="02020603050405020304" pitchFamily="18" charset="0"/>
            </a:rPr>
            <a:t>Operations tech and operations pharmacist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A5E595DC-649F-2342-A1CD-0D4061F991EC}" type="parTrans" cxnId="{C833F915-C380-A047-80E9-4FA5743A69D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507565F-82FC-AA48-97C7-7F3A11C1ED32}" type="sibTrans" cxnId="{C833F915-C380-A047-80E9-4FA5743A69D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DD68DDA-6820-DB46-A3B0-2D8BF6D684FB}">
      <dgm:prSet phldrT="[Text]" custT="1"/>
      <dgm:spPr/>
      <dgm:t>
        <a:bodyPr/>
        <a:lstStyle/>
        <a:p>
          <a:r>
            <a:rPr lang="en-US" sz="1600" smtClean="0">
              <a:latin typeface="+mn-lt"/>
              <a:cs typeface="Times New Roman" panose="02020603050405020304" pitchFamily="18" charset="0"/>
            </a:rPr>
            <a:t>Operations tech</a:t>
          </a:r>
          <a:endParaRPr lang="en-US" sz="1600" dirty="0">
            <a:latin typeface="+mn-lt"/>
            <a:cs typeface="Times New Roman" panose="02020603050405020304" pitchFamily="18" charset="0"/>
          </a:endParaRPr>
        </a:p>
      </dgm:t>
    </dgm:pt>
    <dgm:pt modelId="{230720E1-34B0-EE4A-AF2D-EAA750F39843}" type="parTrans" cxnId="{9986A45F-D717-F243-B0CB-E17E0ABF4B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9BC337-02C7-5048-9A3C-432795F6EDA7}" type="sibTrans" cxnId="{9986A45F-D717-F243-B0CB-E17E0ABF4B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B54D8FC-41CB-BA4E-AE33-113C4DE891EA}" type="pres">
      <dgm:prSet presAssocID="{ABC3D6DF-E115-9F46-9C2A-EAEAF71398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80400-1BD4-B149-80F3-966CB24AFE0A}" type="pres">
      <dgm:prSet presAssocID="{B5BD2C24-14CB-B743-956F-7FF37E68722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1117C-EC5E-994D-9553-B73E8ACFEE7F}" type="pres">
      <dgm:prSet presAssocID="{EB86FEC5-2B76-D845-913A-9EF6F2B7256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9290B17-9BE7-5846-9D52-2AEDD86409DF}" type="pres">
      <dgm:prSet presAssocID="{EB86FEC5-2B76-D845-913A-9EF6F2B7256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BB0A2F8-B975-0140-A785-A16717C08A37}" type="pres">
      <dgm:prSet presAssocID="{2B03338F-1788-E745-ABED-F6199D0258E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21EC5-D997-1743-B32C-78917AB3C601}" type="pres">
      <dgm:prSet presAssocID="{28DC4D74-5493-524A-8283-7ACC5ADA9FE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733655C-F73F-EB45-9473-7B4249C696B6}" type="pres">
      <dgm:prSet presAssocID="{28DC4D74-5493-524A-8283-7ACC5ADA9FE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084F762-68C5-0141-91C7-65103E4908B8}" type="pres">
      <dgm:prSet presAssocID="{83FCB45B-BD12-CA46-8DD4-4CA5CA5E448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26C96-67D5-1448-85AE-CAD855CC050F}" type="pres">
      <dgm:prSet presAssocID="{E31E7D91-10AC-6F4F-A97B-D7DD28354FA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3BEF7B9-2E1E-DF43-8F9A-C3624A3E1CD6}" type="pres">
      <dgm:prSet presAssocID="{E31E7D91-10AC-6F4F-A97B-D7DD28354FA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35D9DA2-9DD9-1041-B10D-27B288AF2CA1}" type="pres">
      <dgm:prSet presAssocID="{DC3E00B9-CFF9-BD43-82B8-44134A52B15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6B3AF-1760-D040-8657-79C6B15B1E00}" type="pres">
      <dgm:prSet presAssocID="{29ED8F4E-1A5C-8945-B2EB-31FF0281B68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F569123-3B9D-6848-9353-FB6F52374467}" type="pres">
      <dgm:prSet presAssocID="{29ED8F4E-1A5C-8945-B2EB-31FF0281B68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2E05054-0ED5-6D45-B292-6DA75DC6CA0B}" type="pres">
      <dgm:prSet presAssocID="{B2C6210C-B5CA-FC45-BAB9-8644B0934B5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B9E32-EBEC-4140-812D-9AC86338BEB1}" type="pres">
      <dgm:prSet presAssocID="{66D5BC96-12CE-F943-A600-9DDA735E83B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952EA07-A58A-9E41-9C82-271E8BB45652}" type="pres">
      <dgm:prSet presAssocID="{66D5BC96-12CE-F943-A600-9DDA735E83B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067035F-A676-5942-916D-1411A469A9A6}" type="pres">
      <dgm:prSet presAssocID="{9B45851B-E7AA-DA4E-903D-84F1876DE0D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9F0EE-2994-2141-B0A7-6EC0C443B340}" type="pres">
      <dgm:prSet presAssocID="{109CD865-4868-1F43-8131-EE939D14C242}" presName="sibTrans" presStyleLbl="sibTrans2D1" presStyleIdx="5" presStyleCnt="6"/>
      <dgm:spPr/>
      <dgm:t>
        <a:bodyPr/>
        <a:lstStyle/>
        <a:p>
          <a:endParaRPr lang="en-US"/>
        </a:p>
      </dgm:t>
    </dgm:pt>
    <dgm:pt modelId="{CA1E69B2-99D5-234F-A61A-7D6B892728A5}" type="pres">
      <dgm:prSet presAssocID="{109CD865-4868-1F43-8131-EE939D14C24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5943498-8951-F64E-ADA7-3A3B7BE6B095}" type="pres">
      <dgm:prSet presAssocID="{BC408B1C-42EC-5542-82BE-2BDE44F6DE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7C8B1-7FE5-7941-9C3A-92FCC1306E21}" srcId="{2B03338F-1788-E745-ABED-F6199D0258E7}" destId="{269F993E-1C17-9E4C-9895-91E94439919B}" srcOrd="0" destOrd="0" parTransId="{3E249B89-7D12-904B-85BA-98A3D758B94E}" sibTransId="{F8C9E32D-85AE-6643-8178-B007BDB11B7E}"/>
    <dgm:cxn modelId="{082DF058-B4C4-4E05-B109-CADAF8269CDD}" type="presOf" srcId="{66D5BC96-12CE-F943-A600-9DDA735E83B2}" destId="{F952EA07-A58A-9E41-9C82-271E8BB45652}" srcOrd="1" destOrd="0" presId="urn:microsoft.com/office/officeart/2005/8/layout/process5"/>
    <dgm:cxn modelId="{3D12DC57-6F7C-4002-9750-AEF9FA47BF93}" type="presOf" srcId="{DC3E00B9-CFF9-BD43-82B8-44134A52B155}" destId="{D35D9DA2-9DD9-1041-B10D-27B288AF2CA1}" srcOrd="0" destOrd="0" presId="urn:microsoft.com/office/officeart/2005/8/layout/process5"/>
    <dgm:cxn modelId="{91B59343-1FD2-D547-9712-ACA252397932}" srcId="{B2C6210C-B5CA-FC45-BAB9-8644B0934B59}" destId="{0C5DFB09-EEAD-7F4F-A33B-702DA177AE54}" srcOrd="0" destOrd="0" parTransId="{0992E215-62ED-7A40-A9D3-9C456CD5D4EE}" sibTransId="{D076BFE6-693C-D44C-BDDB-30A8B30D3DC1}"/>
    <dgm:cxn modelId="{B8C029CF-0771-4619-B957-9BE5101C7D92}" type="presOf" srcId="{9B45851B-E7AA-DA4E-903D-84F1876DE0DB}" destId="{3067035F-A676-5942-916D-1411A469A9A6}" srcOrd="0" destOrd="0" presId="urn:microsoft.com/office/officeart/2005/8/layout/process5"/>
    <dgm:cxn modelId="{8F1FFA2E-2D62-4C1E-BC6F-6420BCF1498E}" type="presOf" srcId="{EB86FEC5-2B76-D845-913A-9EF6F2B72563}" destId="{9171117C-EC5E-994D-9553-B73E8ACFEE7F}" srcOrd="0" destOrd="0" presId="urn:microsoft.com/office/officeart/2005/8/layout/process5"/>
    <dgm:cxn modelId="{2F03581B-716A-4F4B-96FE-CDF45623AF09}" type="presOf" srcId="{66D5BC96-12CE-F943-A600-9DDA735E83B2}" destId="{0ADB9E32-EBEC-4140-812D-9AC86338BEB1}" srcOrd="0" destOrd="0" presId="urn:microsoft.com/office/officeart/2005/8/layout/process5"/>
    <dgm:cxn modelId="{88F2D1A3-07FC-7442-8F7E-99ABF6CA65A4}" srcId="{83FCB45B-BD12-CA46-8DD4-4CA5CA5E448A}" destId="{F5D536D1-9409-754A-B2A3-5770EB917366}" srcOrd="0" destOrd="0" parTransId="{142364AF-DE42-6140-B16D-4CAE5C4A132E}" sibTransId="{076B1675-2B3A-FE44-87ED-306E77092C8F}"/>
    <dgm:cxn modelId="{0CA38BAA-7EA3-4A1A-BD35-E45E8BC28319}" type="presOf" srcId="{29ED8F4E-1A5C-8945-B2EB-31FF0281B686}" destId="{3F569123-3B9D-6848-9353-FB6F52374467}" srcOrd="1" destOrd="0" presId="urn:microsoft.com/office/officeart/2005/8/layout/process5"/>
    <dgm:cxn modelId="{9986A45F-D717-F243-B0CB-E17E0ABF4BE5}" srcId="{BC408B1C-42EC-5542-82BE-2BDE44F6DE61}" destId="{2DD68DDA-6820-DB46-A3B0-2D8BF6D684FB}" srcOrd="0" destOrd="0" parTransId="{230720E1-34B0-EE4A-AF2D-EAA750F39843}" sibTransId="{F99BC337-02C7-5048-9A3C-432795F6EDA7}"/>
    <dgm:cxn modelId="{682EC1FA-B639-4ED4-98AD-AFE53869095B}" type="presOf" srcId="{B5BD2C24-14CB-B743-956F-7FF37E68722E}" destId="{2BE80400-1BD4-B149-80F3-966CB24AFE0A}" srcOrd="0" destOrd="0" presId="urn:microsoft.com/office/officeart/2005/8/layout/process5"/>
    <dgm:cxn modelId="{4BBA0FDE-8763-8B4E-A786-0A19ED883C71}" srcId="{ABC3D6DF-E115-9F46-9C2A-EAEAF713982C}" destId="{9B45851B-E7AA-DA4E-903D-84F1876DE0DB}" srcOrd="5" destOrd="0" parTransId="{72D20492-7C43-FC43-9B97-1EDCE124DE1C}" sibTransId="{109CD865-4868-1F43-8131-EE939D14C242}"/>
    <dgm:cxn modelId="{5A6AB2FC-D61A-4815-B120-133B5BABE640}" type="presOf" srcId="{28DC4D74-5493-524A-8283-7ACC5ADA9FE0}" destId="{9A221EC5-D997-1743-B32C-78917AB3C601}" srcOrd="0" destOrd="0" presId="urn:microsoft.com/office/officeart/2005/8/layout/process5"/>
    <dgm:cxn modelId="{055A34D3-3F38-492C-AFEF-A1C7146BA16E}" type="presOf" srcId="{C28E7C64-15C0-8446-802D-74646B8AB41D}" destId="{3067035F-A676-5942-916D-1411A469A9A6}" srcOrd="0" destOrd="1" presId="urn:microsoft.com/office/officeart/2005/8/layout/process5"/>
    <dgm:cxn modelId="{5A13E20B-9B0C-46DF-9494-F1551F0BDB56}" type="presOf" srcId="{0C5DFB09-EEAD-7F4F-A33B-702DA177AE54}" destId="{12E05054-0ED5-6D45-B292-6DA75DC6CA0B}" srcOrd="0" destOrd="1" presId="urn:microsoft.com/office/officeart/2005/8/layout/process5"/>
    <dgm:cxn modelId="{6BCA348C-A155-419E-BDB1-06148BF22E4B}" type="presOf" srcId="{BC408B1C-42EC-5542-82BE-2BDE44F6DE61}" destId="{F5943498-8951-F64E-ADA7-3A3B7BE6B095}" srcOrd="0" destOrd="0" presId="urn:microsoft.com/office/officeart/2005/8/layout/process5"/>
    <dgm:cxn modelId="{007B2848-7F81-454A-9DBE-CE8448E0C38C}" type="presOf" srcId="{109CD865-4868-1F43-8131-EE939D14C242}" destId="{CA1E69B2-99D5-234F-A61A-7D6B892728A5}" srcOrd="1" destOrd="0" presId="urn:microsoft.com/office/officeart/2005/8/layout/process5"/>
    <dgm:cxn modelId="{5CFEFC44-AE3E-5444-B7A8-1CB2CA965969}" srcId="{DC3E00B9-CFF9-BD43-82B8-44134A52B155}" destId="{8EA63AA7-0491-F84B-8C14-EC02728397BF}" srcOrd="0" destOrd="0" parTransId="{F3D28414-BE43-8E43-B582-48BB722354F9}" sibTransId="{D4FE2A81-5A3D-2E47-A641-27E4FFE93CA4}"/>
    <dgm:cxn modelId="{69E4ED6D-14BA-4FF9-980E-C2526AD13F52}" type="presOf" srcId="{E31E7D91-10AC-6F4F-A97B-D7DD28354FA9}" destId="{8A126C96-67D5-1448-85AE-CAD855CC050F}" srcOrd="0" destOrd="0" presId="urn:microsoft.com/office/officeart/2005/8/layout/process5"/>
    <dgm:cxn modelId="{7043A701-E3FC-4E1D-9CB0-9CAAA414D8E5}" type="presOf" srcId="{08329882-AC72-C94A-9575-234AA773E360}" destId="{2BE80400-1BD4-B149-80F3-966CB24AFE0A}" srcOrd="0" destOrd="1" presId="urn:microsoft.com/office/officeart/2005/8/layout/process5"/>
    <dgm:cxn modelId="{12C21233-C23A-4EDA-BE93-B8D660D242B5}" type="presOf" srcId="{F5D536D1-9409-754A-B2A3-5770EB917366}" destId="{0084F762-68C5-0141-91C7-65103E4908B8}" srcOrd="0" destOrd="1" presId="urn:microsoft.com/office/officeart/2005/8/layout/process5"/>
    <dgm:cxn modelId="{352DCA49-D8F3-474C-88D9-9E0DEEDF9BCD}" type="presOf" srcId="{B2C6210C-B5CA-FC45-BAB9-8644B0934B59}" destId="{12E05054-0ED5-6D45-B292-6DA75DC6CA0B}" srcOrd="0" destOrd="0" presId="urn:microsoft.com/office/officeart/2005/8/layout/process5"/>
    <dgm:cxn modelId="{6447F5B1-600B-4BA3-BDCF-0C37B2B3B830}" type="presOf" srcId="{29ED8F4E-1A5C-8945-B2EB-31FF0281B686}" destId="{1A06B3AF-1760-D040-8657-79C6B15B1E00}" srcOrd="0" destOrd="0" presId="urn:microsoft.com/office/officeart/2005/8/layout/process5"/>
    <dgm:cxn modelId="{5BDCB634-B897-8B49-BBEE-37FE7376CA08}" srcId="{ABC3D6DF-E115-9F46-9C2A-EAEAF713982C}" destId="{DC3E00B9-CFF9-BD43-82B8-44134A52B155}" srcOrd="3" destOrd="0" parTransId="{FAE6CC6D-2B4E-5448-B9ED-41C634B6A175}" sibTransId="{29ED8F4E-1A5C-8945-B2EB-31FF0281B686}"/>
    <dgm:cxn modelId="{D652AA1B-52FC-430E-9314-2A9B075ECDE8}" type="presOf" srcId="{269F993E-1C17-9E4C-9895-91E94439919B}" destId="{0BB0A2F8-B975-0140-A785-A16717C08A37}" srcOrd="0" destOrd="1" presId="urn:microsoft.com/office/officeart/2005/8/layout/process5"/>
    <dgm:cxn modelId="{A6ED6B9C-D065-41C0-ACAD-B760AA1D4543}" type="presOf" srcId="{EB86FEC5-2B76-D845-913A-9EF6F2B72563}" destId="{D9290B17-9BE7-5846-9D52-2AEDD86409DF}" srcOrd="1" destOrd="0" presId="urn:microsoft.com/office/officeart/2005/8/layout/process5"/>
    <dgm:cxn modelId="{E62CCA26-B545-4EBA-A5F3-9E8B21B1D6DD}" type="presOf" srcId="{8EA63AA7-0491-F84B-8C14-EC02728397BF}" destId="{D35D9DA2-9DD9-1041-B10D-27B288AF2CA1}" srcOrd="0" destOrd="1" presId="urn:microsoft.com/office/officeart/2005/8/layout/process5"/>
    <dgm:cxn modelId="{C833F915-C380-A047-80E9-4FA5743A69D1}" srcId="{9B45851B-E7AA-DA4E-903D-84F1876DE0DB}" destId="{C28E7C64-15C0-8446-802D-74646B8AB41D}" srcOrd="0" destOrd="0" parTransId="{A5E595DC-649F-2342-A1CD-0D4061F991EC}" sibTransId="{F507565F-82FC-AA48-97C7-7F3A11C1ED32}"/>
    <dgm:cxn modelId="{950C8468-DBD7-3549-82D3-D86AED6B9EB0}" srcId="{ABC3D6DF-E115-9F46-9C2A-EAEAF713982C}" destId="{83FCB45B-BD12-CA46-8DD4-4CA5CA5E448A}" srcOrd="2" destOrd="0" parTransId="{E316C82B-E54A-774E-AC05-BC5192324DE6}" sibTransId="{E31E7D91-10AC-6F4F-A97B-D7DD28354FA9}"/>
    <dgm:cxn modelId="{7714A078-E2E5-4734-948F-3759FFB41FB5}" type="presOf" srcId="{83FCB45B-BD12-CA46-8DD4-4CA5CA5E448A}" destId="{0084F762-68C5-0141-91C7-65103E4908B8}" srcOrd="0" destOrd="0" presId="urn:microsoft.com/office/officeart/2005/8/layout/process5"/>
    <dgm:cxn modelId="{1AA99AD5-925E-754C-AD21-B15995055BB1}" srcId="{ABC3D6DF-E115-9F46-9C2A-EAEAF713982C}" destId="{2B03338F-1788-E745-ABED-F6199D0258E7}" srcOrd="1" destOrd="0" parTransId="{827E1D64-0492-7F4C-ACFF-6EBDA6E7E866}" sibTransId="{28DC4D74-5493-524A-8283-7ACC5ADA9FE0}"/>
    <dgm:cxn modelId="{51A28C88-FFCE-4576-B50A-EA72C35D96CF}" type="presOf" srcId="{109CD865-4868-1F43-8131-EE939D14C242}" destId="{DD19F0EE-2994-2141-B0A7-6EC0C443B340}" srcOrd="0" destOrd="0" presId="urn:microsoft.com/office/officeart/2005/8/layout/process5"/>
    <dgm:cxn modelId="{808D6123-F4CB-4947-88F3-32EA542655E6}" srcId="{ABC3D6DF-E115-9F46-9C2A-EAEAF713982C}" destId="{B5BD2C24-14CB-B743-956F-7FF37E68722E}" srcOrd="0" destOrd="0" parTransId="{9D201CCB-728F-6D4C-9553-45658BCB0671}" sibTransId="{EB86FEC5-2B76-D845-913A-9EF6F2B72563}"/>
    <dgm:cxn modelId="{CC67C0FA-F057-4354-9289-E9376D1FB940}" type="presOf" srcId="{E31E7D91-10AC-6F4F-A97B-D7DD28354FA9}" destId="{F3BEF7B9-2E1E-DF43-8F9A-C3624A3E1CD6}" srcOrd="1" destOrd="0" presId="urn:microsoft.com/office/officeart/2005/8/layout/process5"/>
    <dgm:cxn modelId="{B8A51348-319C-1847-9F6C-D1FB33C7C984}" srcId="{B5BD2C24-14CB-B743-956F-7FF37E68722E}" destId="{08329882-AC72-C94A-9575-234AA773E360}" srcOrd="0" destOrd="0" parTransId="{61409A5D-FBA7-9447-A03E-9030B5103777}" sibTransId="{60819C51-0C9E-7741-B120-2A29C2BE2CA2}"/>
    <dgm:cxn modelId="{609D7119-B011-4FA3-B451-2BF5E8B83FE1}" type="presOf" srcId="{28DC4D74-5493-524A-8283-7ACC5ADA9FE0}" destId="{2733655C-F73F-EB45-9473-7B4249C696B6}" srcOrd="1" destOrd="0" presId="urn:microsoft.com/office/officeart/2005/8/layout/process5"/>
    <dgm:cxn modelId="{92EA286B-3094-47EF-8925-19D864527978}" type="presOf" srcId="{ABC3D6DF-E115-9F46-9C2A-EAEAF713982C}" destId="{CB54D8FC-41CB-BA4E-AE33-113C4DE891EA}" srcOrd="0" destOrd="0" presId="urn:microsoft.com/office/officeart/2005/8/layout/process5"/>
    <dgm:cxn modelId="{8B025C6E-CC64-6F49-81B7-F11B675D626A}" srcId="{ABC3D6DF-E115-9F46-9C2A-EAEAF713982C}" destId="{BC408B1C-42EC-5542-82BE-2BDE44F6DE61}" srcOrd="6" destOrd="0" parTransId="{407F1C4C-FCBF-FF4E-B703-C0DC940DEE64}" sibTransId="{A07CA7C3-9D48-B447-ABD0-3289AE5E8250}"/>
    <dgm:cxn modelId="{7CE96647-5A9A-4513-9517-A0D90A2FF7CC}" type="presOf" srcId="{2DD68DDA-6820-DB46-A3B0-2D8BF6D684FB}" destId="{F5943498-8951-F64E-ADA7-3A3B7BE6B095}" srcOrd="0" destOrd="1" presId="urn:microsoft.com/office/officeart/2005/8/layout/process5"/>
    <dgm:cxn modelId="{7734698C-63D3-3449-95C1-1D4BF1104228}" srcId="{ABC3D6DF-E115-9F46-9C2A-EAEAF713982C}" destId="{B2C6210C-B5CA-FC45-BAB9-8644B0934B59}" srcOrd="4" destOrd="0" parTransId="{40BBF00E-B5C3-5D46-B49E-240FE70D3B85}" sibTransId="{66D5BC96-12CE-F943-A600-9DDA735E83B2}"/>
    <dgm:cxn modelId="{DB70A98E-5420-4099-8BCA-09B09B9659B0}" type="presOf" srcId="{2B03338F-1788-E745-ABED-F6199D0258E7}" destId="{0BB0A2F8-B975-0140-A785-A16717C08A37}" srcOrd="0" destOrd="0" presId="urn:microsoft.com/office/officeart/2005/8/layout/process5"/>
    <dgm:cxn modelId="{266166CF-B5AC-49DF-B2C9-272442FB9089}" type="presParOf" srcId="{CB54D8FC-41CB-BA4E-AE33-113C4DE891EA}" destId="{2BE80400-1BD4-B149-80F3-966CB24AFE0A}" srcOrd="0" destOrd="0" presId="urn:microsoft.com/office/officeart/2005/8/layout/process5"/>
    <dgm:cxn modelId="{B86298A2-1A63-4FE9-8D3B-1D294699C80F}" type="presParOf" srcId="{CB54D8FC-41CB-BA4E-AE33-113C4DE891EA}" destId="{9171117C-EC5E-994D-9553-B73E8ACFEE7F}" srcOrd="1" destOrd="0" presId="urn:microsoft.com/office/officeart/2005/8/layout/process5"/>
    <dgm:cxn modelId="{72837EF3-C278-46A7-A168-F461B75BB618}" type="presParOf" srcId="{9171117C-EC5E-994D-9553-B73E8ACFEE7F}" destId="{D9290B17-9BE7-5846-9D52-2AEDD86409DF}" srcOrd="0" destOrd="0" presId="urn:microsoft.com/office/officeart/2005/8/layout/process5"/>
    <dgm:cxn modelId="{BD118C22-A443-4723-B6E9-6225CB94B3F0}" type="presParOf" srcId="{CB54D8FC-41CB-BA4E-AE33-113C4DE891EA}" destId="{0BB0A2F8-B975-0140-A785-A16717C08A37}" srcOrd="2" destOrd="0" presId="urn:microsoft.com/office/officeart/2005/8/layout/process5"/>
    <dgm:cxn modelId="{D2B7687A-1BF2-4F6C-800D-8380428968C0}" type="presParOf" srcId="{CB54D8FC-41CB-BA4E-AE33-113C4DE891EA}" destId="{9A221EC5-D997-1743-B32C-78917AB3C601}" srcOrd="3" destOrd="0" presId="urn:microsoft.com/office/officeart/2005/8/layout/process5"/>
    <dgm:cxn modelId="{003254DD-04A3-4A49-972E-2B1BB24A28E3}" type="presParOf" srcId="{9A221EC5-D997-1743-B32C-78917AB3C601}" destId="{2733655C-F73F-EB45-9473-7B4249C696B6}" srcOrd="0" destOrd="0" presId="urn:microsoft.com/office/officeart/2005/8/layout/process5"/>
    <dgm:cxn modelId="{FF2CFBC8-E4FC-4C8C-B505-93CB79425630}" type="presParOf" srcId="{CB54D8FC-41CB-BA4E-AE33-113C4DE891EA}" destId="{0084F762-68C5-0141-91C7-65103E4908B8}" srcOrd="4" destOrd="0" presId="urn:microsoft.com/office/officeart/2005/8/layout/process5"/>
    <dgm:cxn modelId="{310FD142-886A-429E-BF78-31906065DB1E}" type="presParOf" srcId="{CB54D8FC-41CB-BA4E-AE33-113C4DE891EA}" destId="{8A126C96-67D5-1448-85AE-CAD855CC050F}" srcOrd="5" destOrd="0" presId="urn:microsoft.com/office/officeart/2005/8/layout/process5"/>
    <dgm:cxn modelId="{553B7A4D-7FED-4EC2-B0C8-7A0C608F71C8}" type="presParOf" srcId="{8A126C96-67D5-1448-85AE-CAD855CC050F}" destId="{F3BEF7B9-2E1E-DF43-8F9A-C3624A3E1CD6}" srcOrd="0" destOrd="0" presId="urn:microsoft.com/office/officeart/2005/8/layout/process5"/>
    <dgm:cxn modelId="{7BCABE7A-4989-4D3C-A569-D18D7959BD01}" type="presParOf" srcId="{CB54D8FC-41CB-BA4E-AE33-113C4DE891EA}" destId="{D35D9DA2-9DD9-1041-B10D-27B288AF2CA1}" srcOrd="6" destOrd="0" presId="urn:microsoft.com/office/officeart/2005/8/layout/process5"/>
    <dgm:cxn modelId="{62CE5DC9-E871-4EC3-A4A9-553B54DE5A0A}" type="presParOf" srcId="{CB54D8FC-41CB-BA4E-AE33-113C4DE891EA}" destId="{1A06B3AF-1760-D040-8657-79C6B15B1E00}" srcOrd="7" destOrd="0" presId="urn:microsoft.com/office/officeart/2005/8/layout/process5"/>
    <dgm:cxn modelId="{5D616B93-C234-454B-848D-EE6FF8DA1ED0}" type="presParOf" srcId="{1A06B3AF-1760-D040-8657-79C6B15B1E00}" destId="{3F569123-3B9D-6848-9353-FB6F52374467}" srcOrd="0" destOrd="0" presId="urn:microsoft.com/office/officeart/2005/8/layout/process5"/>
    <dgm:cxn modelId="{364588DF-061B-4D00-B269-5ED02C9033A7}" type="presParOf" srcId="{CB54D8FC-41CB-BA4E-AE33-113C4DE891EA}" destId="{12E05054-0ED5-6D45-B292-6DA75DC6CA0B}" srcOrd="8" destOrd="0" presId="urn:microsoft.com/office/officeart/2005/8/layout/process5"/>
    <dgm:cxn modelId="{E0979EDF-6785-47F5-92EB-E94C2B987181}" type="presParOf" srcId="{CB54D8FC-41CB-BA4E-AE33-113C4DE891EA}" destId="{0ADB9E32-EBEC-4140-812D-9AC86338BEB1}" srcOrd="9" destOrd="0" presId="urn:microsoft.com/office/officeart/2005/8/layout/process5"/>
    <dgm:cxn modelId="{5715C23D-2167-4441-AD13-AE422A2BB7AE}" type="presParOf" srcId="{0ADB9E32-EBEC-4140-812D-9AC86338BEB1}" destId="{F952EA07-A58A-9E41-9C82-271E8BB45652}" srcOrd="0" destOrd="0" presId="urn:microsoft.com/office/officeart/2005/8/layout/process5"/>
    <dgm:cxn modelId="{8EBF649C-AA37-4E34-A009-A58C6E8FF9B5}" type="presParOf" srcId="{CB54D8FC-41CB-BA4E-AE33-113C4DE891EA}" destId="{3067035F-A676-5942-916D-1411A469A9A6}" srcOrd="10" destOrd="0" presId="urn:microsoft.com/office/officeart/2005/8/layout/process5"/>
    <dgm:cxn modelId="{7CEE5020-B2FD-400C-AD3E-5DBDC8A6112F}" type="presParOf" srcId="{CB54D8FC-41CB-BA4E-AE33-113C4DE891EA}" destId="{DD19F0EE-2994-2141-B0A7-6EC0C443B340}" srcOrd="11" destOrd="0" presId="urn:microsoft.com/office/officeart/2005/8/layout/process5"/>
    <dgm:cxn modelId="{266D0DE9-5A10-496B-BA38-C6DE8AFBE616}" type="presParOf" srcId="{DD19F0EE-2994-2141-B0A7-6EC0C443B340}" destId="{CA1E69B2-99D5-234F-A61A-7D6B892728A5}" srcOrd="0" destOrd="0" presId="urn:microsoft.com/office/officeart/2005/8/layout/process5"/>
    <dgm:cxn modelId="{F7518A49-9AC7-4A4E-8F15-1F09AE24AE8A}" type="presParOf" srcId="{CB54D8FC-41CB-BA4E-AE33-113C4DE891EA}" destId="{F5943498-8951-F64E-ADA7-3A3B7BE6B095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7DF363-A349-4E8C-95B7-68482EA6129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2213C35-B807-4780-B890-36517F9CEED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Specialty Pharmacy Services Begin</a:t>
          </a:r>
        </a:p>
        <a:p>
          <a:r>
            <a:rPr lang="en-US" i="1" dirty="0" smtClean="0">
              <a:solidFill>
                <a:srgbClr val="FF0000"/>
              </a:solidFill>
            </a:rPr>
            <a:t>[insert date/year]</a:t>
          </a:r>
          <a:endParaRPr lang="en-US" i="1" dirty="0">
            <a:solidFill>
              <a:srgbClr val="FF0000"/>
            </a:solidFill>
          </a:endParaRPr>
        </a:p>
      </dgm:t>
    </dgm:pt>
    <dgm:pt modelId="{15A83C8B-08E5-438A-A419-6B4A6682D775}" type="parTrans" cxnId="{40C73BC6-9847-4872-856B-6B7786EA518A}">
      <dgm:prSet/>
      <dgm:spPr/>
      <dgm:t>
        <a:bodyPr/>
        <a:lstStyle/>
        <a:p>
          <a:endParaRPr lang="en-US"/>
        </a:p>
      </dgm:t>
    </dgm:pt>
    <dgm:pt modelId="{5EEEF0DB-0FF7-4F52-B1E0-E271B1F064EE}" type="sibTrans" cxnId="{40C73BC6-9847-4872-856B-6B7786EA518A}">
      <dgm:prSet/>
      <dgm:spPr/>
      <dgm:t>
        <a:bodyPr/>
        <a:lstStyle/>
        <a:p>
          <a:endParaRPr lang="en-US"/>
        </a:p>
      </dgm:t>
    </dgm:pt>
    <dgm:pt modelId="{8A6AF44B-20F7-4738-9D14-0794441A3FAE}">
      <dgm:prSet phldrT="[Text]"/>
      <dgm:spPr/>
      <dgm:t>
        <a:bodyPr/>
        <a:lstStyle/>
        <a:p>
          <a:r>
            <a:rPr lang="en-US" dirty="0" smtClean="0"/>
            <a:t>Patient enrollment into Specialty Pharmacy Services</a:t>
          </a:r>
        </a:p>
        <a:p>
          <a:r>
            <a:rPr lang="en-US" i="1" dirty="0" smtClean="0">
              <a:solidFill>
                <a:srgbClr val="FF0000"/>
              </a:solidFill>
            </a:rPr>
            <a:t>[insert date/year]</a:t>
          </a:r>
          <a:endParaRPr lang="en-US" i="1" dirty="0">
            <a:solidFill>
              <a:srgbClr val="FF0000"/>
            </a:solidFill>
          </a:endParaRPr>
        </a:p>
      </dgm:t>
    </dgm:pt>
    <dgm:pt modelId="{B52D7CEF-37CB-4897-B408-FE27007508CD}" type="parTrans" cxnId="{90D034DC-F882-4A40-8FF3-438B56640A13}">
      <dgm:prSet/>
      <dgm:spPr/>
      <dgm:t>
        <a:bodyPr/>
        <a:lstStyle/>
        <a:p>
          <a:endParaRPr lang="en-US"/>
        </a:p>
      </dgm:t>
    </dgm:pt>
    <dgm:pt modelId="{71E35477-8FB5-4320-A9FD-ABDA3AF6BF7B}" type="sibTrans" cxnId="{90D034DC-F882-4A40-8FF3-438B56640A13}">
      <dgm:prSet/>
      <dgm:spPr/>
      <dgm:t>
        <a:bodyPr/>
        <a:lstStyle/>
        <a:p>
          <a:endParaRPr lang="en-US"/>
        </a:p>
      </dgm:t>
    </dgm:pt>
    <dgm:pt modelId="{EDB3FEA4-D38F-4553-9514-80E3A4A2DD6F}">
      <dgm:prSet phldrT="[Text]"/>
      <dgm:spPr/>
      <dgm:t>
        <a:bodyPr/>
        <a:lstStyle/>
        <a:p>
          <a:r>
            <a:rPr lang="en-US" i="1" dirty="0" smtClean="0">
              <a:solidFill>
                <a:srgbClr val="FF0000"/>
              </a:solidFill>
            </a:rPr>
            <a:t>[insert additional relevant dates for patient journey/outcomes]</a:t>
          </a:r>
          <a:endParaRPr lang="en-US" i="1" dirty="0">
            <a:solidFill>
              <a:srgbClr val="FF0000"/>
            </a:solidFill>
          </a:endParaRPr>
        </a:p>
      </dgm:t>
    </dgm:pt>
    <dgm:pt modelId="{DEDC20CD-B66B-4FC2-AD1E-E09DC7936FE9}" type="parTrans" cxnId="{A5DA1051-F701-4691-BF4F-B8E1A91069FC}">
      <dgm:prSet/>
      <dgm:spPr/>
      <dgm:t>
        <a:bodyPr/>
        <a:lstStyle/>
        <a:p>
          <a:endParaRPr lang="en-US"/>
        </a:p>
      </dgm:t>
    </dgm:pt>
    <dgm:pt modelId="{B5BA1FDF-5E90-40EA-8C63-48B0ADB7CC32}" type="sibTrans" cxnId="{A5DA1051-F701-4691-BF4F-B8E1A91069FC}">
      <dgm:prSet/>
      <dgm:spPr/>
      <dgm:t>
        <a:bodyPr/>
        <a:lstStyle/>
        <a:p>
          <a:endParaRPr lang="en-US"/>
        </a:p>
      </dgm:t>
    </dgm:pt>
    <dgm:pt modelId="{82067EFE-172B-4EF7-8AAE-D54123ABC6D1}" type="pres">
      <dgm:prSet presAssocID="{087DF363-A349-4E8C-95B7-68482EA61297}" presName="Name0" presStyleCnt="0">
        <dgm:presLayoutVars>
          <dgm:dir/>
          <dgm:resizeHandles val="exact"/>
        </dgm:presLayoutVars>
      </dgm:prSet>
      <dgm:spPr/>
    </dgm:pt>
    <dgm:pt modelId="{A899F8F2-B84F-4BBB-81F6-3B559BABAB87}" type="pres">
      <dgm:prSet presAssocID="{087DF363-A349-4E8C-95B7-68482EA61297}" presName="arrow" presStyleLbl="bgShp" presStyleIdx="0" presStyleCnt="1"/>
      <dgm:spPr/>
    </dgm:pt>
    <dgm:pt modelId="{75325C10-1EC3-43E9-A173-E4591B352599}" type="pres">
      <dgm:prSet presAssocID="{087DF363-A349-4E8C-95B7-68482EA61297}" presName="points" presStyleCnt="0"/>
      <dgm:spPr/>
    </dgm:pt>
    <dgm:pt modelId="{695F43E3-A2D8-41D3-BA44-E56FE32BDBDB}" type="pres">
      <dgm:prSet presAssocID="{22213C35-B807-4780-B890-36517F9CEED9}" presName="compositeA" presStyleCnt="0"/>
      <dgm:spPr/>
    </dgm:pt>
    <dgm:pt modelId="{0FEC1902-7822-4868-A348-424D894AFC0C}" type="pres">
      <dgm:prSet presAssocID="{22213C35-B807-4780-B890-36517F9CEED9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CE5F1-F719-435B-9068-B596A499945C}" type="pres">
      <dgm:prSet presAssocID="{22213C35-B807-4780-B890-36517F9CEED9}" presName="circleA" presStyleLbl="node1" presStyleIdx="0" presStyleCnt="3"/>
      <dgm:spPr/>
    </dgm:pt>
    <dgm:pt modelId="{76E4F046-5087-40CA-B8D4-C1BE37DE1314}" type="pres">
      <dgm:prSet presAssocID="{22213C35-B807-4780-B890-36517F9CEED9}" presName="spaceA" presStyleCnt="0"/>
      <dgm:spPr/>
    </dgm:pt>
    <dgm:pt modelId="{521BB19D-B768-45B8-B649-2E731F4DA6C8}" type="pres">
      <dgm:prSet presAssocID="{5EEEF0DB-0FF7-4F52-B1E0-E271B1F064EE}" presName="space" presStyleCnt="0"/>
      <dgm:spPr/>
    </dgm:pt>
    <dgm:pt modelId="{2860B5DA-B54C-45D3-9E0D-94E8CF75AE6A}" type="pres">
      <dgm:prSet presAssocID="{8A6AF44B-20F7-4738-9D14-0794441A3FAE}" presName="compositeB" presStyleCnt="0"/>
      <dgm:spPr/>
    </dgm:pt>
    <dgm:pt modelId="{2C4C1094-E3A2-429C-B2FD-F8BD87EA0735}" type="pres">
      <dgm:prSet presAssocID="{8A6AF44B-20F7-4738-9D14-0794441A3FAE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AFA84-010C-4B4D-980B-AF7B57856659}" type="pres">
      <dgm:prSet presAssocID="{8A6AF44B-20F7-4738-9D14-0794441A3FAE}" presName="circleB" presStyleLbl="node1" presStyleIdx="1" presStyleCnt="3"/>
      <dgm:spPr/>
    </dgm:pt>
    <dgm:pt modelId="{E4FBC8F7-4E1E-4134-B07C-5D4F742F83A0}" type="pres">
      <dgm:prSet presAssocID="{8A6AF44B-20F7-4738-9D14-0794441A3FAE}" presName="spaceB" presStyleCnt="0"/>
      <dgm:spPr/>
    </dgm:pt>
    <dgm:pt modelId="{DEB70B36-5FAC-4CA5-A70E-1C7EE9336E18}" type="pres">
      <dgm:prSet presAssocID="{71E35477-8FB5-4320-A9FD-ABDA3AF6BF7B}" presName="space" presStyleCnt="0"/>
      <dgm:spPr/>
    </dgm:pt>
    <dgm:pt modelId="{8398EA84-65A2-411A-900D-268F964632D6}" type="pres">
      <dgm:prSet presAssocID="{EDB3FEA4-D38F-4553-9514-80E3A4A2DD6F}" presName="compositeA" presStyleCnt="0"/>
      <dgm:spPr/>
    </dgm:pt>
    <dgm:pt modelId="{2E510C7B-4FDA-4952-9587-CBD246D4D856}" type="pres">
      <dgm:prSet presAssocID="{EDB3FEA4-D38F-4553-9514-80E3A4A2DD6F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49A49-8942-445D-8909-3129D2F52CE9}" type="pres">
      <dgm:prSet presAssocID="{EDB3FEA4-D38F-4553-9514-80E3A4A2DD6F}" presName="circleA" presStyleLbl="node1" presStyleIdx="2" presStyleCnt="3"/>
      <dgm:spPr/>
    </dgm:pt>
    <dgm:pt modelId="{2F6B00B4-AA8C-49FB-861D-F4E2EAFC0ECD}" type="pres">
      <dgm:prSet presAssocID="{EDB3FEA4-D38F-4553-9514-80E3A4A2DD6F}" presName="spaceA" presStyleCnt="0"/>
      <dgm:spPr/>
    </dgm:pt>
  </dgm:ptLst>
  <dgm:cxnLst>
    <dgm:cxn modelId="{E62A7413-33EF-4508-A172-D758FBC596B2}" type="presOf" srcId="{087DF363-A349-4E8C-95B7-68482EA61297}" destId="{82067EFE-172B-4EF7-8AAE-D54123ABC6D1}" srcOrd="0" destOrd="0" presId="urn:microsoft.com/office/officeart/2005/8/layout/hProcess11"/>
    <dgm:cxn modelId="{90D034DC-F882-4A40-8FF3-438B56640A13}" srcId="{087DF363-A349-4E8C-95B7-68482EA61297}" destId="{8A6AF44B-20F7-4738-9D14-0794441A3FAE}" srcOrd="1" destOrd="0" parTransId="{B52D7CEF-37CB-4897-B408-FE27007508CD}" sibTransId="{71E35477-8FB5-4320-A9FD-ABDA3AF6BF7B}"/>
    <dgm:cxn modelId="{81F6C71B-BBE1-4E4F-A971-DFE636E5C93F}" type="presOf" srcId="{22213C35-B807-4780-B890-36517F9CEED9}" destId="{0FEC1902-7822-4868-A348-424D894AFC0C}" srcOrd="0" destOrd="0" presId="urn:microsoft.com/office/officeart/2005/8/layout/hProcess11"/>
    <dgm:cxn modelId="{04770A99-66A1-46E7-9B5D-B6EA0E987BE8}" type="presOf" srcId="{EDB3FEA4-D38F-4553-9514-80E3A4A2DD6F}" destId="{2E510C7B-4FDA-4952-9587-CBD246D4D856}" srcOrd="0" destOrd="0" presId="urn:microsoft.com/office/officeart/2005/8/layout/hProcess11"/>
    <dgm:cxn modelId="{40C73BC6-9847-4872-856B-6B7786EA518A}" srcId="{087DF363-A349-4E8C-95B7-68482EA61297}" destId="{22213C35-B807-4780-B890-36517F9CEED9}" srcOrd="0" destOrd="0" parTransId="{15A83C8B-08E5-438A-A419-6B4A6682D775}" sibTransId="{5EEEF0DB-0FF7-4F52-B1E0-E271B1F064EE}"/>
    <dgm:cxn modelId="{A5DA1051-F701-4691-BF4F-B8E1A91069FC}" srcId="{087DF363-A349-4E8C-95B7-68482EA61297}" destId="{EDB3FEA4-D38F-4553-9514-80E3A4A2DD6F}" srcOrd="2" destOrd="0" parTransId="{DEDC20CD-B66B-4FC2-AD1E-E09DC7936FE9}" sibTransId="{B5BA1FDF-5E90-40EA-8C63-48B0ADB7CC32}"/>
    <dgm:cxn modelId="{C5C8FD9B-DAEE-44F4-B2C9-501CCDC900D2}" type="presOf" srcId="{8A6AF44B-20F7-4738-9D14-0794441A3FAE}" destId="{2C4C1094-E3A2-429C-B2FD-F8BD87EA0735}" srcOrd="0" destOrd="0" presId="urn:microsoft.com/office/officeart/2005/8/layout/hProcess11"/>
    <dgm:cxn modelId="{5E67A188-2A10-4502-A34C-A721114BB19C}" type="presParOf" srcId="{82067EFE-172B-4EF7-8AAE-D54123ABC6D1}" destId="{A899F8F2-B84F-4BBB-81F6-3B559BABAB87}" srcOrd="0" destOrd="0" presId="urn:microsoft.com/office/officeart/2005/8/layout/hProcess11"/>
    <dgm:cxn modelId="{B4E9EEF7-37BB-465D-8F7D-EE21A83AAA12}" type="presParOf" srcId="{82067EFE-172B-4EF7-8AAE-D54123ABC6D1}" destId="{75325C10-1EC3-43E9-A173-E4591B352599}" srcOrd="1" destOrd="0" presId="urn:microsoft.com/office/officeart/2005/8/layout/hProcess11"/>
    <dgm:cxn modelId="{71DDF34A-8630-470D-B5B4-0A338E83DCEE}" type="presParOf" srcId="{75325C10-1EC3-43E9-A173-E4591B352599}" destId="{695F43E3-A2D8-41D3-BA44-E56FE32BDBDB}" srcOrd="0" destOrd="0" presId="urn:microsoft.com/office/officeart/2005/8/layout/hProcess11"/>
    <dgm:cxn modelId="{8C970D96-10F0-4F5B-B367-2B048A07D45D}" type="presParOf" srcId="{695F43E3-A2D8-41D3-BA44-E56FE32BDBDB}" destId="{0FEC1902-7822-4868-A348-424D894AFC0C}" srcOrd="0" destOrd="0" presId="urn:microsoft.com/office/officeart/2005/8/layout/hProcess11"/>
    <dgm:cxn modelId="{AEAF0867-0F12-47D8-9D20-40C1A819CCF1}" type="presParOf" srcId="{695F43E3-A2D8-41D3-BA44-E56FE32BDBDB}" destId="{034CE5F1-F719-435B-9068-B596A499945C}" srcOrd="1" destOrd="0" presId="urn:microsoft.com/office/officeart/2005/8/layout/hProcess11"/>
    <dgm:cxn modelId="{9719CE8E-60F7-4868-989E-DFCAC3D14FCE}" type="presParOf" srcId="{695F43E3-A2D8-41D3-BA44-E56FE32BDBDB}" destId="{76E4F046-5087-40CA-B8D4-C1BE37DE1314}" srcOrd="2" destOrd="0" presId="urn:microsoft.com/office/officeart/2005/8/layout/hProcess11"/>
    <dgm:cxn modelId="{5BAE4A42-091B-4A9E-B888-C446D3FE380A}" type="presParOf" srcId="{75325C10-1EC3-43E9-A173-E4591B352599}" destId="{521BB19D-B768-45B8-B649-2E731F4DA6C8}" srcOrd="1" destOrd="0" presId="urn:microsoft.com/office/officeart/2005/8/layout/hProcess11"/>
    <dgm:cxn modelId="{C809ECE4-9473-4FC0-A29B-4136C6AFA7FA}" type="presParOf" srcId="{75325C10-1EC3-43E9-A173-E4591B352599}" destId="{2860B5DA-B54C-45D3-9E0D-94E8CF75AE6A}" srcOrd="2" destOrd="0" presId="urn:microsoft.com/office/officeart/2005/8/layout/hProcess11"/>
    <dgm:cxn modelId="{C533C100-7732-481A-92FA-31F45B31676A}" type="presParOf" srcId="{2860B5DA-B54C-45D3-9E0D-94E8CF75AE6A}" destId="{2C4C1094-E3A2-429C-B2FD-F8BD87EA0735}" srcOrd="0" destOrd="0" presId="urn:microsoft.com/office/officeart/2005/8/layout/hProcess11"/>
    <dgm:cxn modelId="{D9E360D9-5FD8-425A-AB46-95783A90EC99}" type="presParOf" srcId="{2860B5DA-B54C-45D3-9E0D-94E8CF75AE6A}" destId="{BE9AFA84-010C-4B4D-980B-AF7B57856659}" srcOrd="1" destOrd="0" presId="urn:microsoft.com/office/officeart/2005/8/layout/hProcess11"/>
    <dgm:cxn modelId="{4655DF1A-9363-4904-879E-71A56D9DBF86}" type="presParOf" srcId="{2860B5DA-B54C-45D3-9E0D-94E8CF75AE6A}" destId="{E4FBC8F7-4E1E-4134-B07C-5D4F742F83A0}" srcOrd="2" destOrd="0" presId="urn:microsoft.com/office/officeart/2005/8/layout/hProcess11"/>
    <dgm:cxn modelId="{C2F94D37-D0D2-45B2-9CA6-39E8E03CECAD}" type="presParOf" srcId="{75325C10-1EC3-43E9-A173-E4591B352599}" destId="{DEB70B36-5FAC-4CA5-A70E-1C7EE9336E18}" srcOrd="3" destOrd="0" presId="urn:microsoft.com/office/officeart/2005/8/layout/hProcess11"/>
    <dgm:cxn modelId="{0B2A5215-B700-4169-961D-9C4DD0808325}" type="presParOf" srcId="{75325C10-1EC3-43E9-A173-E4591B352599}" destId="{8398EA84-65A2-411A-900D-268F964632D6}" srcOrd="4" destOrd="0" presId="urn:microsoft.com/office/officeart/2005/8/layout/hProcess11"/>
    <dgm:cxn modelId="{F2908944-F389-4B97-B9F0-8EA48C1354F7}" type="presParOf" srcId="{8398EA84-65A2-411A-900D-268F964632D6}" destId="{2E510C7B-4FDA-4952-9587-CBD246D4D856}" srcOrd="0" destOrd="0" presId="urn:microsoft.com/office/officeart/2005/8/layout/hProcess11"/>
    <dgm:cxn modelId="{43443919-73EE-4F0A-9EE5-FC54856D5384}" type="presParOf" srcId="{8398EA84-65A2-411A-900D-268F964632D6}" destId="{78149A49-8942-445D-8909-3129D2F52CE9}" srcOrd="1" destOrd="0" presId="urn:microsoft.com/office/officeart/2005/8/layout/hProcess11"/>
    <dgm:cxn modelId="{F51E562C-8EE2-4B8A-A499-CE37C7DB16FE}" type="presParOf" srcId="{8398EA84-65A2-411A-900D-268F964632D6}" destId="{2F6B00B4-AA8C-49FB-861D-F4E2EAFC0E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F6942-F0C4-4470-94B8-A30455596F15}">
      <dsp:nvSpPr>
        <dsp:cNvPr id="0" name=""/>
        <dsp:cNvSpPr/>
      </dsp:nvSpPr>
      <dsp:spPr>
        <a:xfrm>
          <a:off x="772604" y="0"/>
          <a:ext cx="2337551" cy="140253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Treat rare, chronic conditions</a:t>
          </a:r>
        </a:p>
      </dsp:txBody>
      <dsp:txXfrm>
        <a:off x="772604" y="0"/>
        <a:ext cx="2337551" cy="1402530"/>
      </dsp:txXfrm>
    </dsp:sp>
    <dsp:sp modelId="{A6E1B8B9-C565-4BD6-A863-A42EAB6A2845}">
      <dsp:nvSpPr>
        <dsp:cNvPr id="0" name=""/>
        <dsp:cNvSpPr/>
      </dsp:nvSpPr>
      <dsp:spPr>
        <a:xfrm>
          <a:off x="3337225" y="93"/>
          <a:ext cx="2337551" cy="140253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/>
            <a:t>Initiated by a specialist</a:t>
          </a:r>
        </a:p>
      </dsp:txBody>
      <dsp:txXfrm>
        <a:off x="3337225" y="93"/>
        <a:ext cx="2337551" cy="1402530"/>
      </dsp:txXfrm>
    </dsp:sp>
    <dsp:sp modelId="{0CA3979E-2E5F-4016-963A-05FDE6DF4F2E}">
      <dsp:nvSpPr>
        <dsp:cNvPr id="0" name=""/>
        <dsp:cNvSpPr/>
      </dsp:nvSpPr>
      <dsp:spPr>
        <a:xfrm>
          <a:off x="5867765" y="0"/>
          <a:ext cx="2337551" cy="140253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High risk and high complexity</a:t>
          </a:r>
        </a:p>
      </dsp:txBody>
      <dsp:txXfrm>
        <a:off x="5867765" y="0"/>
        <a:ext cx="2337551" cy="1402530"/>
      </dsp:txXfrm>
    </dsp:sp>
    <dsp:sp modelId="{A27F8223-0CB7-4FDF-B8E5-430E670782BD}">
      <dsp:nvSpPr>
        <dsp:cNvPr id="0" name=""/>
        <dsp:cNvSpPr/>
      </dsp:nvSpPr>
      <dsp:spPr>
        <a:xfrm>
          <a:off x="785461" y="1478005"/>
          <a:ext cx="2337551" cy="140253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Require special handling </a:t>
          </a:r>
        </a:p>
      </dsp:txBody>
      <dsp:txXfrm>
        <a:off x="785461" y="1478005"/>
        <a:ext cx="2337551" cy="1402530"/>
      </dsp:txXfrm>
    </dsp:sp>
    <dsp:sp modelId="{A8A9E70D-E441-4F0A-8392-36096FC91236}">
      <dsp:nvSpPr>
        <dsp:cNvPr id="0" name=""/>
        <dsp:cNvSpPr/>
      </dsp:nvSpPr>
      <dsp:spPr>
        <a:xfrm>
          <a:off x="3318198" y="1488244"/>
          <a:ext cx="2337551" cy="140253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Limited distribution</a:t>
          </a:r>
        </a:p>
      </dsp:txBody>
      <dsp:txXfrm>
        <a:off x="3318198" y="1488244"/>
        <a:ext cx="2337551" cy="1402530"/>
      </dsp:txXfrm>
    </dsp:sp>
    <dsp:sp modelId="{FA27C076-5BE1-4DB1-9C52-711AAAC18E4A}">
      <dsp:nvSpPr>
        <dsp:cNvPr id="0" name=""/>
        <dsp:cNvSpPr/>
      </dsp:nvSpPr>
      <dsp:spPr>
        <a:xfrm>
          <a:off x="5852711" y="1489127"/>
          <a:ext cx="2337551" cy="140253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&gt;$6,000/</a:t>
          </a:r>
          <a:r>
            <a:rPr lang="en-US" sz="1700" kern="1200" dirty="0" err="1" smtClean="0"/>
            <a:t>yr</a:t>
          </a:r>
          <a:r>
            <a:rPr lang="en-US" sz="1700" kern="1200" dirty="0" smtClean="0"/>
            <a:t> </a:t>
          </a:r>
          <a:r>
            <a:rPr lang="en-US" sz="1700" kern="1200" dirty="0"/>
            <a:t>patient cost</a:t>
          </a:r>
        </a:p>
      </dsp:txBody>
      <dsp:txXfrm>
        <a:off x="5852711" y="1489127"/>
        <a:ext cx="2337551" cy="1402530"/>
      </dsp:txXfrm>
    </dsp:sp>
    <dsp:sp modelId="{36D0EE84-3497-41D5-BEAB-487E053C7E46}">
      <dsp:nvSpPr>
        <dsp:cNvPr id="0" name=""/>
        <dsp:cNvSpPr/>
      </dsp:nvSpPr>
      <dsp:spPr>
        <a:xfrm>
          <a:off x="798317" y="2994768"/>
          <a:ext cx="2337551" cy="140253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Require intensive patient management</a:t>
          </a:r>
        </a:p>
      </dsp:txBody>
      <dsp:txXfrm>
        <a:off x="798317" y="2994768"/>
        <a:ext cx="2337551" cy="1402530"/>
      </dsp:txXfrm>
    </dsp:sp>
    <dsp:sp modelId="{13813EC7-70F8-4273-8407-B8AAE97602AA}">
      <dsp:nvSpPr>
        <dsp:cNvPr id="0" name=""/>
        <dsp:cNvSpPr/>
      </dsp:nvSpPr>
      <dsp:spPr>
        <a:xfrm>
          <a:off x="3318198" y="2988372"/>
          <a:ext cx="2337551" cy="140253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Require Reimbursement/copay</a:t>
          </a:r>
          <a:br>
            <a:rPr lang="en-US" sz="1700" kern="1200" dirty="0"/>
          </a:br>
          <a:r>
            <a:rPr lang="en-US" sz="1700" kern="1200" dirty="0"/>
            <a:t>assistance and social support</a:t>
          </a:r>
        </a:p>
      </dsp:txBody>
      <dsp:txXfrm>
        <a:off x="3318198" y="2988372"/>
        <a:ext cx="2337551" cy="1402530"/>
      </dsp:txXfrm>
    </dsp:sp>
    <dsp:sp modelId="{112700AF-9EEC-43B7-A654-F49D102DFEE3}">
      <dsp:nvSpPr>
        <dsp:cNvPr id="0" name=""/>
        <dsp:cNvSpPr/>
      </dsp:nvSpPr>
      <dsp:spPr>
        <a:xfrm>
          <a:off x="5839738" y="2999242"/>
          <a:ext cx="2337551" cy="140253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Cold</a:t>
          </a:r>
          <a:r>
            <a:rPr lang="en-US" sz="1700" kern="1200" baseline="0" dirty="0"/>
            <a:t> Chain or Refrigerated</a:t>
          </a:r>
          <a:endParaRPr lang="en-US" sz="1700" kern="1200" dirty="0"/>
        </a:p>
      </dsp:txBody>
      <dsp:txXfrm>
        <a:off x="5839738" y="2999242"/>
        <a:ext cx="2337551" cy="1402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A4311-0B51-492D-918C-5402C2AE9450}">
      <dsp:nvSpPr>
        <dsp:cNvPr id="0" name=""/>
        <dsp:cNvSpPr/>
      </dsp:nvSpPr>
      <dsp:spPr>
        <a:xfrm>
          <a:off x="-4534779" y="-695353"/>
          <a:ext cx="5402067" cy="5402067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598DB-D232-4274-93C4-55ADBD377ED2}">
      <dsp:nvSpPr>
        <dsp:cNvPr id="0" name=""/>
        <dsp:cNvSpPr/>
      </dsp:nvSpPr>
      <dsp:spPr>
        <a:xfrm>
          <a:off x="379673" y="250629"/>
          <a:ext cx="5323611" cy="50158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812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Adherence</a:t>
          </a:r>
          <a:endParaRPr lang="en-US" sz="2700" kern="1200" dirty="0"/>
        </a:p>
      </dsp:txBody>
      <dsp:txXfrm>
        <a:off x="379673" y="250629"/>
        <a:ext cx="5323611" cy="501580"/>
      </dsp:txXfrm>
    </dsp:sp>
    <dsp:sp modelId="{E20468CA-756F-4AE4-A152-56CDF67028B6}">
      <dsp:nvSpPr>
        <dsp:cNvPr id="0" name=""/>
        <dsp:cNvSpPr/>
      </dsp:nvSpPr>
      <dsp:spPr>
        <a:xfrm>
          <a:off x="66186" y="187932"/>
          <a:ext cx="626975" cy="62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9F1CE-4581-437F-8935-7134D699A467}">
      <dsp:nvSpPr>
        <dsp:cNvPr id="0" name=""/>
        <dsp:cNvSpPr/>
      </dsp:nvSpPr>
      <dsp:spPr>
        <a:xfrm>
          <a:off x="739091" y="1002759"/>
          <a:ext cx="4964193" cy="501580"/>
        </a:xfrm>
        <a:prstGeom prst="rect">
          <a:avLst/>
        </a:prstGeom>
        <a:solidFill>
          <a:schemeClr val="accent2">
            <a:shade val="50000"/>
            <a:hueOff val="231788"/>
            <a:satOff val="-9638"/>
            <a:lumOff val="1997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812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Complex Disease</a:t>
          </a:r>
          <a:endParaRPr lang="en-US" sz="2700" kern="1200" dirty="0"/>
        </a:p>
      </dsp:txBody>
      <dsp:txXfrm>
        <a:off x="739091" y="1002759"/>
        <a:ext cx="4964193" cy="501580"/>
      </dsp:txXfrm>
    </dsp:sp>
    <dsp:sp modelId="{B4809C17-98AE-4133-A74F-835576A78074}">
      <dsp:nvSpPr>
        <dsp:cNvPr id="0" name=""/>
        <dsp:cNvSpPr/>
      </dsp:nvSpPr>
      <dsp:spPr>
        <a:xfrm>
          <a:off x="425604" y="940062"/>
          <a:ext cx="626975" cy="62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218410"/>
              <a:satOff val="-9128"/>
              <a:lumOff val="182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103F6-5278-4EB5-AC49-28F5DB34DD42}">
      <dsp:nvSpPr>
        <dsp:cNvPr id="0" name=""/>
        <dsp:cNvSpPr/>
      </dsp:nvSpPr>
      <dsp:spPr>
        <a:xfrm>
          <a:off x="849404" y="1754889"/>
          <a:ext cx="4853881" cy="501580"/>
        </a:xfrm>
        <a:prstGeom prst="rect">
          <a:avLst/>
        </a:prstGeom>
        <a:solidFill>
          <a:schemeClr val="accent2">
            <a:shade val="50000"/>
            <a:hueOff val="463575"/>
            <a:satOff val="-19276"/>
            <a:lumOff val="3994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812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Out of Pocket Costs</a:t>
          </a:r>
          <a:endParaRPr lang="en-US" sz="2700" kern="1200" dirty="0"/>
        </a:p>
      </dsp:txBody>
      <dsp:txXfrm>
        <a:off x="849404" y="1754889"/>
        <a:ext cx="4853881" cy="501580"/>
      </dsp:txXfrm>
    </dsp:sp>
    <dsp:sp modelId="{E63CCEDD-29DA-4404-9791-6E1283573131}">
      <dsp:nvSpPr>
        <dsp:cNvPr id="0" name=""/>
        <dsp:cNvSpPr/>
      </dsp:nvSpPr>
      <dsp:spPr>
        <a:xfrm>
          <a:off x="535916" y="1692192"/>
          <a:ext cx="626975" cy="62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436821"/>
              <a:satOff val="-18256"/>
              <a:lumOff val="364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C1AD2-9A56-4E82-BBAB-AF291B049430}">
      <dsp:nvSpPr>
        <dsp:cNvPr id="0" name=""/>
        <dsp:cNvSpPr/>
      </dsp:nvSpPr>
      <dsp:spPr>
        <a:xfrm>
          <a:off x="739091" y="2507019"/>
          <a:ext cx="4964193" cy="501580"/>
        </a:xfrm>
        <a:prstGeom prst="rect">
          <a:avLst/>
        </a:prstGeom>
        <a:solidFill>
          <a:schemeClr val="accent2">
            <a:shade val="50000"/>
            <a:hueOff val="463575"/>
            <a:satOff val="-19276"/>
            <a:lumOff val="3994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812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Value Based Care</a:t>
          </a:r>
          <a:endParaRPr lang="en-US" sz="2700" kern="1200" dirty="0"/>
        </a:p>
      </dsp:txBody>
      <dsp:txXfrm>
        <a:off x="739091" y="2507019"/>
        <a:ext cx="4964193" cy="501580"/>
      </dsp:txXfrm>
    </dsp:sp>
    <dsp:sp modelId="{38994F90-F368-426D-9C22-DE557C21F34A}">
      <dsp:nvSpPr>
        <dsp:cNvPr id="0" name=""/>
        <dsp:cNvSpPr/>
      </dsp:nvSpPr>
      <dsp:spPr>
        <a:xfrm>
          <a:off x="425604" y="2444322"/>
          <a:ext cx="626975" cy="62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436821"/>
              <a:satOff val="-18256"/>
              <a:lumOff val="364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697EE-56ED-4A78-9EA6-D14F4E8F9936}">
      <dsp:nvSpPr>
        <dsp:cNvPr id="0" name=""/>
        <dsp:cNvSpPr/>
      </dsp:nvSpPr>
      <dsp:spPr>
        <a:xfrm>
          <a:off x="379673" y="3259149"/>
          <a:ext cx="5323611" cy="501580"/>
        </a:xfrm>
        <a:prstGeom prst="rect">
          <a:avLst/>
        </a:prstGeom>
        <a:solidFill>
          <a:schemeClr val="accent2">
            <a:shade val="50000"/>
            <a:hueOff val="231788"/>
            <a:satOff val="-9638"/>
            <a:lumOff val="1997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812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High Need and High Cost</a:t>
          </a:r>
          <a:endParaRPr lang="en-US" sz="2700" kern="1200" dirty="0"/>
        </a:p>
      </dsp:txBody>
      <dsp:txXfrm>
        <a:off x="379673" y="3259149"/>
        <a:ext cx="5323611" cy="501580"/>
      </dsp:txXfrm>
    </dsp:sp>
    <dsp:sp modelId="{2052319C-0750-4C3C-B5A1-E40B225E6B60}">
      <dsp:nvSpPr>
        <dsp:cNvPr id="0" name=""/>
        <dsp:cNvSpPr/>
      </dsp:nvSpPr>
      <dsp:spPr>
        <a:xfrm>
          <a:off x="66186" y="3196452"/>
          <a:ext cx="626975" cy="62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218410"/>
              <a:satOff val="-9128"/>
              <a:lumOff val="182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C5E91-DFCD-CD4F-9E52-81A74C9D30C0}">
      <dsp:nvSpPr>
        <dsp:cNvPr id="0" name=""/>
        <dsp:cNvSpPr/>
      </dsp:nvSpPr>
      <dsp:spPr>
        <a:xfrm>
          <a:off x="722590" y="0"/>
          <a:ext cx="8189356" cy="40370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69C8C0-5663-6D44-A80D-ECA69EF2452D}">
      <dsp:nvSpPr>
        <dsp:cNvPr id="0" name=""/>
        <dsp:cNvSpPr/>
      </dsp:nvSpPr>
      <dsp:spPr>
        <a:xfrm>
          <a:off x="3160" y="1211103"/>
          <a:ext cx="2941256" cy="1614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Times New Roman" panose="02020603050405020304" pitchFamily="18" charset="0"/>
            </a:rPr>
            <a:t>Intake: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Data Entry,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Benefits Investigation, Prior Authorization, Copay/Foundation Assistance, Onboarding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81988" y="1289931"/>
        <a:ext cx="2783600" cy="1457148"/>
      </dsp:txXfrm>
    </dsp:sp>
    <dsp:sp modelId="{6437894A-FA0C-D940-933E-A50012D55847}">
      <dsp:nvSpPr>
        <dsp:cNvPr id="0" name=""/>
        <dsp:cNvSpPr/>
      </dsp:nvSpPr>
      <dsp:spPr>
        <a:xfrm>
          <a:off x="3346640" y="1211103"/>
          <a:ext cx="2941256" cy="1614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Times New Roman" panose="02020603050405020304" pitchFamily="18" charset="0"/>
            </a:rPr>
            <a:t>Pre-check: </a:t>
          </a: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Clinical Drug Utilization Review for appropriateness, safety, interactions, and dosing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425468" y="1289931"/>
        <a:ext cx="2783600" cy="1457148"/>
      </dsp:txXfrm>
    </dsp:sp>
    <dsp:sp modelId="{801EE97D-ACE0-DC43-8056-1DC98F7C59F6}">
      <dsp:nvSpPr>
        <dsp:cNvPr id="0" name=""/>
        <dsp:cNvSpPr/>
      </dsp:nvSpPr>
      <dsp:spPr>
        <a:xfrm>
          <a:off x="6690119" y="1211103"/>
          <a:ext cx="2941256" cy="1614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Times New Roman" panose="02020603050405020304" pitchFamily="18" charset="0"/>
            </a:rPr>
            <a:t>Clinical Assessment: </a:t>
          </a: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Patient Education and Counseling on Therapy, Administration, Adherence, Barriers, Interactions, and Side Effects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6768947" y="1289931"/>
        <a:ext cx="2783600" cy="1457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C5E91-DFCD-CD4F-9E52-81A74C9D30C0}">
      <dsp:nvSpPr>
        <dsp:cNvPr id="0" name=""/>
        <dsp:cNvSpPr/>
      </dsp:nvSpPr>
      <dsp:spPr>
        <a:xfrm>
          <a:off x="749299" y="0"/>
          <a:ext cx="8492066" cy="452114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F6200B-F8FA-F04C-BE87-183769E08BE6}">
      <dsp:nvSpPr>
        <dsp:cNvPr id="0" name=""/>
        <dsp:cNvSpPr/>
      </dsp:nvSpPr>
      <dsp:spPr>
        <a:xfrm>
          <a:off x="0" y="1356343"/>
          <a:ext cx="2997199" cy="180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+mn-lt"/>
              <a:cs typeface="Times New Roman" panose="02020603050405020304" pitchFamily="18" charset="0"/>
            </a:rPr>
            <a:t>Scheduling: </a:t>
          </a:r>
          <a:r>
            <a:rPr lang="en-US" sz="1600" kern="1200" smtClean="0">
              <a:latin typeface="+mn-lt"/>
              <a:cs typeface="Times New Roman" panose="02020603050405020304" pitchFamily="18" charset="0"/>
            </a:rPr>
            <a:t>Patient Preference and Payment Collected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88282" y="1444625"/>
        <a:ext cx="2820635" cy="1631894"/>
      </dsp:txXfrm>
    </dsp:sp>
    <dsp:sp modelId="{E4D237D5-06F2-1245-A7CB-7641AFF1FEA9}">
      <dsp:nvSpPr>
        <dsp:cNvPr id="0" name=""/>
        <dsp:cNvSpPr/>
      </dsp:nvSpPr>
      <dsp:spPr>
        <a:xfrm>
          <a:off x="3496733" y="1356343"/>
          <a:ext cx="2997199" cy="180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Times New Roman" panose="02020603050405020304" pitchFamily="18" charset="0"/>
            </a:rPr>
            <a:t>Fulfillment: </a:t>
          </a: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Dispensation and final check by a pharmacist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585015" y="1444625"/>
        <a:ext cx="2820635" cy="1631894"/>
      </dsp:txXfrm>
    </dsp:sp>
    <dsp:sp modelId="{E319A0E7-284D-0F42-A0EB-A0ECEDC12FC8}">
      <dsp:nvSpPr>
        <dsp:cNvPr id="0" name=""/>
        <dsp:cNvSpPr/>
      </dsp:nvSpPr>
      <dsp:spPr>
        <a:xfrm>
          <a:off x="6993466" y="1356343"/>
          <a:ext cx="2997199" cy="180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Times New Roman" panose="02020603050405020304" pitchFamily="18" charset="0"/>
            </a:rPr>
            <a:t>Packaging and Shipment: </a:t>
          </a: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Pickup, Home Delivery, or other specified location via courier or common carrier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7081748" y="1444625"/>
        <a:ext cx="2820635" cy="1631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80400-1BD4-B149-80F3-966CB24AFE0A}">
      <dsp:nvSpPr>
        <dsp:cNvPr id="0" name=""/>
        <dsp:cNvSpPr/>
      </dsp:nvSpPr>
      <dsp:spPr>
        <a:xfrm>
          <a:off x="4637" y="847299"/>
          <a:ext cx="2027571" cy="1216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n-lt"/>
              <a:cs typeface="Times New Roman" panose="02020603050405020304" pitchFamily="18" charset="0"/>
            </a:rPr>
            <a:t>E-script</a:t>
          </a:r>
          <a:endParaRPr lang="en-US" sz="20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Provider or ambulatory pharmacist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40268" y="882930"/>
        <a:ext cx="1956309" cy="1145280"/>
      </dsp:txXfrm>
    </dsp:sp>
    <dsp:sp modelId="{9171117C-EC5E-994D-9553-B73E8ACFEE7F}">
      <dsp:nvSpPr>
        <dsp:cNvPr id="0" name=""/>
        <dsp:cNvSpPr/>
      </dsp:nvSpPr>
      <dsp:spPr>
        <a:xfrm>
          <a:off x="2210634" y="1204151"/>
          <a:ext cx="429845" cy="502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+mn-lt"/>
          </a:endParaRPr>
        </a:p>
      </dsp:txBody>
      <dsp:txXfrm>
        <a:off x="2210634" y="1304718"/>
        <a:ext cx="300892" cy="301703"/>
      </dsp:txXfrm>
    </dsp:sp>
    <dsp:sp modelId="{0BB0A2F8-B975-0140-A785-A16717C08A37}">
      <dsp:nvSpPr>
        <dsp:cNvPr id="0" name=""/>
        <dsp:cNvSpPr/>
      </dsp:nvSpPr>
      <dsp:spPr>
        <a:xfrm>
          <a:off x="2843236" y="847299"/>
          <a:ext cx="2027571" cy="1216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n-lt"/>
              <a:cs typeface="Times New Roman" panose="02020603050405020304" pitchFamily="18" charset="0"/>
            </a:rPr>
            <a:t>Data Entry</a:t>
          </a:r>
          <a:endParaRPr lang="en-US" sz="20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+mn-lt"/>
              <a:cs typeface="Times New Roman" panose="02020603050405020304" pitchFamily="18" charset="0"/>
            </a:rPr>
            <a:t>Clinical tech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2878867" y="882930"/>
        <a:ext cx="1956309" cy="1145280"/>
      </dsp:txXfrm>
    </dsp:sp>
    <dsp:sp modelId="{9A221EC5-D997-1743-B32C-78917AB3C601}">
      <dsp:nvSpPr>
        <dsp:cNvPr id="0" name=""/>
        <dsp:cNvSpPr/>
      </dsp:nvSpPr>
      <dsp:spPr>
        <a:xfrm>
          <a:off x="5049234" y="1204151"/>
          <a:ext cx="429845" cy="502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12756"/>
            <a:satOff val="-4260"/>
            <a:lumOff val="73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+mn-lt"/>
          </a:endParaRPr>
        </a:p>
      </dsp:txBody>
      <dsp:txXfrm>
        <a:off x="5049234" y="1304718"/>
        <a:ext cx="300892" cy="301703"/>
      </dsp:txXfrm>
    </dsp:sp>
    <dsp:sp modelId="{0084F762-68C5-0141-91C7-65103E4908B8}">
      <dsp:nvSpPr>
        <dsp:cNvPr id="0" name=""/>
        <dsp:cNvSpPr/>
      </dsp:nvSpPr>
      <dsp:spPr>
        <a:xfrm>
          <a:off x="5681836" y="847299"/>
          <a:ext cx="2027571" cy="1216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n-lt"/>
              <a:cs typeface="Times New Roman" panose="02020603050405020304" pitchFamily="18" charset="0"/>
            </a:rPr>
            <a:t>Pre-check</a:t>
          </a:r>
          <a:endParaRPr lang="en-US" sz="20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Clinical specialist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5717467" y="882930"/>
        <a:ext cx="1956309" cy="1145280"/>
      </dsp:txXfrm>
    </dsp:sp>
    <dsp:sp modelId="{8A126C96-67D5-1448-85AE-CAD855CC050F}">
      <dsp:nvSpPr>
        <dsp:cNvPr id="0" name=""/>
        <dsp:cNvSpPr/>
      </dsp:nvSpPr>
      <dsp:spPr>
        <a:xfrm>
          <a:off x="7887833" y="1204151"/>
          <a:ext cx="429845" cy="502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25512"/>
            <a:satOff val="-8520"/>
            <a:lumOff val="147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+mn-lt"/>
          </a:endParaRPr>
        </a:p>
      </dsp:txBody>
      <dsp:txXfrm>
        <a:off x="7887833" y="1304718"/>
        <a:ext cx="300892" cy="301703"/>
      </dsp:txXfrm>
    </dsp:sp>
    <dsp:sp modelId="{D35D9DA2-9DD9-1041-B10D-27B288AF2CA1}">
      <dsp:nvSpPr>
        <dsp:cNvPr id="0" name=""/>
        <dsp:cNvSpPr/>
      </dsp:nvSpPr>
      <dsp:spPr>
        <a:xfrm>
          <a:off x="8520435" y="847299"/>
          <a:ext cx="2027571" cy="1216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n-lt"/>
              <a:cs typeface="Times New Roman" panose="02020603050405020304" pitchFamily="18" charset="0"/>
            </a:rPr>
            <a:t>Clinical Assessment</a:t>
          </a:r>
          <a:endParaRPr lang="en-US" sz="20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+mn-lt"/>
              <a:cs typeface="Times New Roman" panose="02020603050405020304" pitchFamily="18" charset="0"/>
            </a:rPr>
            <a:t>Clinical specialist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8556066" y="882930"/>
        <a:ext cx="1956309" cy="1145280"/>
      </dsp:txXfrm>
    </dsp:sp>
    <dsp:sp modelId="{1A06B3AF-1760-D040-8657-79C6B15B1E00}">
      <dsp:nvSpPr>
        <dsp:cNvPr id="0" name=""/>
        <dsp:cNvSpPr/>
      </dsp:nvSpPr>
      <dsp:spPr>
        <a:xfrm rot="5400000">
          <a:off x="9319298" y="2205771"/>
          <a:ext cx="429845" cy="502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38268"/>
            <a:satOff val="-12781"/>
            <a:lumOff val="2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+mn-lt"/>
          </a:endParaRPr>
        </a:p>
      </dsp:txBody>
      <dsp:txXfrm rot="-5400000">
        <a:off x="9383370" y="2242267"/>
        <a:ext cx="301703" cy="300892"/>
      </dsp:txXfrm>
    </dsp:sp>
    <dsp:sp modelId="{12E05054-0ED5-6D45-B292-6DA75DC6CA0B}">
      <dsp:nvSpPr>
        <dsp:cNvPr id="0" name=""/>
        <dsp:cNvSpPr/>
      </dsp:nvSpPr>
      <dsp:spPr>
        <a:xfrm>
          <a:off x="8520435" y="2874870"/>
          <a:ext cx="2027571" cy="1216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n-lt"/>
              <a:cs typeface="Times New Roman" panose="02020603050405020304" pitchFamily="18" charset="0"/>
            </a:rPr>
            <a:t>Scheduling</a:t>
          </a:r>
          <a:endParaRPr lang="en-US" sz="20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  <a:cs typeface="Times New Roman" panose="02020603050405020304" pitchFamily="18" charset="0"/>
            </a:rPr>
            <a:t>Tech or pharmacist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8556066" y="2910501"/>
        <a:ext cx="1956309" cy="1145280"/>
      </dsp:txXfrm>
    </dsp:sp>
    <dsp:sp modelId="{0ADB9E32-EBEC-4140-812D-9AC86338BEB1}">
      <dsp:nvSpPr>
        <dsp:cNvPr id="0" name=""/>
        <dsp:cNvSpPr/>
      </dsp:nvSpPr>
      <dsp:spPr>
        <a:xfrm rot="10800000">
          <a:off x="7912164" y="3231722"/>
          <a:ext cx="429845" cy="502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51024"/>
            <a:satOff val="-17041"/>
            <a:lumOff val="29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+mn-lt"/>
          </a:endParaRPr>
        </a:p>
      </dsp:txBody>
      <dsp:txXfrm rot="10800000">
        <a:off x="8041117" y="3332289"/>
        <a:ext cx="300892" cy="301703"/>
      </dsp:txXfrm>
    </dsp:sp>
    <dsp:sp modelId="{3067035F-A676-5942-916D-1411A469A9A6}">
      <dsp:nvSpPr>
        <dsp:cNvPr id="0" name=""/>
        <dsp:cNvSpPr/>
      </dsp:nvSpPr>
      <dsp:spPr>
        <a:xfrm>
          <a:off x="5681836" y="2874870"/>
          <a:ext cx="2027571" cy="1216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n-lt"/>
              <a:cs typeface="Times New Roman" panose="02020603050405020304" pitchFamily="18" charset="0"/>
            </a:rPr>
            <a:t>Fulfillment</a:t>
          </a:r>
          <a:endParaRPr lang="en-US" sz="20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+mn-lt"/>
              <a:cs typeface="Times New Roman" panose="02020603050405020304" pitchFamily="18" charset="0"/>
            </a:rPr>
            <a:t>Operations tech and operations pharmacist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5717467" y="2910501"/>
        <a:ext cx="1956309" cy="1145280"/>
      </dsp:txXfrm>
    </dsp:sp>
    <dsp:sp modelId="{DD19F0EE-2994-2141-B0A7-6EC0C443B340}">
      <dsp:nvSpPr>
        <dsp:cNvPr id="0" name=""/>
        <dsp:cNvSpPr/>
      </dsp:nvSpPr>
      <dsp:spPr>
        <a:xfrm rot="10800000">
          <a:off x="5073564" y="3231722"/>
          <a:ext cx="429845" cy="502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63780"/>
            <a:satOff val="-21301"/>
            <a:lumOff val="368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+mn-lt"/>
          </a:endParaRPr>
        </a:p>
      </dsp:txBody>
      <dsp:txXfrm rot="10800000">
        <a:off x="5202517" y="3332289"/>
        <a:ext cx="300892" cy="301703"/>
      </dsp:txXfrm>
    </dsp:sp>
    <dsp:sp modelId="{F5943498-8951-F64E-ADA7-3A3B7BE6B095}">
      <dsp:nvSpPr>
        <dsp:cNvPr id="0" name=""/>
        <dsp:cNvSpPr/>
      </dsp:nvSpPr>
      <dsp:spPr>
        <a:xfrm>
          <a:off x="2843236" y="2874870"/>
          <a:ext cx="2027571" cy="1216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n-lt"/>
              <a:cs typeface="Times New Roman" panose="02020603050405020304" pitchFamily="18" charset="0"/>
            </a:rPr>
            <a:t>Shipment</a:t>
          </a:r>
          <a:endParaRPr lang="en-US" sz="20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+mn-lt"/>
              <a:cs typeface="Times New Roman" panose="02020603050405020304" pitchFamily="18" charset="0"/>
            </a:rPr>
            <a:t>Operations tech</a:t>
          </a:r>
          <a:endParaRPr lang="en-U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2878867" y="2910501"/>
        <a:ext cx="1956309" cy="1145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F8F2-B84F-4BBB-81F6-3B559BABAB87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C1902-7822-4868-A348-424D894AFC0C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Specialty Pharmacy Services Begin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rgbClr val="FF0000"/>
              </a:solidFill>
            </a:rPr>
            <a:t>[insert date/year]</a:t>
          </a:r>
          <a:endParaRPr lang="en-US" sz="2400" i="1" kern="1200" dirty="0">
            <a:solidFill>
              <a:srgbClr val="FF0000"/>
            </a:solidFill>
          </a:endParaRPr>
        </a:p>
      </dsp:txBody>
      <dsp:txXfrm>
        <a:off x="4621" y="0"/>
        <a:ext cx="3049934" cy="1740535"/>
      </dsp:txXfrm>
    </dsp:sp>
    <dsp:sp modelId="{034CE5F1-F719-435B-9068-B596A499945C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C1094-E3A2-429C-B2FD-F8BD87EA0735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Patient enrollment into Specialty Pharmacy Services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rgbClr val="FF0000"/>
              </a:solidFill>
            </a:rPr>
            <a:t>[insert date/year]</a:t>
          </a:r>
          <a:endParaRPr lang="en-US" sz="2400" i="1" kern="1200" dirty="0">
            <a:solidFill>
              <a:srgbClr val="FF0000"/>
            </a:solidFill>
          </a:endParaRPr>
        </a:p>
      </dsp:txBody>
      <dsp:txXfrm>
        <a:off x="3207052" y="2610802"/>
        <a:ext cx="3049934" cy="1740535"/>
      </dsp:txXfrm>
    </dsp:sp>
    <dsp:sp modelId="{BE9AFA84-010C-4B4D-980B-AF7B57856659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10C7B-4FDA-4952-9587-CBD246D4D856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rgbClr val="FF0000"/>
              </a:solidFill>
            </a:rPr>
            <a:t>[insert additional relevant dates for patient journey/outcomes]</a:t>
          </a:r>
          <a:endParaRPr lang="en-US" sz="2400" i="1" kern="1200" dirty="0">
            <a:solidFill>
              <a:srgbClr val="FF0000"/>
            </a:solidFill>
          </a:endParaRPr>
        </a:p>
      </dsp:txBody>
      <dsp:txXfrm>
        <a:off x="6409484" y="0"/>
        <a:ext cx="3049934" cy="1740535"/>
      </dsp:txXfrm>
    </dsp:sp>
    <dsp:sp modelId="{78149A49-8942-445D-8909-3129D2F52CE9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CBE4-84E6-45DB-A604-20BCD9E46EF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1CA95-2017-4753-965F-D6E1B7B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3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ajhp/zxab27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ASHP National Survey of Health-System Specialty Pharmacy Practice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https://doi.org/10.1093/ajhp/zxab277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Used to treat specific rare and/or complex chronic diseases</a:t>
            </a:r>
          </a:p>
          <a:p>
            <a:r>
              <a:rPr lang="en-US" dirty="0" smtClean="0"/>
              <a:t>Meet 4 or more of the following criteria:</a:t>
            </a:r>
          </a:p>
          <a:p>
            <a:pPr lvl="1"/>
            <a:r>
              <a:rPr lang="en-US" dirty="0" smtClean="0"/>
              <a:t>Initiated and maintained by a specialist</a:t>
            </a:r>
          </a:p>
          <a:p>
            <a:pPr lvl="1"/>
            <a:r>
              <a:rPr lang="en-US" b="1" dirty="0" smtClean="0"/>
              <a:t>Annual cost of therapy of $6000 or more – why $6K vs $10K?</a:t>
            </a:r>
          </a:p>
          <a:p>
            <a:pPr lvl="1"/>
            <a:r>
              <a:rPr lang="en-US" dirty="0" smtClean="0"/>
              <a:t>Unique distribution</a:t>
            </a:r>
          </a:p>
          <a:p>
            <a:pPr lvl="1"/>
            <a:r>
              <a:rPr lang="en-US" dirty="0" smtClean="0"/>
              <a:t>Need for extensive or in-depth monitoring and/or patient counseling</a:t>
            </a:r>
          </a:p>
          <a:p>
            <a:pPr lvl="1"/>
            <a:r>
              <a:rPr lang="en-US" dirty="0" smtClean="0"/>
              <a:t>Require reimbursement assistance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Note:</a:t>
            </a:r>
            <a:r>
              <a:rPr lang="en-US" b="1" baseline="0" dirty="0" smtClean="0"/>
              <a:t> It is encouraged that you utilize your own patient journey to describe the nuances within your practice and the impact your HSSP provides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However, you can utilize a HSSP patient journey example from ASHP if you would prefer, which is included in the following slides (slides 31-44) or linked here: https://www.ashp.org/-/media/3E5DD6BB23AF4289838FCFB72AC40C78.ashx  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Example patient demographics provided – feel free to personalize</a:t>
            </a:r>
            <a:r>
              <a:rPr lang="en-US" b="0" baseline="0" dirty="0" smtClean="0"/>
              <a:t> 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9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your embedding</a:t>
            </a:r>
            <a:r>
              <a:rPr lang="en-US" baseline="0" dirty="0" smtClean="0"/>
              <a:t> pharmacist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8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medication management</a:t>
            </a:r>
            <a:r>
              <a:rPr lang="en-US" baseline="0" dirty="0" smtClean="0"/>
              <a:t> or other clinical services provided by your HSSP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32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88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Residency</a:t>
            </a:r>
            <a:r>
              <a:rPr lang="en-US" baseline="0" dirty="0" smtClean="0"/>
              <a:t> opportunities: PGY1, PGY2, and PGY1/PGY2 combined programs (cont. on next page)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69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Specialty Patient</a:t>
            </a:r>
            <a:r>
              <a:rPr lang="en-US" baseline="0" dirty="0" smtClean="0"/>
              <a:t> Journey provided by ASHP </a:t>
            </a:r>
            <a:r>
              <a:rPr lang="en-US" dirty="0" smtClean="0"/>
              <a:t>Section of Specialty Pharmacy Practitioners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**If you would like to use</a:t>
            </a:r>
            <a:r>
              <a:rPr lang="en-US" b="1" baseline="0" dirty="0" smtClean="0">
                <a:solidFill>
                  <a:srgbClr val="FF0000"/>
                </a:solidFill>
              </a:rPr>
              <a:t> the ASHP provided Patient Journey, make sure you unhide the slides so the slides will appear when in presenter mode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79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7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HSSPs provide extensive medication access, treatment selection and initial counseling support for all patients referred to the specialty pharmacy. Patients who fill with the HSSP benefit from additional services.</a:t>
            </a: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Advanced</a:t>
            </a:r>
            <a:r>
              <a:rPr lang="en-US" baseline="0" dirty="0" smtClean="0">
                <a:cs typeface="Calibri"/>
              </a:rPr>
              <a:t> Integrated Patient Care Model: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</a:rPr>
              <a:t>Clinical Pharmacists and Patient Advocates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</a:rPr>
              <a:t>Embedded in Specialty clinics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</a:rPr>
              <a:t>Clinical Pharmacist Practitioner visits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</a:rPr>
              <a:t>Patient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</a:rPr>
              <a:t>Benefits investigation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</a:rPr>
              <a:t>Medication assistance</a:t>
            </a: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Examples</a:t>
            </a:r>
            <a:r>
              <a:rPr lang="en-US" baseline="0" dirty="0" smtClean="0">
                <a:cs typeface="Calibri"/>
              </a:rPr>
              <a:t> for each category: 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Benefits</a:t>
            </a:r>
            <a:r>
              <a:rPr lang="en-US" baseline="0" dirty="0" smtClean="0">
                <a:cs typeface="Calibri"/>
              </a:rPr>
              <a:t> Investigation: Insurance verification, grants / free drug</a:t>
            </a:r>
          </a:p>
          <a:p>
            <a:r>
              <a:rPr lang="en-US" baseline="0" dirty="0" smtClean="0">
                <a:cs typeface="Calibri"/>
              </a:rPr>
              <a:t>Comprehensive Medication </a:t>
            </a:r>
            <a:r>
              <a:rPr lang="en-US" baseline="0" dirty="0" err="1" smtClean="0">
                <a:cs typeface="Calibri"/>
              </a:rPr>
              <a:t>Mgmt</a:t>
            </a:r>
            <a:r>
              <a:rPr lang="en-US" baseline="0" dirty="0" smtClean="0">
                <a:cs typeface="Calibri"/>
              </a:rPr>
              <a:t>: some specialty pharmacies service non-specialty drugs AND specialty together; if not they will still potentially conduct CMRs, etc.</a:t>
            </a:r>
          </a:p>
          <a:p>
            <a:r>
              <a:rPr lang="en-US" baseline="0" dirty="0" smtClean="0">
                <a:cs typeface="Calibri"/>
              </a:rPr>
              <a:t>Medication Delivery: Cold Chain shipping/validation/care</a:t>
            </a:r>
          </a:p>
          <a:p>
            <a:r>
              <a:rPr lang="en-US" baseline="0" dirty="0" smtClean="0">
                <a:cs typeface="Calibri"/>
              </a:rPr>
              <a:t>Medication Adherence Program: Counseling / Refill reminders</a:t>
            </a:r>
          </a:p>
          <a:p>
            <a:r>
              <a:rPr lang="en-US" baseline="0" dirty="0" smtClean="0">
                <a:cs typeface="Calibri"/>
              </a:rPr>
              <a:t>Continuous Quality Improvement: Accreditation</a:t>
            </a:r>
          </a:p>
          <a:p>
            <a:r>
              <a:rPr lang="en-US" baseline="0" dirty="0" smtClean="0">
                <a:cs typeface="Calibri"/>
              </a:rPr>
              <a:t>Exceptional Patient Experience: Clinical Management Software / Psychosocial /wellness assessment (including vaccines) / Clinical interventions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8906F-C734-4A3C-B66A-18289A2A6C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2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Embedding clinical pharmacists and patient advocates in clinics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4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Recognizing the complex patient journey and experience</a:t>
            </a:r>
            <a:r>
              <a:rPr lang="en-US" baseline="0" dirty="0" smtClean="0"/>
              <a:t> and the value that HSSP provide.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HSSP provides an integrated advanced practice model for specialty medication-use management across the continuum of care.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practice model has been shown to exceed industry standards, thanks to integration with clinics, providers, and EHR access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(ASHP National HSSP Survey – 2020).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https://www.pharmacypracticenews.com/Operations-and-Management/Article/07-21/ASHP-Releases-Inaugural-Survey-of-Health-System-Specialty-Pharmacies-/64085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baseline="0" dirty="0" smtClean="0"/>
              <a:t> from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 ASHP and Vanderbilt University Medical Center National Clinical Services Provided by Health-System Specialty Pharmacies: A Survey of Current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Note:</a:t>
            </a:r>
            <a:r>
              <a:rPr lang="en-US" b="1" baseline="0" dirty="0" smtClean="0"/>
              <a:t> It is encouraged that you utilize your own patient journey to describe the nuances within your practice and the impact your HSSP provides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However, you can utilize a HSSP patient journey example from ASHP if you would prefer, which is included in the following slides (slides 31-44) or linked here: https://www.ashp.org/-/media/3E5DD6BB23AF4289838FCFB72AC40C78.ashx  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Intake: 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Entry, Benefits Investigation, Prior Authorization, Copay/Foundation Assistance, Onboarding</a:t>
            </a:r>
          </a:p>
          <a:p>
            <a:pPr lvl="0"/>
            <a:r>
              <a:rPr lang="en-US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Precheck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Drug Utilization Review for appropriateness, safety, interactions, and dosing.</a:t>
            </a:r>
          </a:p>
          <a:p>
            <a:pPr lvl="0"/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Assessment: 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Education and Counseling on Therapy, Administration, Adherence, Barriers, Interactions, and Side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0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Scheduling: 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Preference and Payment Collected</a:t>
            </a:r>
          </a:p>
          <a:p>
            <a:pPr lvl="0"/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Fulfillment: 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Dispensation and final check by a pharmacist</a:t>
            </a:r>
          </a:p>
          <a:p>
            <a:pPr lvl="0"/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Packaging and Shipment: 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Pickup, Home Delivery, or other specified location via courier or common carrier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1CA95-2017-4753-965F-D6E1B7B115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4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33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9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73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66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3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5" y="6400799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>
                <a:moveTo>
                  <a:pt x="12188825" y="0"/>
                </a:moveTo>
                <a:lnTo>
                  <a:pt x="0" y="0"/>
                </a:lnTo>
                <a:lnTo>
                  <a:pt x="0" y="457199"/>
                </a:lnTo>
                <a:lnTo>
                  <a:pt x="12188825" y="457199"/>
                </a:lnTo>
                <a:lnTo>
                  <a:pt x="12188825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" y="6334316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12188825" y="0"/>
                </a:moveTo>
                <a:lnTo>
                  <a:pt x="0" y="0"/>
                </a:lnTo>
                <a:lnTo>
                  <a:pt x="0" y="64008"/>
                </a:lnTo>
                <a:lnTo>
                  <a:pt x="12188825" y="64008"/>
                </a:lnTo>
                <a:lnTo>
                  <a:pt x="12188825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76019" y="1865884"/>
            <a:ext cx="4802505" cy="391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6659" y="1811246"/>
            <a:ext cx="3015615" cy="389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10499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2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8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4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AF8C-CD79-4478-A671-899B51668E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178613-297C-4722-8625-69FA468C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channels.net/2020/08/hospitals-continue-their-startling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93/ajhp/zxab277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c.uic.edu/pharmacy/pmpr-442-extramural/pmpr-442-introduction-to-specialty-pharmacy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ashp.org/communities/community-home?CommunityKey=9c6d6cb2-c24b-4dbb-9550-8c8193958921" TargetMode="External"/><Relationship Id="rId2" Type="http://schemas.openxmlformats.org/officeDocument/2006/relationships/hyperlink" Target="https://www.ashp.org/specialty-pharmacy-practition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shp.org/specialty-pharmacy-practitioners/specialty-pharmacy-focused-residency-programs" TargetMode="External"/><Relationship Id="rId5" Type="http://schemas.openxmlformats.org/officeDocument/2006/relationships/hyperlink" Target="https://www.ashp.org/pharmacy-practice/resource-centers/health-system-specialty-pharmacy-resource-center" TargetMode="External"/><Relationship Id="rId4" Type="http://schemas.openxmlformats.org/officeDocument/2006/relationships/hyperlink" Target="https://connect.ashp.org/communities/community-hom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p.org/specialty-pharmacy-practitione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shp.org/-/media/3E5DD6BB23AF4289838FCFB72AC40C78.ashx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Digging into Health System Specialty Pharmacy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{Insert Name, Credentials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Practice Site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Affiliations if applicable}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7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Health System Specialty Pharmacies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298334" cy="3880773"/>
          </a:xfrm>
        </p:spPr>
        <p:txBody>
          <a:bodyPr/>
          <a:lstStyle/>
          <a:p>
            <a:r>
              <a:rPr lang="en-US" dirty="0" smtClean="0"/>
              <a:t>What’s Driving This?</a:t>
            </a:r>
          </a:p>
          <a:p>
            <a:pPr lvl="1"/>
            <a:r>
              <a:rPr lang="en-US" dirty="0" smtClean="0"/>
              <a:t>Focus on population health &amp; value-based care</a:t>
            </a:r>
          </a:p>
          <a:p>
            <a:pPr lvl="1"/>
            <a:r>
              <a:rPr lang="en-US" dirty="0" smtClean="0"/>
              <a:t>Ability to support patient across entire continuum of care</a:t>
            </a:r>
          </a:p>
          <a:p>
            <a:pPr lvl="1"/>
            <a:r>
              <a:rPr lang="en-US" dirty="0" smtClean="0"/>
              <a:t>Improved patient and provider experience</a:t>
            </a:r>
          </a:p>
          <a:p>
            <a:pPr lvl="1"/>
            <a:r>
              <a:rPr lang="en-US" dirty="0" smtClean="0"/>
              <a:t>Better clinical outcomes, lower cost of care </a:t>
            </a:r>
          </a:p>
          <a:p>
            <a:pPr lvl="1"/>
            <a:r>
              <a:rPr lang="en-US" dirty="0" smtClean="0"/>
              <a:t>Financial health </a:t>
            </a:r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B58972-993E-469B-8850-5E00FAFFB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699583"/>
            <a:ext cx="6762776" cy="3841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6D4BA8-6BF2-4D8A-BE89-1608F1B0CACF}"/>
              </a:ext>
            </a:extLst>
          </p:cNvPr>
          <p:cNvSpPr txBox="1"/>
          <p:nvPr/>
        </p:nvSpPr>
        <p:spPr>
          <a:xfrm>
            <a:off x="436396" y="6396335"/>
            <a:ext cx="645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Hospitals Continue Their Startling Expansion into Specialty Pharmacy. Drug Channels. </a:t>
            </a:r>
            <a:r>
              <a:rPr lang="en-US" sz="1000" dirty="0">
                <a:hlinkClick r:id="rId3"/>
              </a:rPr>
              <a:t>https://www.drugchannels.net/2020/08/hospitals-continue-their-startling.html</a:t>
            </a:r>
            <a:r>
              <a:rPr lang="en-US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034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Sets Health Systems Apart?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Pharmacists and pharmacy liaisons:</a:t>
            </a:r>
          </a:p>
          <a:p>
            <a:pPr lvl="1"/>
            <a:r>
              <a:rPr lang="en-US" dirty="0" smtClean="0"/>
              <a:t>Work onsite as part of care team</a:t>
            </a:r>
          </a:p>
          <a:p>
            <a:pPr lvl="1"/>
            <a:r>
              <a:rPr lang="en-US" dirty="0" smtClean="0"/>
              <a:t>Service patients in-clinic and/or via telehealth  </a:t>
            </a:r>
          </a:p>
          <a:p>
            <a:pPr lvl="1"/>
            <a:r>
              <a:rPr lang="en-US" dirty="0" smtClean="0"/>
              <a:t>Have direct access to electronic health record </a:t>
            </a:r>
          </a:p>
          <a:p>
            <a:r>
              <a:rPr lang="en-US" dirty="0" smtClean="0"/>
              <a:t>Medications dispensed by health system, when possible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4" b="89916" l="10117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97" y="1930400"/>
            <a:ext cx="2938648" cy="27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7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Advanced Practice Model: Keeping a </a:t>
            </a:r>
            <a:r>
              <a:rPr lang="en-US" dirty="0"/>
              <a:t>Focus on the Patient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24" t="5666" r="6709" b="2008"/>
          <a:stretch/>
        </p:blipFill>
        <p:spPr>
          <a:xfrm>
            <a:off x="677334" y="1797843"/>
            <a:ext cx="4010834" cy="395473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3327676"/>
              </p:ext>
            </p:extLst>
          </p:nvPr>
        </p:nvGraphicFramePr>
        <p:xfrm>
          <a:off x="4291187" y="1724288"/>
          <a:ext cx="5757641" cy="401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031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 Health System Specialty </a:t>
            </a:r>
            <a:r>
              <a:rPr lang="en-US" dirty="0" smtClean="0"/>
              <a:t>Pharmacy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347199" cy="37660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Health system specialty pharmacies (HSSPs) are common across academic medical centers and community health systems today</a:t>
            </a:r>
          </a:p>
          <a:p>
            <a:r>
              <a:rPr lang="en-US" dirty="0"/>
              <a:t>Specialty pharmacists and technicians are integrated into the clinics they serve</a:t>
            </a:r>
          </a:p>
          <a:p>
            <a:r>
              <a:rPr lang="en-US" dirty="0"/>
              <a:t>Perform patient-care services related to documentation, monitoring, interventions, and patient assessments</a:t>
            </a:r>
          </a:p>
          <a:p>
            <a:r>
              <a:rPr lang="en-US" dirty="0"/>
              <a:t>Top five therapeutic categories supported:</a:t>
            </a:r>
          </a:p>
          <a:p>
            <a:pPr lvl="1"/>
            <a:r>
              <a:rPr lang="en-US" dirty="0"/>
              <a:t>Inflammatory conditions</a:t>
            </a:r>
          </a:p>
          <a:p>
            <a:pPr lvl="1"/>
            <a:r>
              <a:rPr lang="en-US" dirty="0"/>
              <a:t>Hematology/oncology</a:t>
            </a:r>
          </a:p>
          <a:p>
            <a:pPr lvl="1"/>
            <a:r>
              <a:rPr lang="en-US" dirty="0" err="1"/>
              <a:t>Hepatology</a:t>
            </a:r>
            <a:endParaRPr lang="en-US" dirty="0"/>
          </a:p>
          <a:p>
            <a:pPr lvl="1"/>
            <a:r>
              <a:rPr lang="en-US" dirty="0"/>
              <a:t>Neurology</a:t>
            </a:r>
          </a:p>
          <a:p>
            <a:pPr lvl="1"/>
            <a:r>
              <a:rPr lang="en-US" dirty="0"/>
              <a:t>Infectious </a:t>
            </a:r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9C81D-A3B3-4738-88B2-145C3955A739}"/>
              </a:ext>
            </a:extLst>
          </p:cNvPr>
          <p:cNvSpPr txBox="1"/>
          <p:nvPr/>
        </p:nvSpPr>
        <p:spPr>
          <a:xfrm>
            <a:off x="677334" y="6457890"/>
            <a:ext cx="668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Stubbings J. ASHP National Survey of Health System Specialty Pharmacy Practice. Presentation at ASHP Specialty Pharmacy State of Practice in Hospitals and Health Systems – Future Directions Summit. February 1-4, 2021</a:t>
            </a:r>
          </a:p>
        </p:txBody>
      </p:sp>
    </p:spTree>
    <p:extLst>
      <p:ext uri="{BB962C8B-B14F-4D97-AF65-F5344CB8AC3E}">
        <p14:creationId xmlns:p14="http://schemas.microsoft.com/office/powerpoint/2010/main" val="61222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Services Does a Health System Specialty Pharmacy Offer?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B0B032-1A7C-4CB6-A2A5-92ED94F824FA}"/>
              </a:ext>
            </a:extLst>
          </p:cNvPr>
          <p:cNvSpPr/>
          <p:nvPr/>
        </p:nvSpPr>
        <p:spPr>
          <a:xfrm>
            <a:off x="541645" y="1930401"/>
            <a:ext cx="4563978" cy="4533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>
                <a:solidFill>
                  <a:schemeClr val="tx1"/>
                </a:solidFill>
              </a:rPr>
              <a:t>&gt;50% provided to ALL patients </a:t>
            </a:r>
          </a:p>
          <a:p>
            <a:r>
              <a:rPr lang="en-US" dirty="0">
                <a:solidFill>
                  <a:schemeClr val="tx1"/>
                </a:solidFill>
              </a:rPr>
              <a:t>(% provided to all)</a:t>
            </a:r>
          </a:p>
          <a:p>
            <a:endParaRPr lang="en-US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 completion assistance (84%)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 denial assistance (80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Financial </a:t>
            </a:r>
            <a:r>
              <a:rPr lang="en-US" dirty="0">
                <a:solidFill>
                  <a:schemeClr val="tx1"/>
                </a:solidFill>
              </a:rPr>
              <a:t>assistance enrollment (77%)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Free drug program management (71%)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Specialty </a:t>
            </a:r>
            <a:r>
              <a:rPr lang="en-US" dirty="0">
                <a:solidFill>
                  <a:schemeClr val="tx1"/>
                </a:solidFill>
              </a:rPr>
              <a:t>medication selection and/or recommendation (69%)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Pre-treatment initiation disease state assessment (57%)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Initial patient education (52%)</a:t>
            </a:r>
          </a:p>
        </p:txBody>
      </p:sp>
      <p:sp>
        <p:nvSpPr>
          <p:cNvPr id="4" name="Plus Sign 7">
            <a:extLst>
              <a:ext uri="{FF2B5EF4-FFF2-40B4-BE49-F238E27FC236}">
                <a16:creationId xmlns:a16="http://schemas.microsoft.com/office/drawing/2014/main" id="{146F02F2-AE34-4128-9656-5BB15D9DC116}"/>
              </a:ext>
            </a:extLst>
          </p:cNvPr>
          <p:cNvSpPr/>
          <p:nvPr/>
        </p:nvSpPr>
        <p:spPr>
          <a:xfrm>
            <a:off x="5245531" y="3533449"/>
            <a:ext cx="795813" cy="77649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136C1-63A6-4817-A187-F6B710AF0337}"/>
              </a:ext>
            </a:extLst>
          </p:cNvPr>
          <p:cNvSpPr/>
          <p:nvPr/>
        </p:nvSpPr>
        <p:spPr>
          <a:xfrm>
            <a:off x="6181253" y="1379536"/>
            <a:ext cx="5464209" cy="508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>
                <a:solidFill>
                  <a:schemeClr val="tx1"/>
                </a:solidFill>
              </a:rPr>
              <a:t>&gt;50% provided to HSSP patients only</a:t>
            </a:r>
          </a:p>
          <a:p>
            <a:r>
              <a:rPr lang="en-US" dirty="0">
                <a:solidFill>
                  <a:schemeClr val="tx1"/>
                </a:solidFill>
              </a:rPr>
              <a:t>(% provided to all)</a:t>
            </a:r>
            <a:endParaRPr lang="en-US" b="1" u="sng" dirty="0">
              <a:solidFill>
                <a:schemeClr val="tx1"/>
              </a:solidFill>
            </a:endParaRPr>
          </a:p>
          <a:p>
            <a:endParaRPr lang="en-US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Injection training (48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Patient visits with clinic-embedded pharmacists (48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Transitions of care coordination (42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Disease state and/or lab monitoring (36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Immunization screening and/or admin (34%)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Individualized patient care plan (34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Treatment monitoring for medication safety/ effectiveness (34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Ongoing patient education (32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Adherence </a:t>
            </a:r>
            <a:r>
              <a:rPr lang="en-US" dirty="0">
                <a:solidFill>
                  <a:schemeClr val="tx1"/>
                </a:solidFill>
              </a:rPr>
              <a:t>support (27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Non-specialty medication management (25% all; 36% do not provide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REMS management (19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Refill </a:t>
            </a:r>
            <a:r>
              <a:rPr lang="en-US" dirty="0">
                <a:solidFill>
                  <a:schemeClr val="tx1"/>
                </a:solidFill>
              </a:rPr>
              <a:t>reminders (18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9C81D-A3B3-4738-88B2-145C3955A739}"/>
              </a:ext>
            </a:extLst>
          </p:cNvPr>
          <p:cNvSpPr txBox="1"/>
          <p:nvPr/>
        </p:nvSpPr>
        <p:spPr>
          <a:xfrm>
            <a:off x="467127" y="6509571"/>
            <a:ext cx="668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Zuckerman A. </a:t>
            </a:r>
            <a:r>
              <a:rPr lang="en-US" sz="1000" dirty="0"/>
              <a:t>ASHP National Survey </a:t>
            </a:r>
            <a:r>
              <a:rPr lang="en-US" sz="1000" dirty="0" smtClean="0"/>
              <a:t>Updates – Health </a:t>
            </a:r>
            <a:r>
              <a:rPr lang="en-US" sz="1000" dirty="0"/>
              <a:t>System Specialty </a:t>
            </a:r>
            <a:r>
              <a:rPr lang="en-US" sz="1000" dirty="0" smtClean="0"/>
              <a:t>Pharmacy. </a:t>
            </a:r>
            <a:r>
              <a:rPr lang="en-US" sz="1000" dirty="0"/>
              <a:t>Presentation at ASHP </a:t>
            </a:r>
            <a:r>
              <a:rPr lang="en-US" sz="1000" dirty="0" smtClean="0"/>
              <a:t>Summer Meetings and Exhibition. June 12, 2022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8554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Telling the Story of Your Institution’s Specialty Program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{Insert Institutional Practice</a:t>
            </a: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9864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Pharmacy Workflow</a:t>
            </a:r>
            <a:endParaRPr lang="en-US" dirty="0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77CC3D3D-B1C6-5342-89B8-D258E0E0E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194270"/>
              </p:ext>
            </p:extLst>
          </p:nvPr>
        </p:nvGraphicFramePr>
        <p:xfrm>
          <a:off x="677862" y="2160588"/>
          <a:ext cx="9634537" cy="403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995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Specialty Pharmacy Workflow, Cont.</a:t>
            </a:r>
            <a:endParaRPr lang="en-US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7CC3D3D-B1C6-5342-89B8-D258E0E0E4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4815"/>
              </p:ext>
            </p:extLst>
          </p:nvPr>
        </p:nvGraphicFramePr>
        <p:xfrm>
          <a:off x="677334" y="1930400"/>
          <a:ext cx="9990666" cy="452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122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Script Workflow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32C986-AEE8-4E41-9264-716FDB3AD9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479792"/>
              </p:ext>
            </p:extLst>
          </p:nvPr>
        </p:nvGraphicFramePr>
        <p:xfrm>
          <a:off x="132289" y="1487488"/>
          <a:ext cx="10552644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58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Maintained Patient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DC1172-BE7D-7346-AEEF-4B9807DB9BAF}"/>
              </a:ext>
            </a:extLst>
          </p:cNvPr>
          <p:cNvGrpSpPr/>
          <p:nvPr/>
        </p:nvGrpSpPr>
        <p:grpSpPr>
          <a:xfrm>
            <a:off x="2708966" y="1639888"/>
            <a:ext cx="4533404" cy="4981045"/>
            <a:chOff x="3821502" y="228602"/>
            <a:chExt cx="4693841" cy="6418612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2FA4394-4B6E-0D4C-B8B6-9AF4737328EC}"/>
                </a:ext>
              </a:extLst>
            </p:cNvPr>
            <p:cNvSpPr/>
            <p:nvPr/>
          </p:nvSpPr>
          <p:spPr>
            <a:xfrm>
              <a:off x="3821502" y="228602"/>
              <a:ext cx="2105720" cy="1263432"/>
            </a:xfrm>
            <a:custGeom>
              <a:avLst/>
              <a:gdLst>
                <a:gd name="connsiteX0" fmla="*/ 0 w 2105720"/>
                <a:gd name="connsiteY0" fmla="*/ 0 h 1263432"/>
                <a:gd name="connsiteX1" fmla="*/ 2105720 w 2105720"/>
                <a:gd name="connsiteY1" fmla="*/ 0 h 1263432"/>
                <a:gd name="connsiteX2" fmla="*/ 2105720 w 2105720"/>
                <a:gd name="connsiteY2" fmla="*/ 1263432 h 1263432"/>
                <a:gd name="connsiteX3" fmla="*/ 0 w 2105720"/>
                <a:gd name="connsiteY3" fmla="*/ 1263432 h 1263432"/>
                <a:gd name="connsiteX4" fmla="*/ 0 w 2105720"/>
                <a:gd name="connsiteY4" fmla="*/ 0 h 126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720" h="1263432">
                  <a:moveTo>
                    <a:pt x="0" y="0"/>
                  </a:moveTo>
                  <a:lnTo>
                    <a:pt x="2105720" y="0"/>
                  </a:lnTo>
                  <a:lnTo>
                    <a:pt x="2105720" y="1263432"/>
                  </a:lnTo>
                  <a:lnTo>
                    <a:pt x="0" y="1263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Clinical </a:t>
              </a:r>
              <a:r>
                <a:rPr lang="en-US" dirty="0" smtClean="0"/>
                <a:t>Assessment</a:t>
              </a:r>
              <a:endParaRPr lang="en-US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Clinical specialist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5BD50B3-A560-EA4F-A914-701864633CAD}"/>
                </a:ext>
              </a:extLst>
            </p:cNvPr>
            <p:cNvSpPr/>
            <p:nvPr/>
          </p:nvSpPr>
          <p:spPr>
            <a:xfrm>
              <a:off x="6168771" y="1490235"/>
              <a:ext cx="1293712" cy="306159"/>
            </a:xfrm>
            <a:custGeom>
              <a:avLst/>
              <a:gdLst>
                <a:gd name="connsiteX0" fmla="*/ 1293712 w 1293712"/>
                <a:gd name="connsiteY0" fmla="*/ 0 h 306159"/>
                <a:gd name="connsiteX1" fmla="*/ 1293712 w 1293712"/>
                <a:gd name="connsiteY1" fmla="*/ 170179 h 306159"/>
                <a:gd name="connsiteX2" fmla="*/ 0 w 1293712"/>
                <a:gd name="connsiteY2" fmla="*/ 170179 h 306159"/>
                <a:gd name="connsiteX3" fmla="*/ 0 w 1293712"/>
                <a:gd name="connsiteY3" fmla="*/ 306159 h 30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712" h="306159">
                  <a:moveTo>
                    <a:pt x="1293712" y="0"/>
                  </a:moveTo>
                  <a:lnTo>
                    <a:pt x="1293712" y="170179"/>
                  </a:lnTo>
                  <a:lnTo>
                    <a:pt x="0" y="170179"/>
                  </a:lnTo>
                  <a:lnTo>
                    <a:pt x="0" y="306159"/>
                  </a:lnTo>
                </a:path>
              </a:pathLst>
            </a:cu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26135" tIns="150658" rIns="626136" bIns="150658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CA24D0-03D8-F44F-A1F1-430BD4E652BD}"/>
                </a:ext>
              </a:extLst>
            </p:cNvPr>
            <p:cNvSpPr/>
            <p:nvPr/>
          </p:nvSpPr>
          <p:spPr>
            <a:xfrm>
              <a:off x="6409623" y="228602"/>
              <a:ext cx="2105720" cy="1263432"/>
            </a:xfrm>
            <a:custGeom>
              <a:avLst/>
              <a:gdLst>
                <a:gd name="connsiteX0" fmla="*/ 0 w 2105720"/>
                <a:gd name="connsiteY0" fmla="*/ 0 h 1263432"/>
                <a:gd name="connsiteX1" fmla="*/ 2105720 w 2105720"/>
                <a:gd name="connsiteY1" fmla="*/ 0 h 1263432"/>
                <a:gd name="connsiteX2" fmla="*/ 2105720 w 2105720"/>
                <a:gd name="connsiteY2" fmla="*/ 1263432 h 1263432"/>
                <a:gd name="connsiteX3" fmla="*/ 0 w 2105720"/>
                <a:gd name="connsiteY3" fmla="*/ 1263432 h 1263432"/>
                <a:gd name="connsiteX4" fmla="*/ 0 w 2105720"/>
                <a:gd name="connsiteY4" fmla="*/ 0 h 126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720" h="1263432">
                  <a:moveTo>
                    <a:pt x="0" y="0"/>
                  </a:moveTo>
                  <a:lnTo>
                    <a:pt x="2105720" y="0"/>
                  </a:lnTo>
                  <a:lnTo>
                    <a:pt x="2105720" y="1263432"/>
                  </a:lnTo>
                  <a:lnTo>
                    <a:pt x="0" y="1263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Follow-up </a:t>
              </a:r>
              <a:r>
                <a:rPr lang="en-US" dirty="0" smtClean="0"/>
                <a:t>Assessment</a:t>
              </a:r>
              <a:endParaRPr lang="en-US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Technician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05D237E-9141-0E4B-BD2D-F48B0C778E0E}"/>
                </a:ext>
              </a:extLst>
            </p:cNvPr>
            <p:cNvSpPr/>
            <p:nvPr/>
          </p:nvSpPr>
          <p:spPr>
            <a:xfrm>
              <a:off x="6123051" y="3090427"/>
              <a:ext cx="91440" cy="306167"/>
            </a:xfrm>
            <a:custGeom>
              <a:avLst/>
              <a:gdLst>
                <a:gd name="connsiteX0" fmla="*/ 45720 w 91440"/>
                <a:gd name="connsiteY0" fmla="*/ 0 h 306167"/>
                <a:gd name="connsiteX1" fmla="*/ 45720 w 91440"/>
                <a:gd name="connsiteY1" fmla="*/ 306167 h 3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" h="306167">
                  <a:moveTo>
                    <a:pt x="45720" y="0"/>
                  </a:moveTo>
                  <a:lnTo>
                    <a:pt x="45720" y="306167"/>
                  </a:lnTo>
                </a:path>
              </a:pathLst>
            </a:cu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0000" tIns="150662" rIns="50002" bIns="150662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BE580F-7CEE-4B4A-B454-592A28B5C8E0}"/>
                </a:ext>
              </a:extLst>
            </p:cNvPr>
            <p:cNvSpPr/>
            <p:nvPr/>
          </p:nvSpPr>
          <p:spPr>
            <a:xfrm>
              <a:off x="5115910" y="1828794"/>
              <a:ext cx="2105720" cy="1263432"/>
            </a:xfrm>
            <a:custGeom>
              <a:avLst/>
              <a:gdLst>
                <a:gd name="connsiteX0" fmla="*/ 0 w 2105720"/>
                <a:gd name="connsiteY0" fmla="*/ 0 h 1263432"/>
                <a:gd name="connsiteX1" fmla="*/ 2105720 w 2105720"/>
                <a:gd name="connsiteY1" fmla="*/ 0 h 1263432"/>
                <a:gd name="connsiteX2" fmla="*/ 2105720 w 2105720"/>
                <a:gd name="connsiteY2" fmla="*/ 1263432 h 1263432"/>
                <a:gd name="connsiteX3" fmla="*/ 0 w 2105720"/>
                <a:gd name="connsiteY3" fmla="*/ 1263432 h 1263432"/>
                <a:gd name="connsiteX4" fmla="*/ 0 w 2105720"/>
                <a:gd name="connsiteY4" fmla="*/ 0 h 126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720" h="1263432">
                  <a:moveTo>
                    <a:pt x="0" y="0"/>
                  </a:moveTo>
                  <a:lnTo>
                    <a:pt x="2105720" y="0"/>
                  </a:lnTo>
                  <a:lnTo>
                    <a:pt x="2105720" y="1263432"/>
                  </a:lnTo>
                  <a:lnTo>
                    <a:pt x="0" y="1263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Scheduling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Tech or pharmacist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48BAACA-6FA5-0442-B9B5-4AFC84EAA7BC}"/>
                </a:ext>
              </a:extLst>
            </p:cNvPr>
            <p:cNvSpPr/>
            <p:nvPr/>
          </p:nvSpPr>
          <p:spPr>
            <a:xfrm>
              <a:off x="6123051" y="4690627"/>
              <a:ext cx="91440" cy="229974"/>
            </a:xfrm>
            <a:custGeom>
              <a:avLst/>
              <a:gdLst>
                <a:gd name="connsiteX0" fmla="*/ 45720 w 91440"/>
                <a:gd name="connsiteY0" fmla="*/ 0 h 229974"/>
                <a:gd name="connsiteX1" fmla="*/ 45720 w 91440"/>
                <a:gd name="connsiteY1" fmla="*/ 132087 h 229974"/>
                <a:gd name="connsiteX2" fmla="*/ 50731 w 91440"/>
                <a:gd name="connsiteY2" fmla="*/ 132087 h 229974"/>
                <a:gd name="connsiteX3" fmla="*/ 50731 w 91440"/>
                <a:gd name="connsiteY3" fmla="*/ 229974 h 22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" h="229974">
                  <a:moveTo>
                    <a:pt x="45720" y="0"/>
                  </a:moveTo>
                  <a:lnTo>
                    <a:pt x="45720" y="132087"/>
                  </a:lnTo>
                  <a:lnTo>
                    <a:pt x="50731" y="132087"/>
                  </a:lnTo>
                  <a:lnTo>
                    <a:pt x="50731" y="229974"/>
                  </a:lnTo>
                </a:path>
              </a:pathLst>
            </a:cu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1904" tIns="112566" rIns="51905" bIns="11256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9A12FC-181A-3847-888D-229922808676}"/>
                </a:ext>
              </a:extLst>
            </p:cNvPr>
            <p:cNvSpPr/>
            <p:nvPr/>
          </p:nvSpPr>
          <p:spPr>
            <a:xfrm>
              <a:off x="5115911" y="3428996"/>
              <a:ext cx="2105720" cy="1524006"/>
            </a:xfrm>
            <a:custGeom>
              <a:avLst/>
              <a:gdLst>
                <a:gd name="connsiteX0" fmla="*/ 0 w 2105720"/>
                <a:gd name="connsiteY0" fmla="*/ 0 h 1263432"/>
                <a:gd name="connsiteX1" fmla="*/ 2105720 w 2105720"/>
                <a:gd name="connsiteY1" fmla="*/ 0 h 1263432"/>
                <a:gd name="connsiteX2" fmla="*/ 2105720 w 2105720"/>
                <a:gd name="connsiteY2" fmla="*/ 1263432 h 1263432"/>
                <a:gd name="connsiteX3" fmla="*/ 0 w 2105720"/>
                <a:gd name="connsiteY3" fmla="*/ 1263432 h 1263432"/>
                <a:gd name="connsiteX4" fmla="*/ 0 w 2105720"/>
                <a:gd name="connsiteY4" fmla="*/ 0 h 126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720" h="1263432">
                  <a:moveTo>
                    <a:pt x="0" y="0"/>
                  </a:moveTo>
                  <a:lnTo>
                    <a:pt x="2105720" y="0"/>
                  </a:lnTo>
                  <a:lnTo>
                    <a:pt x="2105720" y="1263432"/>
                  </a:lnTo>
                  <a:lnTo>
                    <a:pt x="0" y="1263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Fulfillment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Operations tech and operations pharmacist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AA0010D-ED12-C344-B219-0E9481CEE76F}"/>
                </a:ext>
              </a:extLst>
            </p:cNvPr>
            <p:cNvSpPr/>
            <p:nvPr/>
          </p:nvSpPr>
          <p:spPr>
            <a:xfrm>
              <a:off x="5161631" y="5383782"/>
              <a:ext cx="2105720" cy="1263432"/>
            </a:xfrm>
            <a:custGeom>
              <a:avLst/>
              <a:gdLst>
                <a:gd name="connsiteX0" fmla="*/ 0 w 2105720"/>
                <a:gd name="connsiteY0" fmla="*/ 0 h 1263432"/>
                <a:gd name="connsiteX1" fmla="*/ 2105720 w 2105720"/>
                <a:gd name="connsiteY1" fmla="*/ 0 h 1263432"/>
                <a:gd name="connsiteX2" fmla="*/ 2105720 w 2105720"/>
                <a:gd name="connsiteY2" fmla="*/ 1263432 h 1263432"/>
                <a:gd name="connsiteX3" fmla="*/ 0 w 2105720"/>
                <a:gd name="connsiteY3" fmla="*/ 1263432 h 1263432"/>
                <a:gd name="connsiteX4" fmla="*/ 0 w 2105720"/>
                <a:gd name="connsiteY4" fmla="*/ 0 h 126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720" h="1263432">
                  <a:moveTo>
                    <a:pt x="0" y="0"/>
                  </a:moveTo>
                  <a:lnTo>
                    <a:pt x="2105720" y="0"/>
                  </a:lnTo>
                  <a:lnTo>
                    <a:pt x="2105720" y="1263432"/>
                  </a:lnTo>
                  <a:lnTo>
                    <a:pt x="0" y="1263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Shipment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Operations tech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60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health system specialty pharmacy (HSSP) practice models and trends in healthcare.</a:t>
            </a:r>
          </a:p>
          <a:p>
            <a:r>
              <a:rPr lang="en-US" dirty="0"/>
              <a:t>Describe </a:t>
            </a:r>
            <a:r>
              <a:rPr lang="en-US" dirty="0">
                <a:solidFill>
                  <a:srgbClr val="FF0000"/>
                </a:solidFill>
              </a:rPr>
              <a:t>[insert institution]</a:t>
            </a:r>
            <a:r>
              <a:rPr lang="en-US" dirty="0"/>
              <a:t>’s HSSP model of care.</a:t>
            </a:r>
          </a:p>
          <a:p>
            <a:r>
              <a:rPr lang="en-US" dirty="0"/>
              <a:t>Illustrate the importance of HSSPs by presenting a patient journey example.</a:t>
            </a:r>
          </a:p>
          <a:p>
            <a:r>
              <a:rPr lang="en-US" dirty="0"/>
              <a:t>Identify the different student rotations, post graduate education, and training available to explore and pursue specialty pharmacy practice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09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System Specialty Pharmacy </a:t>
            </a:r>
            <a:r>
              <a:rPr lang="en-US" dirty="0" smtClean="0"/>
              <a:t>Services – Patient Population Served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7334" y="2160589"/>
            <a:ext cx="8596670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Disease states served: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{Insert disease state</a:t>
            </a:r>
            <a:r>
              <a:rPr lang="en-US" dirty="0" smtClean="0">
                <a:solidFill>
                  <a:srgbClr val="FF0000"/>
                </a:solidFill>
              </a:rPr>
              <a:t>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Patient population and community demographics: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Rural/urban,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95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System Specialty Pharmacy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{Describe </a:t>
            </a:r>
            <a:r>
              <a:rPr lang="en-US" i="1" dirty="0">
                <a:solidFill>
                  <a:srgbClr val="FF0000"/>
                </a:solidFill>
              </a:rPr>
              <a:t>model (examples of things to mention included below</a:t>
            </a:r>
            <a:r>
              <a:rPr lang="en-US" i="1" dirty="0" smtClean="0">
                <a:solidFill>
                  <a:srgbClr val="FF0000"/>
                </a:solidFill>
              </a:rPr>
              <a:t>)}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Embedded vs centralized</a:t>
            </a:r>
          </a:p>
          <a:p>
            <a:pPr lvl="1"/>
            <a:r>
              <a:rPr lang="en-US" dirty="0"/>
              <a:t>Separate call center/ fulfillment centers</a:t>
            </a:r>
          </a:p>
          <a:p>
            <a:pPr lvl="1"/>
            <a:r>
              <a:rPr lang="en-US" dirty="0"/>
              <a:t>Open door vs closed</a:t>
            </a:r>
          </a:p>
          <a:p>
            <a:pPr lvl="1"/>
            <a:r>
              <a:rPr lang="en-US" dirty="0"/>
              <a:t>Any associated services (infusion, home delivery, adherence packaging, etc.)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2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System Specialty Pharmacy </a:t>
            </a:r>
            <a:r>
              <a:rPr lang="en-US" dirty="0" smtClean="0"/>
              <a:t>Services, Cont.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{insert </a:t>
            </a:r>
            <a:r>
              <a:rPr lang="en-US" i="1" dirty="0">
                <a:solidFill>
                  <a:srgbClr val="FF0000"/>
                </a:solidFill>
              </a:rPr>
              <a:t>site specific information (For example: If Call center vs fulfillment vs integrated care describe in this slide</a:t>
            </a:r>
            <a:r>
              <a:rPr lang="en-US" i="1" dirty="0" smtClean="0">
                <a:solidFill>
                  <a:srgbClr val="FF0000"/>
                </a:solidFill>
              </a:rPr>
              <a:t>)}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22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System Specialty Pharmacy Services,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{insert staffing breakdown/job roles}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5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Journey: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Impact of Specialty Pharmacy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{Insert Institutional Practice</a:t>
            </a: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1058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 is an 54yo female with a history of HIV medication non-adherence and chronic kidney disease</a:t>
            </a:r>
          </a:p>
          <a:p>
            <a:r>
              <a:rPr lang="en-US" dirty="0" smtClean="0"/>
              <a:t>PMH:</a:t>
            </a:r>
          </a:p>
          <a:p>
            <a:pPr lvl="1"/>
            <a:r>
              <a:rPr lang="en-US" dirty="0" smtClean="0"/>
              <a:t>HIV</a:t>
            </a:r>
          </a:p>
          <a:p>
            <a:pPr lvl="1"/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DM, Type II</a:t>
            </a:r>
          </a:p>
          <a:p>
            <a:pPr lvl="1"/>
            <a:r>
              <a:rPr lang="en-US" dirty="0" smtClean="0"/>
              <a:t>HTN</a:t>
            </a:r>
          </a:p>
          <a:p>
            <a:pPr lvl="1"/>
            <a:r>
              <a:rPr lang="en-US" dirty="0" smtClean="0"/>
              <a:t>Renal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64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Journey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96814"/>
              </p:ext>
            </p:extLst>
          </p:nvPr>
        </p:nvGraphicFramePr>
        <p:xfrm>
          <a:off x="386255" y="169950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063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Clinical Pharmacist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Enrollment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36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1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Specialty </a:t>
            </a:r>
            <a:r>
              <a:rPr lang="en-US" dirty="0" smtClean="0"/>
              <a:t>Therapies Require a Different Care Model: Complex</a:t>
            </a:r>
            <a:r>
              <a:rPr lang="en-US" dirty="0"/>
              <a:t>, </a:t>
            </a:r>
            <a:r>
              <a:rPr lang="en-US" dirty="0" smtClean="0"/>
              <a:t>Expensive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1968869"/>
              </p:ext>
            </p:extLst>
          </p:nvPr>
        </p:nvGraphicFramePr>
        <p:xfrm>
          <a:off x="501550" y="1930400"/>
          <a:ext cx="8948235" cy="468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7334" y="6412704"/>
            <a:ext cx="689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American Journal of Health-System Pharmacy, Volume 78, Issue 19, 1 October 2021, Pages 1765–1791, </a:t>
            </a:r>
            <a:r>
              <a:rPr lang="en-US" sz="1000" dirty="0">
                <a:hlinkClick r:id="rId8"/>
              </a:rPr>
              <a:t>https://</a:t>
            </a:r>
            <a:r>
              <a:rPr lang="en-US" sz="1000" dirty="0" smtClean="0">
                <a:hlinkClick r:id="rId8"/>
              </a:rPr>
              <a:t>doi.org/10.1093/ajhp/zxab277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9017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9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Management and Patient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5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 adherence and compliance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{Insert disease specific benefits for patient journey story i.e. undetectable HIV RNA, etc.}</a:t>
            </a:r>
          </a:p>
          <a:p>
            <a:r>
              <a:rPr lang="en-US" dirty="0" smtClean="0"/>
              <a:t>Interdisciplinary coordination of care between teams and health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70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Dedicated pharmacy resources</a:t>
            </a:r>
          </a:p>
          <a:p>
            <a:r>
              <a:rPr lang="en-US" smtClean="0"/>
              <a:t>Specialty board-certified pharmacists</a:t>
            </a:r>
          </a:p>
          <a:p>
            <a:r>
              <a:rPr lang="en-US" smtClean="0"/>
              <a:t>In-clinic prior authorization, medication assistance and copay</a:t>
            </a:r>
          </a:p>
          <a:p>
            <a:r>
              <a:rPr lang="en-US" smtClean="0"/>
              <a:t>assistance support</a:t>
            </a:r>
          </a:p>
          <a:p>
            <a:r>
              <a:rPr lang="en-US" smtClean="0"/>
              <a:t>Health system-owned specialty pharmacy provides clear insight into</a:t>
            </a:r>
          </a:p>
          <a:p>
            <a:r>
              <a:rPr lang="en-US" smtClean="0"/>
              <a:t>patient adherence, side effects and prescription fills</a:t>
            </a:r>
          </a:p>
          <a:p>
            <a:r>
              <a:rPr lang="en-US" smtClean="0"/>
              <a:t>Significantly improved coordination of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57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Specialty Pharmacy Training and Career Opportunities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16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Didactic Specialty Pharmacy Training On The </a:t>
            </a:r>
            <a:r>
              <a:rPr lang="en-US" dirty="0" smtClean="0"/>
              <a:t>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Shadowing in a Specialty Pharmacy</a:t>
            </a:r>
            <a:endParaRPr lang="en-US" dirty="0"/>
          </a:p>
          <a:p>
            <a:r>
              <a:rPr lang="en-US" dirty="0"/>
              <a:t>IPPE and APPE </a:t>
            </a:r>
            <a:r>
              <a:rPr lang="en-US" dirty="0" smtClean="0"/>
              <a:t>Rotations at local Specialty Pharmacies</a:t>
            </a:r>
            <a:endParaRPr lang="en-US" dirty="0"/>
          </a:p>
          <a:p>
            <a:r>
              <a:rPr lang="en-US" dirty="0"/>
              <a:t>Internships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Robust </a:t>
            </a:r>
            <a:r>
              <a:rPr lang="en-US" dirty="0">
                <a:latin typeface="Franklin Gothic Book" panose="020B0503020102020204" pitchFamily="34" charset="0"/>
              </a:rPr>
              <a:t>intern curriculum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Interns prepared for </a:t>
            </a:r>
            <a:r>
              <a:rPr lang="en-US" dirty="0" smtClean="0">
                <a:latin typeface="Franklin Gothic Book" panose="020B0503020102020204" pitchFamily="34" charset="0"/>
              </a:rPr>
              <a:t>PGY1 residency </a:t>
            </a:r>
            <a:r>
              <a:rPr lang="en-US" dirty="0">
                <a:latin typeface="Franklin Gothic Book" panose="020B0503020102020204" pitchFamily="34" charset="0"/>
              </a:rPr>
              <a:t>training or job upon </a:t>
            </a:r>
            <a:r>
              <a:rPr lang="en-US" dirty="0" smtClean="0">
                <a:latin typeface="Franklin Gothic Book" panose="020B0503020102020204" pitchFamily="34" charset="0"/>
              </a:rPr>
              <a:t>graduation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Example of internship opportunity: UK </a:t>
            </a:r>
            <a:r>
              <a:rPr lang="en-US" dirty="0">
                <a:latin typeface="Franklin Gothic Book" panose="020B0503020102020204" pitchFamily="34" charset="0"/>
              </a:rPr>
              <a:t>Specialty Pharmacy and Infusion Services Summer </a:t>
            </a:r>
            <a:r>
              <a:rPr lang="en-US" dirty="0" smtClean="0">
                <a:latin typeface="Franklin Gothic Book" panose="020B0503020102020204" pitchFamily="34" charset="0"/>
              </a:rPr>
              <a:t>Internship</a:t>
            </a: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hlinkClick r:id="rId2"/>
              </a:rPr>
              <a:t>Introduction to Specialty Pharmacy Summer Course Elective </a:t>
            </a:r>
            <a:r>
              <a:rPr lang="en-US" dirty="0">
                <a:latin typeface="Franklin Gothic Book" panose="020B0503020102020204" pitchFamily="34" charset="0"/>
              </a:rPr>
              <a:t>(online course)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Open to all pharmacy </a:t>
            </a:r>
            <a:r>
              <a:rPr lang="en-US" dirty="0" smtClean="0">
                <a:latin typeface="Franklin Gothic Book" panose="020B0503020102020204" pitchFamily="34" charset="0"/>
              </a:rPr>
              <a:t>students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{Insert </a:t>
            </a:r>
            <a:r>
              <a:rPr lang="en-US" i="1" dirty="0">
                <a:solidFill>
                  <a:srgbClr val="FF0000"/>
                </a:solidFill>
              </a:rPr>
              <a:t>any local </a:t>
            </a:r>
            <a:r>
              <a:rPr lang="en-US" i="1" dirty="0" smtClean="0">
                <a:solidFill>
                  <a:srgbClr val="FF0000"/>
                </a:solidFill>
              </a:rPr>
              <a:t>opportunities}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ucadb9ed44ac0dfd1a8b341cb907.previews.dropboxusercontent.com/p/thumb/ABGKu9OJchuTum_UpLzihhgt5qe4ZKcbrtbm5mS3sHQKSp-c0m1_Av5nd5vwTX4hhAlvZv3nsnKavvaThLmP8AuucCf7p3FgjTz-12kH3BJJMkdPgmvSYPewft4em3wPQGB1bLHv2dj5O5Ba94_VjPsfZtoBkJEXFRcwbPX53gRSdlVzEtVfpPkUCZETgvyYVkDbT4Wm4YhRA8EzigUlE-1Ne6hi7CquslDxyH2k4qcOdxseNNU176nByx_OX7d_mEfWHVpqXPpZA3JDNeWYXDBqR4lf6kDt3aEe5Pk73jGkY_ZwsZIG4qxOgBTwXKP6JlHqEPe0fo-t0zuE8Sml02wfqSnca-tA5y6JHvSUToTT4yqxdFq6n3UCB-0KCt7EgT9MFB0VAhtpJdGxs1RBQb35MzDk-9n9KUAest92n3mSknz6UhzFj9yGlaMurp1f_9Kh3d3I3v8IqGr2iEpke72nXeQdIvoIVs_qgGyupEPRlCWogEwnSWN_APtMzfvS_V6oZjiIX7un-wsx_ePGiKMeAmbAFLsFkly-i-zEv4BkaF4TmKleZa1G4f9f1phM4-0PodIwx53PFCO5JUP9v-AFKChbq17I2GFTX9g3DqhRISrSlJSs1e2cq1naAYSn3meFratPSgXJrnI9qyK0HgY5YzwTKr8tgE9YDGR2-ogm2CVdLzJGEU5crF-FFbNQBi0ZiYhEuntgjunewftDnTR8iU-Haqh7HW07H86J_tPchcGNdyVH-GcwuqaEBvMRUTYHAoX1BJaoQxyBfZ1ibGEh3Ge7baTDJ_zZb8RH0z_7xQ/p.jpeg?fv_content=true&amp;size_mode=5">
            <a:extLst>
              <a:ext uri="{FF2B5EF4-FFF2-40B4-BE49-F238E27FC236}">
                <a16:creationId xmlns:a16="http://schemas.microsoft.com/office/drawing/2014/main" id="{447C74BC-1B84-416B-8C64-58D2E348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08" y="1813063"/>
            <a:ext cx="2718006" cy="18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80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Specialty Pharmacy Residencies to Meet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86777" cy="4156128"/>
          </a:xfrm>
        </p:spPr>
        <p:txBody>
          <a:bodyPr>
            <a:noAutofit/>
          </a:bodyPr>
          <a:lstStyle/>
          <a:p>
            <a:r>
              <a:rPr lang="en-US" dirty="0"/>
              <a:t>Specialty pharmacy training is occurring within various types of residency programs – each type has a slightly different focus</a:t>
            </a:r>
          </a:p>
          <a:p>
            <a:pPr lvl="1"/>
            <a:r>
              <a:rPr lang="en-US" b="1" dirty="0"/>
              <a:t>PGY1 Specialty Pharmacy Residencies</a:t>
            </a:r>
          </a:p>
          <a:p>
            <a:pPr lvl="2"/>
            <a:r>
              <a:rPr lang="en-US" dirty="0"/>
              <a:t>Community and Hospital based PGY1 residencies with specialty pharmacy training</a:t>
            </a:r>
          </a:p>
          <a:p>
            <a:pPr lvl="2"/>
            <a:r>
              <a:rPr lang="en-US" dirty="0"/>
              <a:t>Focus on training for clinical or managed care roles</a:t>
            </a:r>
          </a:p>
          <a:p>
            <a:pPr lvl="2"/>
            <a:r>
              <a:rPr lang="en-US" dirty="0"/>
              <a:t>Training opportunities in: Rheumatology, Oncology, Neurology, Cystic Fibrosis, </a:t>
            </a:r>
            <a:r>
              <a:rPr lang="en-US" dirty="0" err="1"/>
              <a:t>Hepatology</a:t>
            </a:r>
            <a:r>
              <a:rPr lang="en-US" dirty="0"/>
              <a:t>, Operations, Management, etc.</a:t>
            </a:r>
          </a:p>
          <a:p>
            <a:pPr lvl="1"/>
            <a:r>
              <a:rPr lang="en-US" b="1" dirty="0"/>
              <a:t>PGY2 Specialty Pharmacy Administration and Leadership (SPAL)</a:t>
            </a:r>
          </a:p>
          <a:p>
            <a:pPr lvl="2"/>
            <a:r>
              <a:rPr lang="en-US" dirty="0"/>
              <a:t>Designed as standalone follow-up to PGY1 training</a:t>
            </a:r>
          </a:p>
          <a:p>
            <a:pPr lvl="2"/>
            <a:r>
              <a:rPr lang="en-US" dirty="0"/>
              <a:t>Administration focus: Management, accreditation, finance, infusion, revenue cycle, human resources, supply chain, operations,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96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Specialty Pharmacy Residencies to Meet Demand,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86777" cy="4156128"/>
          </a:xfrm>
        </p:spPr>
        <p:txBody>
          <a:bodyPr>
            <a:noAutofit/>
          </a:bodyPr>
          <a:lstStyle/>
          <a:p>
            <a:r>
              <a:rPr lang="en-US" dirty="0"/>
              <a:t>Specialty pharmacy training is occurring within various types of residency programs – each type has a slightly different </a:t>
            </a:r>
            <a:r>
              <a:rPr lang="en-US" dirty="0" smtClean="0"/>
              <a:t>focus:</a:t>
            </a:r>
            <a:endParaRPr lang="en-US" dirty="0"/>
          </a:p>
          <a:p>
            <a:pPr lvl="1"/>
            <a:r>
              <a:rPr lang="en-US" b="1" dirty="0"/>
              <a:t>PGY1 and PGY2 Combined </a:t>
            </a:r>
            <a:r>
              <a:rPr lang="en-US" b="1" dirty="0" smtClean="0"/>
              <a:t>Programs</a:t>
            </a:r>
          </a:p>
          <a:p>
            <a:pPr lvl="2"/>
            <a:r>
              <a:rPr lang="en-US" dirty="0" smtClean="0"/>
              <a:t>Like </a:t>
            </a:r>
            <a:r>
              <a:rPr lang="en-US" dirty="0"/>
              <a:t>a traditional Health-system Pharmacy Administration and Leadership </a:t>
            </a:r>
            <a:r>
              <a:rPr lang="en-US" dirty="0" smtClean="0"/>
              <a:t>residency</a:t>
            </a:r>
          </a:p>
          <a:p>
            <a:pPr lvl="3"/>
            <a:r>
              <a:rPr lang="en-US" dirty="0" smtClean="0"/>
              <a:t>Focus </a:t>
            </a:r>
            <a:r>
              <a:rPr lang="en-US" dirty="0"/>
              <a:t>on health-system specialty pharmacy administration</a:t>
            </a:r>
          </a:p>
          <a:p>
            <a:pPr lvl="2"/>
            <a:r>
              <a:rPr lang="en-US" dirty="0" smtClean="0"/>
              <a:t>PGY1: Clinical </a:t>
            </a:r>
            <a:r>
              <a:rPr lang="en-US" dirty="0"/>
              <a:t>focus: Inpatient and outpatient rotations</a:t>
            </a:r>
          </a:p>
          <a:p>
            <a:pPr lvl="2"/>
            <a:r>
              <a:rPr lang="en-US" dirty="0"/>
              <a:t>PGY2: </a:t>
            </a:r>
            <a:r>
              <a:rPr lang="en-US" sz="1400" dirty="0" smtClean="0"/>
              <a:t>Administration </a:t>
            </a:r>
            <a:r>
              <a:rPr lang="en-US" sz="1400" dirty="0"/>
              <a:t>focus: Management, accreditation, finance, infusion, revenue cycle, human resources, supply chain, operations,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2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 in Learning More About Specialty Pharmacy?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21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Section of Specialty Pharmacy Practitioners (SSPP): </a:t>
            </a:r>
            <a:r>
              <a:rPr lang="en-US" dirty="0">
                <a:hlinkClick r:id="rId2"/>
              </a:rPr>
              <a:t>https://www.ashp.org/specialty-pharmacy-practitioners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SSPP hosts a </a:t>
            </a:r>
            <a:r>
              <a:rPr lang="en-US" b="1" dirty="0" smtClean="0">
                <a:solidFill>
                  <a:srgbClr val="FF0000"/>
                </a:solidFill>
              </a:rPr>
              <a:t>free</a:t>
            </a:r>
            <a:r>
              <a:rPr lang="en-US" dirty="0" smtClean="0"/>
              <a:t> student networking roundtable with specialty practitioners and residents every November before Midyear about IPPE/APPE, residency, and career opportunities </a:t>
            </a:r>
          </a:p>
          <a:p>
            <a:pPr lvl="2"/>
            <a:r>
              <a:rPr lang="en-US" dirty="0" smtClean="0"/>
              <a:t>Check the </a:t>
            </a:r>
            <a:r>
              <a:rPr lang="en-US" dirty="0" smtClean="0">
                <a:hlinkClick r:id="rId3"/>
              </a:rPr>
              <a:t>Specialty Pharmacy Connect </a:t>
            </a:r>
            <a:r>
              <a:rPr lang="en-US" dirty="0" smtClean="0"/>
              <a:t>or </a:t>
            </a:r>
            <a:r>
              <a:rPr lang="en-US" dirty="0" smtClean="0">
                <a:hlinkClick r:id="rId4"/>
              </a:rPr>
              <a:t>Pharmacy Student Forum Connect </a:t>
            </a:r>
            <a:r>
              <a:rPr lang="en-US" dirty="0" smtClean="0"/>
              <a:t>in October/November for registration information!</a:t>
            </a:r>
          </a:p>
          <a:p>
            <a:r>
              <a:rPr lang="en-US" dirty="0" smtClean="0"/>
              <a:t>Health System Specialty Pharmacy Resource Center: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://www.ashp.org/pharmacy-practice/resource-centers/health-system-specialty-pharmacy-resource-center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Specialty Pharmacy Focused Residency Programs ASHP Resource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www.ashp.org/specialty-pharmacy-practitioners/specialty-pharmacy-focused-residency-programs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ASHP Residency Directory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ASHP Residency Directory </a:t>
            </a:r>
            <a:r>
              <a:rPr lang="en-US" dirty="0" smtClean="0"/>
              <a:t>to search for specialty pharmacy residencies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Advanced Search Options  </a:t>
            </a:r>
            <a:r>
              <a:rPr lang="en-US" dirty="0" smtClean="0">
                <a:sym typeface="Wingdings" panose="05000000000000000000" pitchFamily="2" charset="2"/>
              </a:rPr>
              <a:t>Model Type(s)  Community-based – Specialty Pharmacy to filter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83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5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Specialty Therapies Require a Different Care Model: Complex, Expensive,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Distinct from traditional pharmacies in coordinating many aspects of patient care, insurance benefits, and disease management</a:t>
            </a:r>
          </a:p>
          <a:p>
            <a:r>
              <a:rPr lang="en-US" dirty="0" smtClean="0"/>
              <a:t>Designed to:</a:t>
            </a:r>
          </a:p>
          <a:p>
            <a:pPr lvl="1"/>
            <a:r>
              <a:rPr lang="en-US" dirty="0" smtClean="0"/>
              <a:t>Efficiently deliver medications with special handling, storage, and distribution requirements </a:t>
            </a:r>
          </a:p>
          <a:p>
            <a:pPr lvl="1"/>
            <a:r>
              <a:rPr lang="en-US" dirty="0" smtClean="0"/>
              <a:t>Improve clinical and economic outcomes for patients with complex, often chronic and rare conditions, with close contact and management by clinicians</a:t>
            </a:r>
          </a:p>
          <a:p>
            <a:r>
              <a:rPr lang="en-US" dirty="0" smtClean="0"/>
              <a:t>Specialty pharmacy practitioners provide patient education, help ensure appropriate medication use, promote adherence, and attempt to avoid unnecessary costs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98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Journey: </a:t>
            </a:r>
            <a:br>
              <a:rPr lang="en-US" dirty="0" smtClean="0"/>
            </a:br>
            <a:r>
              <a:rPr lang="en-US" dirty="0" smtClean="0"/>
              <a:t>The Impact of Specialty Pharmacy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Courtesy of </a:t>
            </a:r>
            <a:r>
              <a:rPr lang="en-US" dirty="0">
                <a:hlinkClick r:id="rId3"/>
              </a:rPr>
              <a:t>ASHP Section of Specialty Pharmacy </a:t>
            </a:r>
            <a:r>
              <a:rPr lang="en-US" dirty="0" smtClean="0">
                <a:hlinkClick r:id="rId3"/>
              </a:rPr>
              <a:t>Practitioners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174" y="6396335"/>
            <a:ext cx="629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Link: </a:t>
            </a:r>
            <a:r>
              <a:rPr lang="en-US" sz="1200" dirty="0">
                <a:hlinkClick r:id="rId4"/>
              </a:rPr>
              <a:t>https://www.ashp.org/-/media/3E5DD6BB23AF4289838FCFB72AC40C78.ashx</a:t>
            </a:r>
            <a:r>
              <a:rPr lang="en-US" sz="1200" dirty="0"/>
              <a:t>  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07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" y="6334316"/>
            <a:ext cx="12192000" cy="523875"/>
            <a:chOff x="14" y="6334316"/>
            <a:chExt cx="12192000" cy="523875"/>
          </a:xfrm>
        </p:grpSpPr>
        <p:sp>
          <p:nvSpPr>
            <p:cNvPr id="3" name="object 3"/>
            <p:cNvSpPr/>
            <p:nvPr/>
          </p:nvSpPr>
          <p:spPr>
            <a:xfrm>
              <a:off x="3175" y="6400799"/>
              <a:ext cx="12188825" cy="457200"/>
            </a:xfrm>
            <a:custGeom>
              <a:avLst/>
              <a:gdLst/>
              <a:ahLst/>
              <a:cxnLst/>
              <a:rect l="l" t="t" r="r" b="b"/>
              <a:pathLst>
                <a:path w="12188825" h="457200">
                  <a:moveTo>
                    <a:pt x="12188825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825" y="457199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268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" y="6334316"/>
              <a:ext cx="12188825" cy="64135"/>
            </a:xfrm>
            <a:custGeom>
              <a:avLst/>
              <a:gdLst/>
              <a:ahLst/>
              <a:cxnLst/>
              <a:rect l="l" t="t" r="r" b="b"/>
              <a:pathLst>
                <a:path w="12188825" h="64135">
                  <a:moveTo>
                    <a:pt x="12188825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12188825" y="64008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1CA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demographics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TH is an 54yo female with a history of HIV medication non- adherence and chronic kidney disease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mtClean="0"/>
              <a:t>PMH</a:t>
            </a:r>
          </a:p>
          <a:p>
            <a:pPr lvl="1"/>
            <a:r>
              <a:rPr lang="fr-FR" smtClean="0"/>
              <a:t>HIV</a:t>
            </a:r>
          </a:p>
          <a:p>
            <a:pPr lvl="1"/>
            <a:r>
              <a:rPr lang="fr-FR" smtClean="0"/>
              <a:t>DM, Type II</a:t>
            </a:r>
          </a:p>
          <a:p>
            <a:pPr lvl="1"/>
            <a:r>
              <a:rPr lang="fr-FR" smtClean="0"/>
              <a:t>HTN</a:t>
            </a:r>
          </a:p>
          <a:p>
            <a:pPr lvl="1"/>
            <a:r>
              <a:rPr lang="fr-FR" smtClean="0"/>
              <a:t>Renal Failure</a:t>
            </a:r>
          </a:p>
          <a:p>
            <a:pPr lvl="1"/>
            <a:r>
              <a:rPr lang="fr-FR" smtClean="0"/>
              <a:t>Depression </a:t>
            </a:r>
          </a:p>
          <a:p>
            <a:endParaRPr lang="en-US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531" y="3376793"/>
            <a:ext cx="3259454" cy="21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48385"/>
            <a:ext cx="12192000" cy="5079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Journey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2332228"/>
            <a:ext cx="1338580" cy="754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ID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Pharmacists </a:t>
            </a:r>
            <a:r>
              <a:rPr sz="1600" dirty="0">
                <a:latin typeface="Calibri"/>
                <a:cs typeface="Calibri"/>
              </a:rPr>
              <a:t>embedded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ID </a:t>
            </a:r>
            <a:r>
              <a:rPr sz="1600" spc="-10" dirty="0">
                <a:latin typeface="Calibri"/>
                <a:cs typeface="Calibri"/>
              </a:rPr>
              <a:t>clinic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4450" y="4346955"/>
            <a:ext cx="138747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latin typeface="Calibri"/>
                <a:cs typeface="Calibri"/>
              </a:rPr>
              <a:t>Improved </a:t>
            </a:r>
            <a:r>
              <a:rPr sz="1600" dirty="0">
                <a:latin typeface="Calibri"/>
                <a:cs typeface="Calibri"/>
              </a:rPr>
              <a:t>adherence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HIV </a:t>
            </a:r>
            <a:r>
              <a:rPr sz="1600" spc="-10" dirty="0">
                <a:latin typeface="Calibri"/>
                <a:cs typeface="Calibri"/>
              </a:rPr>
              <a:t>undetectable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278" y="4221988"/>
            <a:ext cx="1173480" cy="1007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600" spc="-10" dirty="0">
                <a:latin typeface="Calibri"/>
                <a:cs typeface="Calibri"/>
              </a:rPr>
              <a:t>Medication management; medication assistance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4415" y="4532884"/>
            <a:ext cx="145923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Calibri"/>
                <a:cs typeface="Calibri"/>
              </a:rPr>
              <a:t>Successful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kidney transplant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626" y="3225291"/>
            <a:ext cx="1568450" cy="754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Patient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enrollment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Specialty </a:t>
            </a:r>
            <a:r>
              <a:rPr sz="1600" dirty="0">
                <a:latin typeface="Calibri"/>
                <a:cs typeface="Calibri"/>
              </a:rPr>
              <a:t>Pharmacy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Services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24819" y="3962908"/>
            <a:ext cx="1324610" cy="1007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600" spc="-10" dirty="0">
                <a:latin typeface="Calibri"/>
                <a:cs typeface="Calibri"/>
              </a:rPr>
              <a:t>Continued </a:t>
            </a:r>
            <a:r>
              <a:rPr sz="1600" dirty="0">
                <a:latin typeface="Calibri"/>
                <a:cs typeface="Calibri"/>
              </a:rPr>
              <a:t>compliance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positive outcomes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661" y="5431028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4450" y="5440171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1594" y="5431028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09361" y="5449316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36874" y="5431028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3537" y="3048882"/>
            <a:ext cx="11223625" cy="2425065"/>
            <a:chOff x="163537" y="3048882"/>
            <a:chExt cx="11223625" cy="2425065"/>
          </a:xfrm>
        </p:grpSpPr>
        <p:sp>
          <p:nvSpPr>
            <p:cNvPr id="16" name="object 16"/>
            <p:cNvSpPr/>
            <p:nvPr/>
          </p:nvSpPr>
          <p:spPr>
            <a:xfrm>
              <a:off x="169887" y="3048882"/>
              <a:ext cx="0" cy="2425065"/>
            </a:xfrm>
            <a:custGeom>
              <a:avLst/>
              <a:gdLst/>
              <a:ahLst/>
              <a:cxnLst/>
              <a:rect l="l" t="t" r="r" b="b"/>
              <a:pathLst>
                <a:path h="2425065">
                  <a:moveTo>
                    <a:pt x="0" y="0"/>
                  </a:moveTo>
                  <a:lnTo>
                    <a:pt x="1" y="24248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6713" y="4036861"/>
              <a:ext cx="0" cy="1391285"/>
            </a:xfrm>
            <a:custGeom>
              <a:avLst/>
              <a:gdLst/>
              <a:ahLst/>
              <a:cxnLst/>
              <a:rect l="l" t="t" r="r" b="b"/>
              <a:pathLst>
                <a:path h="1391285">
                  <a:moveTo>
                    <a:pt x="0" y="0"/>
                  </a:moveTo>
                  <a:lnTo>
                    <a:pt x="1" y="13912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8965" y="527966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1" y="1940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43200" y="5156503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1" y="2201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0227" y="5120641"/>
              <a:ext cx="0" cy="290195"/>
            </a:xfrm>
            <a:custGeom>
              <a:avLst/>
              <a:gdLst/>
              <a:ahLst/>
              <a:cxnLst/>
              <a:rect l="l" t="t" r="r" b="b"/>
              <a:pathLst>
                <a:path h="290195">
                  <a:moveTo>
                    <a:pt x="0" y="0"/>
                  </a:moveTo>
                  <a:lnTo>
                    <a:pt x="1" y="29019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69039" y="5019548"/>
              <a:ext cx="11430" cy="408940"/>
            </a:xfrm>
            <a:custGeom>
              <a:avLst/>
              <a:gdLst/>
              <a:ahLst/>
              <a:cxnLst/>
              <a:rect l="l" t="t" r="r" b="b"/>
              <a:pathLst>
                <a:path w="11429" h="408939">
                  <a:moveTo>
                    <a:pt x="0" y="0"/>
                  </a:moveTo>
                  <a:lnTo>
                    <a:pt x="11264" y="4085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74853" y="4864115"/>
              <a:ext cx="0" cy="513080"/>
            </a:xfrm>
            <a:custGeom>
              <a:avLst/>
              <a:gdLst/>
              <a:ahLst/>
              <a:cxnLst/>
              <a:rect l="l" t="t" r="r" b="b"/>
              <a:pathLst>
                <a:path h="513079">
                  <a:moveTo>
                    <a:pt x="0" y="0"/>
                  </a:moveTo>
                  <a:lnTo>
                    <a:pt x="1" y="5125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853937" y="3807460"/>
            <a:ext cx="1498600" cy="1007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600" spc="-10" dirty="0">
                <a:latin typeface="Calibri"/>
                <a:cs typeface="Calibri"/>
              </a:rPr>
              <a:t>Continued </a:t>
            </a:r>
            <a:r>
              <a:rPr sz="1600" dirty="0">
                <a:latin typeface="Calibri"/>
                <a:cs typeface="Calibri"/>
              </a:rPr>
              <a:t>undetectable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HIV; </a:t>
            </a:r>
            <a:r>
              <a:rPr sz="1600" dirty="0">
                <a:latin typeface="Calibri"/>
                <a:cs typeface="Calibri"/>
              </a:rPr>
              <a:t>added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kidney </a:t>
            </a:r>
            <a:r>
              <a:rPr sz="1600" dirty="0">
                <a:latin typeface="Calibri"/>
                <a:cs typeface="Calibri"/>
              </a:rPr>
              <a:t>transplant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list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9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Clinical Pharmacists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2017, a HSSP-affiliated clinical pharmacist was embedded at the Infectious Disease clinic with a primary focus on HIV patients</a:t>
            </a:r>
          </a:p>
          <a:p>
            <a:r>
              <a:rPr lang="en-US" smtClean="0"/>
              <a:t>LH was one of the first patients referred to the new specialty pharmacy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Enrollment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Patient Enrolled: October 2017</a:t>
            </a:r>
          </a:p>
          <a:p>
            <a:r>
              <a:rPr lang="en-US" smtClean="0"/>
              <a:t>TH had been off HIV medications for 10 months</a:t>
            </a:r>
          </a:p>
          <a:p>
            <a:r>
              <a:rPr lang="en-US" smtClean="0"/>
              <a:t>TH had lost her job, was uninsured and applying for Medicaid</a:t>
            </a:r>
          </a:p>
          <a:p>
            <a:r>
              <a:rPr lang="en-US" smtClean="0"/>
              <a:t>On HD for ESRD</a:t>
            </a:r>
          </a:p>
          <a:p>
            <a:r>
              <a:rPr lang="en-US" smtClean="0"/>
              <a:t>HIV RNA = 97,802</a:t>
            </a:r>
          </a:p>
          <a:p>
            <a:r>
              <a:rPr lang="en-US" smtClean="0"/>
              <a:t>CD4 = 220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 Management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October 2017</a:t>
            </a:r>
          </a:p>
          <a:p>
            <a:r>
              <a:rPr lang="en-US" smtClean="0"/>
              <a:t>Pharmacist provided ongoing education regarding adherence and side effects of HIV and other maintenance medications</a:t>
            </a:r>
          </a:p>
          <a:p>
            <a:r>
              <a:rPr lang="en-US" smtClean="0"/>
              <a:t>Pharmacist provided TH with pill box and assisted patient with filling the pill box</a:t>
            </a:r>
          </a:p>
          <a:p>
            <a:r>
              <a:rPr lang="en-US" smtClean="0"/>
              <a:t>Monthly in-person clinic visits with pharmacist for medication therapy management and pill box assistance</a:t>
            </a:r>
          </a:p>
          <a:p>
            <a:r>
              <a:rPr lang="en-US" smtClean="0"/>
              <a:t>Coordinated dispensing with Health System Specialty Pharmacy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8122" y="609600"/>
            <a:ext cx="1819655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Assistance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October 2017</a:t>
            </a:r>
          </a:p>
          <a:p>
            <a:r>
              <a:rPr lang="en-US" dirty="0" smtClean="0"/>
              <a:t>Patient was uninsured due to recent unemployment but was ineligible for ADAP</a:t>
            </a:r>
          </a:p>
          <a:p>
            <a:r>
              <a:rPr lang="en-US" dirty="0" smtClean="0"/>
              <a:t>HSSP Patient advocates assisted with manufacturer assistance and Medicaid applications</a:t>
            </a:r>
          </a:p>
          <a:p>
            <a:r>
              <a:rPr lang="en-US" dirty="0" smtClean="0"/>
              <a:t>Patient advocates ensured LH received medications through manufacturer assistance or other programs despite uninsured status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June 2018</a:t>
            </a:r>
          </a:p>
          <a:p>
            <a:r>
              <a:rPr lang="en-US" dirty="0" smtClean="0"/>
              <a:t>Patient received commercial insurance</a:t>
            </a:r>
          </a:p>
          <a:p>
            <a:r>
              <a:rPr lang="en-US" dirty="0" smtClean="0"/>
              <a:t>HSSP Patient advocates helped patient navigate:</a:t>
            </a:r>
          </a:p>
          <a:p>
            <a:pPr lvl="1"/>
            <a:r>
              <a:rPr lang="en-US" dirty="0" smtClean="0"/>
              <a:t>Prior authorizations</a:t>
            </a:r>
          </a:p>
          <a:p>
            <a:pPr lvl="1"/>
            <a:r>
              <a:rPr lang="en-US" dirty="0" smtClean="0"/>
              <a:t>Copay assistance</a:t>
            </a:r>
          </a:p>
          <a:p>
            <a:pPr lvl="1"/>
            <a:r>
              <a:rPr lang="en-US" dirty="0" smtClean="0"/>
              <a:t>Pharmacy changes</a:t>
            </a:r>
          </a:p>
          <a:p>
            <a:r>
              <a:rPr lang="en-US" dirty="0" smtClean="0"/>
              <a:t>Ensured uninterrupted medication supply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 Management and Patient Outcomes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  <a:p>
            <a:r>
              <a:rPr lang="en-US" dirty="0"/>
              <a:t>Continued monthly medication management and patient education</a:t>
            </a:r>
          </a:p>
          <a:p>
            <a:r>
              <a:rPr lang="en-US" dirty="0"/>
              <a:t>HIV RNA = undetectable</a:t>
            </a:r>
          </a:p>
          <a:p>
            <a:r>
              <a:rPr lang="en-US" dirty="0"/>
              <a:t>CD4 = 470</a:t>
            </a:r>
          </a:p>
          <a:p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913" y="3699041"/>
            <a:ext cx="4684643" cy="23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Kidney Transplant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2019 – April 2020</a:t>
            </a:r>
          </a:p>
          <a:p>
            <a:r>
              <a:rPr lang="en-US" dirty="0" smtClean="0"/>
              <a:t>Due to significantly improved HIV status patient was able to qualify for a kidney transplant</a:t>
            </a:r>
          </a:p>
          <a:p>
            <a:r>
              <a:rPr lang="en-US" dirty="0" smtClean="0"/>
              <a:t>Received kidney transplant April 2020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*This patient’s ability to qualify and receive a kidney transplant was directly impacted by specialty pharmacy support*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Assistance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April 2020 - present</a:t>
            </a:r>
          </a:p>
          <a:p>
            <a:r>
              <a:rPr lang="en-US" smtClean="0"/>
              <a:t>ID Pharmacist and Patient Advocates as liaisons with transplant center pharmacy</a:t>
            </a:r>
          </a:p>
          <a:p>
            <a:r>
              <a:rPr lang="en-US" smtClean="0"/>
              <a:t>Provided prior authorizations, copay assistance and coordination of benefits with Medicare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Pharmacy Services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13" y="2096541"/>
            <a:ext cx="2603218" cy="1158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928" y="2102638"/>
            <a:ext cx="2493480" cy="108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905" y="2096541"/>
            <a:ext cx="2731245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911" y="3360058"/>
            <a:ext cx="2780017" cy="1133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8928" y="3360057"/>
            <a:ext cx="2469550" cy="11454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6532" y="3360058"/>
            <a:ext cx="2651990" cy="1133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911" y="4707472"/>
            <a:ext cx="8132769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4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April 2020 – present</a:t>
            </a:r>
          </a:p>
          <a:p>
            <a:r>
              <a:rPr lang="en-US" smtClean="0"/>
              <a:t>From beginning of transplant process in June 2019 through today, the clinical pharmacist coordinated with ID and Transplant providers at the transplant center</a:t>
            </a:r>
          </a:p>
          <a:p>
            <a:pPr lvl="1"/>
            <a:r>
              <a:rPr lang="en-US" smtClean="0"/>
              <a:t>Liaison between transplant center and clinic</a:t>
            </a:r>
          </a:p>
          <a:p>
            <a:pPr lvl="1"/>
            <a:r>
              <a:rPr lang="en-US" smtClean="0"/>
              <a:t>Coordinated HIV, transplant and maintenance medication changes with transplant center to ensure no drug interactions</a:t>
            </a:r>
          </a:p>
          <a:p>
            <a:pPr lvl="1"/>
            <a:r>
              <a:rPr lang="en-US" smtClean="0"/>
              <a:t>Continued to manage patient pill box and counsel on adherence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Value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7334" y="2160589"/>
            <a:ext cx="6837989" cy="3880773"/>
          </a:xfrm>
        </p:spPr>
        <p:txBody>
          <a:bodyPr/>
          <a:lstStyle/>
          <a:p>
            <a:r>
              <a:rPr lang="en-US" dirty="0" smtClean="0"/>
              <a:t>TH continues to compliant with medications</a:t>
            </a:r>
          </a:p>
          <a:p>
            <a:pPr lvl="1"/>
            <a:r>
              <a:rPr lang="en-US" dirty="0" smtClean="0"/>
              <a:t>Patient now fills own pill box</a:t>
            </a:r>
          </a:p>
          <a:p>
            <a:pPr lvl="1"/>
            <a:r>
              <a:rPr lang="en-US" dirty="0" smtClean="0"/>
              <a:t>Frequent check-ins with clinical pharmacist</a:t>
            </a:r>
          </a:p>
          <a:p>
            <a:r>
              <a:rPr lang="en-US" dirty="0" smtClean="0"/>
              <a:t>HIV RNA - undetectable</a:t>
            </a:r>
          </a:p>
          <a:p>
            <a:r>
              <a:rPr lang="en-US" dirty="0" smtClean="0"/>
              <a:t>Successful kidney transplant</a:t>
            </a:r>
          </a:p>
          <a:p>
            <a:r>
              <a:rPr lang="en-US" dirty="0" smtClean="0"/>
              <a:t>Interdisciplinary coordination of care between teams and health systems</a:t>
            </a:r>
          </a:p>
          <a:p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5323" y="2632777"/>
            <a:ext cx="2749554" cy="18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 Value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Dedicated pharmacy resources</a:t>
            </a:r>
          </a:p>
          <a:p>
            <a:r>
              <a:rPr lang="en-US" smtClean="0"/>
              <a:t>Specialty board-certified pharmacists</a:t>
            </a:r>
          </a:p>
          <a:p>
            <a:r>
              <a:rPr lang="en-US" smtClean="0"/>
              <a:t>In-clinic prior authorization, medication assistance and copay assistance support</a:t>
            </a:r>
          </a:p>
          <a:p>
            <a:r>
              <a:rPr lang="en-US" smtClean="0"/>
              <a:t>Health system-owned specialty pharmacy provides clear insight into patient adherence, side effects and prescription fills</a:t>
            </a:r>
          </a:p>
          <a:p>
            <a:r>
              <a:rPr lang="en-US" smtClean="0"/>
              <a:t>Significantly improved coordination of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Patient &amp; Provider Experience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specialty pharmacies provide support to patients and providers by:</a:t>
            </a:r>
          </a:p>
          <a:p>
            <a:pPr lvl="1"/>
            <a:r>
              <a:rPr lang="en-US" dirty="0" smtClean="0"/>
              <a:t>Navigating access to medications and preventing gaps in therapy </a:t>
            </a:r>
          </a:p>
          <a:p>
            <a:pPr lvl="1"/>
            <a:r>
              <a:rPr lang="en-US" dirty="0" smtClean="0"/>
              <a:t>Prior authorization requests, vouchers, and manufacturer programs</a:t>
            </a:r>
          </a:p>
          <a:p>
            <a:r>
              <a:rPr lang="en-US" dirty="0" smtClean="0"/>
              <a:t>Organizing communication between providers, insurers, and patients</a:t>
            </a:r>
          </a:p>
          <a:p>
            <a:r>
              <a:rPr lang="en-US" dirty="0" smtClean="0"/>
              <a:t>Providing education, adherence strategies, and therapy monitoring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0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Patient &amp; Provider </a:t>
            </a:r>
            <a:r>
              <a:rPr lang="en-US" dirty="0" smtClean="0"/>
              <a:t>Experience, Cont.</a:t>
            </a:r>
            <a:endParaRPr lang="en-US" dirty="0"/>
          </a:p>
        </p:txBody>
      </p:sp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E77B8996-2236-421B-A474-333A664FD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9465" r="-870" b="29374"/>
          <a:stretch/>
        </p:blipFill>
        <p:spPr>
          <a:xfrm>
            <a:off x="677334" y="2816771"/>
            <a:ext cx="10663328" cy="1992295"/>
          </a:xfrm>
          <a:prstGeom prst="rect">
            <a:avLst/>
          </a:prstGeom>
          <a:ln>
            <a:noFill/>
          </a:ln>
        </p:spPr>
      </p:pic>
      <p:sp>
        <p:nvSpPr>
          <p:cNvPr id="6" name="Arrow: Down 47">
            <a:extLst>
              <a:ext uri="{FF2B5EF4-FFF2-40B4-BE49-F238E27FC236}">
                <a16:creationId xmlns:a16="http://schemas.microsoft.com/office/drawing/2014/main" id="{4F3B3FA1-23F6-4930-867E-C764DB7EB680}"/>
              </a:ext>
            </a:extLst>
          </p:cNvPr>
          <p:cNvSpPr/>
          <p:nvPr/>
        </p:nvSpPr>
        <p:spPr>
          <a:xfrm>
            <a:off x="9592270" y="3560312"/>
            <a:ext cx="530087" cy="47487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0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782366-2B62-4DC8-BDF9-2CFF88EC785F}"/>
              </a:ext>
            </a:extLst>
          </p:cNvPr>
          <p:cNvSpPr/>
          <p:nvPr/>
        </p:nvSpPr>
        <p:spPr>
          <a:xfrm>
            <a:off x="1053177" y="1503785"/>
            <a:ext cx="6013407" cy="1294587"/>
          </a:xfrm>
          <a:prstGeom prst="roundRect">
            <a:avLst>
              <a:gd name="adj" fmla="val 5023"/>
            </a:avLst>
          </a:prstGeom>
          <a:ln w="1905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4" tIns="96441" rIns="64294" bIns="64294" rtlCol="0" anchor="t" anchorCtr="0">
            <a:noAutofit/>
          </a:bodyPr>
          <a:lstStyle/>
          <a:p>
            <a:pPr marL="158496"/>
            <a:r>
              <a:rPr lang="en-US" sz="1600" b="1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Pharmacy Benefit Managers</a:t>
            </a:r>
          </a:p>
          <a:p>
            <a:pPr marL="329946" indent="-17145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Specialty pharmacy supplier, no in-clinic or administrative services</a:t>
            </a:r>
          </a:p>
          <a:p>
            <a:pPr marL="329946" indent="-17145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with health systems for retail space, discharge Rx (Walgreens)</a:t>
            </a:r>
          </a:p>
          <a:p>
            <a:pPr marL="329946" indent="-17145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Dictate network access, divert scripts to their mail order locations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1BDD87D-4B09-4918-9A20-0E13832D31B4}"/>
              </a:ext>
            </a:extLst>
          </p:cNvPr>
          <p:cNvSpPr/>
          <p:nvPr/>
        </p:nvSpPr>
        <p:spPr>
          <a:xfrm>
            <a:off x="903012" y="1364898"/>
            <a:ext cx="380648" cy="37662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rtlCol="0" anchor="ctr" anchorCtr="0">
            <a:norm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453DFA-AA37-4F4E-BDF4-8B15419B68CC}"/>
              </a:ext>
            </a:extLst>
          </p:cNvPr>
          <p:cNvSpPr/>
          <p:nvPr/>
        </p:nvSpPr>
        <p:spPr>
          <a:xfrm>
            <a:off x="1053177" y="3088721"/>
            <a:ext cx="6013407" cy="1294587"/>
          </a:xfrm>
          <a:prstGeom prst="roundRect">
            <a:avLst>
              <a:gd name="adj" fmla="val 5023"/>
            </a:avLst>
          </a:prstGeom>
          <a:ln w="1905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4" tIns="96441" rIns="64294" bIns="64294" rtlCol="0" anchor="t" anchorCtr="0">
            <a:noAutofit/>
          </a:bodyPr>
          <a:lstStyle/>
          <a:p>
            <a:pPr marL="158496"/>
            <a:r>
              <a:rPr lang="en-US" sz="1600" b="1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Specialty Pharmacies</a:t>
            </a:r>
          </a:p>
          <a:p>
            <a:pPr marL="329946" indent="-17145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Book" panose="020B0503020102020204" pitchFamily="34" charset="0"/>
                <a:ea typeface="Verdana" panose="020B0604030504040204" pitchFamily="34" charset="0"/>
              </a:rPr>
              <a:t>Very sophisticated operations often in one specialty area</a:t>
            </a:r>
          </a:p>
          <a:p>
            <a:pPr marL="329946" indent="-17145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Book" panose="020B0503020102020204" pitchFamily="34" charset="0"/>
                <a:ea typeface="Verdana" panose="020B0604030504040204" pitchFamily="34" charset="0"/>
              </a:rPr>
              <a:t>Regional services, not in-clinic with patients and providers</a:t>
            </a:r>
          </a:p>
          <a:p>
            <a:pPr marL="329946" indent="-17145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Book" panose="020B0503020102020204" pitchFamily="34" charset="0"/>
                <a:ea typeface="Verdana" panose="020B0604030504040204" pitchFamily="34" charset="0"/>
              </a:rPr>
              <a:t>Strong networks especially for access to LDDs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6D88361-0233-4FB3-8483-32B31A95E918}"/>
              </a:ext>
            </a:extLst>
          </p:cNvPr>
          <p:cNvSpPr/>
          <p:nvPr/>
        </p:nvSpPr>
        <p:spPr>
          <a:xfrm>
            <a:off x="903012" y="2939473"/>
            <a:ext cx="380648" cy="37662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rtlCol="0" anchor="ctr" anchorCtr="0">
            <a:norm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02604D7-BCDA-4D63-9ED6-8CFF73E82717}"/>
              </a:ext>
            </a:extLst>
          </p:cNvPr>
          <p:cNvSpPr/>
          <p:nvPr/>
        </p:nvSpPr>
        <p:spPr>
          <a:xfrm>
            <a:off x="1053177" y="4655148"/>
            <a:ext cx="6013407" cy="1459467"/>
          </a:xfrm>
          <a:prstGeom prst="roundRect">
            <a:avLst>
              <a:gd name="adj" fmla="val 5023"/>
            </a:avLst>
          </a:prstGeom>
          <a:ln w="1905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4" tIns="96441" rIns="64294" bIns="64294" rtlCol="0" anchor="t" anchorCtr="0">
            <a:noAutofit/>
          </a:bodyPr>
          <a:lstStyle/>
          <a:p>
            <a:pPr marL="158496"/>
            <a:r>
              <a:rPr lang="en-US" sz="1600" b="1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System Specialty Pharmacies </a:t>
            </a:r>
          </a:p>
          <a:p>
            <a:pPr marL="329946" indent="-171450"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Book" panose="020B0503020102020204" pitchFamily="34" charset="0"/>
                <a:ea typeface="Verdana" panose="020B0604030504040204" pitchFamily="34" charset="0"/>
              </a:rPr>
              <a:t>Pharmacists and pharmacy liaisons integrated into care teams with EHR access</a:t>
            </a:r>
          </a:p>
          <a:p>
            <a:pPr marL="329946" indent="-171450"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Book" panose="020B0503020102020204" pitchFamily="34" charset="0"/>
                <a:ea typeface="Verdana" panose="020B0604030504040204" pitchFamily="34" charset="0"/>
              </a:rPr>
              <a:t>Local and regional services focused on serving health system’s patient population</a:t>
            </a:r>
          </a:p>
          <a:p>
            <a:pPr marL="329946" indent="-171450"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Book" panose="020B0503020102020204" pitchFamily="34" charset="0"/>
                <a:ea typeface="Verdana" panose="020B0604030504040204" pitchFamily="34" charset="0"/>
              </a:rPr>
              <a:t>Significant growth in past 5 years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88479FD-2FCC-425C-B9E9-6AE397EC87F3}"/>
              </a:ext>
            </a:extLst>
          </p:cNvPr>
          <p:cNvSpPr/>
          <p:nvPr/>
        </p:nvSpPr>
        <p:spPr>
          <a:xfrm>
            <a:off x="909442" y="4514048"/>
            <a:ext cx="380648" cy="37662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rtlCol="0" anchor="ctr" anchorCtr="0">
            <a:norm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Pharmacy Landscape</a:t>
            </a:r>
          </a:p>
        </p:txBody>
      </p:sp>
    </p:spTree>
    <p:extLst>
      <p:ext uri="{BB962C8B-B14F-4D97-AF65-F5344CB8AC3E}">
        <p14:creationId xmlns:p14="http://schemas.microsoft.com/office/powerpoint/2010/main" val="19394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Rapidly Evolving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70% of multi-hospital health systems initiated specialty pharmacy services between 2012 and 2017</a:t>
            </a:r>
          </a:p>
          <a:p>
            <a:r>
              <a:rPr lang="en-US" smtClean="0"/>
              <a:t>Prevalence of specialty pharmacy operations in hospitals growing from 7.8% in 2015 and 8.7% in 2016 to 19.9% in 2018 and 26.4% in 2019</a:t>
            </a:r>
          </a:p>
          <a:p>
            <a:r>
              <a:rPr lang="en-US" smtClean="0"/>
              <a:t>Growth in the overall drug spend in the United States on specialty medications with projections to likely exceed 50% of overall drug expenditures in 2021</a:t>
            </a:r>
          </a:p>
          <a:p>
            <a:r>
              <a:rPr lang="en-US" smtClean="0"/>
              <a:t>Vertical integration, mergers &amp; acquisitions, and increasing limited drug distribution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987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416</TotalTime>
  <Words>2867</Words>
  <Application>Microsoft Office PowerPoint</Application>
  <PresentationFormat>Widescreen</PresentationFormat>
  <Paragraphs>384</Paragraphs>
  <Slides>52</Slides>
  <Notes>17</Notes>
  <HiddenSlides>13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Franklin Gothic Book</vt:lpstr>
      <vt:lpstr>Times New Roman</vt:lpstr>
      <vt:lpstr>Trebuchet MS</vt:lpstr>
      <vt:lpstr>Verdana</vt:lpstr>
      <vt:lpstr>Wingdings</vt:lpstr>
      <vt:lpstr>Wingdings 3</vt:lpstr>
      <vt:lpstr>Facet</vt:lpstr>
      <vt:lpstr>Digging into Health System Specialty Pharmacy</vt:lpstr>
      <vt:lpstr>Learning Objectives</vt:lpstr>
      <vt:lpstr>Specialty Therapies Require a Different Care Model: Complex, Expensive</vt:lpstr>
      <vt:lpstr>Specialty Therapies Require a Different Care Model: Complex, Expensive, Cont.</vt:lpstr>
      <vt:lpstr>Specialty Pharmacy Services </vt:lpstr>
      <vt:lpstr>Typical Patient &amp; Provider Experience</vt:lpstr>
      <vt:lpstr>Typical Patient &amp; Provider Experience, Cont.</vt:lpstr>
      <vt:lpstr>Specialty Pharmacy Landscape</vt:lpstr>
      <vt:lpstr>Rapidly Evolving Marketplace</vt:lpstr>
      <vt:lpstr>Rise of Health System Specialty Pharmacies</vt:lpstr>
      <vt:lpstr>What Sets Health Systems Apart? </vt:lpstr>
      <vt:lpstr>Integrated Advanced Practice Model: Keeping a Focus on the Patient</vt:lpstr>
      <vt:lpstr>State of Health System Specialty Pharmacy</vt:lpstr>
      <vt:lpstr>What Services Does a Health System Specialty Pharmacy Offer?</vt:lpstr>
      <vt:lpstr>Telling the Story of Your Institution’s Specialty Program</vt:lpstr>
      <vt:lpstr>Specialty Pharmacy Workflow</vt:lpstr>
      <vt:lpstr>Specialty Pharmacy Workflow, Cont.</vt:lpstr>
      <vt:lpstr>New Script Workflow</vt:lpstr>
      <vt:lpstr>Maintained Patient</vt:lpstr>
      <vt:lpstr>Health System Specialty Pharmacy Services – Patient Population Served</vt:lpstr>
      <vt:lpstr>Health System Specialty Pharmacy Services</vt:lpstr>
      <vt:lpstr>Health System Specialty Pharmacy Services, Cont. </vt:lpstr>
      <vt:lpstr>Health System Specialty Pharmacy Services, Cont. </vt:lpstr>
      <vt:lpstr>Patient Journey:  The Impact of Specialty Pharmacy</vt:lpstr>
      <vt:lpstr>Patient Demographics</vt:lpstr>
      <vt:lpstr>Patient Journey</vt:lpstr>
      <vt:lpstr>Embedded Clinical Pharmacist Model</vt:lpstr>
      <vt:lpstr>Patient Enrollment </vt:lpstr>
      <vt:lpstr>Medication Management</vt:lpstr>
      <vt:lpstr>Patient Assistance</vt:lpstr>
      <vt:lpstr>Medication Management and Patient Outcomes</vt:lpstr>
      <vt:lpstr>Patient Value</vt:lpstr>
      <vt:lpstr>Clinic Value</vt:lpstr>
      <vt:lpstr>Specialty Pharmacy Training and Career Opportunities</vt:lpstr>
      <vt:lpstr>Didactic Specialty Pharmacy Training On The Rise</vt:lpstr>
      <vt:lpstr>Growth of Specialty Pharmacy Residencies to Meet Demand</vt:lpstr>
      <vt:lpstr>Growth of Specialty Pharmacy Residencies to Meet Demand, Cont.</vt:lpstr>
      <vt:lpstr>Interested in Learning More About Specialty Pharmacy?</vt:lpstr>
      <vt:lpstr>Questions?</vt:lpstr>
      <vt:lpstr>Patient Journey:  The Impact of Specialty Pharmacy</vt:lpstr>
      <vt:lpstr>Patient demographics</vt:lpstr>
      <vt:lpstr>Patient Journey</vt:lpstr>
      <vt:lpstr>Embedded Clinical Pharmacists</vt:lpstr>
      <vt:lpstr>Patient Enrollment</vt:lpstr>
      <vt:lpstr>Medication Management</vt:lpstr>
      <vt:lpstr>Patient Assistance</vt:lpstr>
      <vt:lpstr>Medication Management and Patient Outcomes</vt:lpstr>
      <vt:lpstr>Kidney Transplant</vt:lpstr>
      <vt:lpstr>Patient Assistance</vt:lpstr>
      <vt:lpstr>Medication Management</vt:lpstr>
      <vt:lpstr>Patient Value</vt:lpstr>
      <vt:lpstr>Clinic Value</vt:lpstr>
    </vt:vector>
  </TitlesOfParts>
  <Company>ASHP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into Health System Specialty Pharmacy</dc:title>
  <dc:creator>Jessie Hipple Rosario</dc:creator>
  <cp:lastModifiedBy>Gabrielle Pierce</cp:lastModifiedBy>
  <cp:revision>52</cp:revision>
  <dcterms:created xsi:type="dcterms:W3CDTF">2022-06-24T18:33:48Z</dcterms:created>
  <dcterms:modified xsi:type="dcterms:W3CDTF">2022-11-29T20:19:16Z</dcterms:modified>
</cp:coreProperties>
</file>