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84" r:id="rId3"/>
    <p:sldId id="258" r:id="rId4"/>
    <p:sldId id="293" r:id="rId5"/>
    <p:sldId id="294" r:id="rId6"/>
    <p:sldId id="291" r:id="rId7"/>
    <p:sldId id="292" r:id="rId8"/>
    <p:sldId id="282" r:id="rId9"/>
    <p:sldId id="286" r:id="rId10"/>
    <p:sldId id="289" r:id="rId11"/>
    <p:sldId id="288" r:id="rId12"/>
    <p:sldId id="287" r:id="rId13"/>
    <p:sldId id="295" r:id="rId14"/>
    <p:sldId id="296" r:id="rId15"/>
    <p:sldId id="300" r:id="rId16"/>
    <p:sldId id="298" r:id="rId17"/>
    <p:sldId id="29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0" autoAdjust="0"/>
    <p:restoredTop sz="89833" autoAdjust="0"/>
  </p:normalViewPr>
  <p:slideViewPr>
    <p:cSldViewPr snapToGrid="0">
      <p:cViewPr varScale="1">
        <p:scale>
          <a:sx n="90" d="100"/>
          <a:sy n="90" d="100"/>
        </p:scale>
        <p:origin x="5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08B77-56BE-49C3-9AB6-67171BF80A4B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59AB0-72F4-459A-BB00-E53CFCA6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58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9AB0-72F4-459A-BB00-E53CFCA668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9AB0-72F4-459A-BB00-E53CFCA668B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d8ce78f5e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d8ce78f5e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29589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1188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0570" y="2799587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680247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80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52" r:id="rId5"/>
    <p:sldLayoutId id="2147483653" r:id="rId6"/>
    <p:sldLayoutId id="2147483661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273943"/>
            <a:ext cx="10993549" cy="1475013"/>
          </a:xfrm>
        </p:spPr>
        <p:txBody>
          <a:bodyPr>
            <a:normAutofit/>
          </a:bodyPr>
          <a:lstStyle/>
          <a:p>
            <a:r>
              <a:rPr lang="en-US" sz="4000" dirty="0"/>
              <a:t>The Case for a clinic integrated Specialty </a:t>
            </a:r>
            <a:r>
              <a:rPr lang="en-US" sz="4000" dirty="0" smtClean="0"/>
              <a:t>pharmacist Template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82162" y="3411416"/>
            <a:ext cx="1042767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i="1" dirty="0">
                <a:solidFill>
                  <a:schemeClr val="bg1"/>
                </a:solidFill>
              </a:rPr>
              <a:t>This document provides health-system pharmacy team members potential value propositions for a specialty pharmacist physically embedded in </a:t>
            </a:r>
            <a:r>
              <a:rPr lang="en-US" sz="2600" i="1" dirty="0" smtClean="0">
                <a:solidFill>
                  <a:schemeClr val="bg1"/>
                </a:solidFill>
              </a:rPr>
              <a:t>a clinic</a:t>
            </a:r>
            <a:r>
              <a:rPr lang="en-US" sz="2600" i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Picture 4" descr="Q:\Sections\PPS\SSPP\sspp-logo-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215" y="569480"/>
            <a:ext cx="2979570" cy="720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967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1974440"/>
            <a:ext cx="5087075" cy="536005"/>
          </a:xfrm>
        </p:spPr>
        <p:txBody>
          <a:bodyPr/>
          <a:lstStyle/>
          <a:p>
            <a:r>
              <a:rPr lang="en-US" dirty="0"/>
              <a:t>Efficiency Gain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668772"/>
            <a:ext cx="5989213" cy="4189228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1800" dirty="0"/>
              <a:t>Time savings or efficiency gain for clinic staff &amp; multi-disciplinary team</a:t>
            </a:r>
          </a:p>
          <a:p>
            <a:pPr lvl="2"/>
            <a:r>
              <a:rPr lang="en-US" sz="1600" dirty="0"/>
              <a:t>Economies of scale with common issues</a:t>
            </a:r>
          </a:p>
          <a:p>
            <a:pPr lvl="2"/>
            <a:r>
              <a:rPr lang="en-US" sz="1600" dirty="0"/>
              <a:t>Reduction of rate-limiting steps (usually with conjunction of on-site specialty pharmacy)</a:t>
            </a:r>
          </a:p>
          <a:p>
            <a:pPr lvl="2"/>
            <a:r>
              <a:rPr lang="en-US" sz="1600" dirty="0"/>
              <a:t>Error reduction (PA process, triaging of insurance issues)</a:t>
            </a:r>
          </a:p>
          <a:p>
            <a:pPr lvl="2"/>
            <a:r>
              <a:rPr lang="en-US" sz="1600" dirty="0"/>
              <a:t>Cost reduction when performing under </a:t>
            </a:r>
            <a:r>
              <a:rPr lang="en-US" sz="1600" dirty="0" smtClean="0"/>
              <a:t>Collaborative Practice Agreement (CPA) </a:t>
            </a:r>
            <a:r>
              <a:rPr lang="en-US" sz="1600" dirty="0"/>
              <a:t>and/or tasks performed by physicians</a:t>
            </a:r>
          </a:p>
          <a:p>
            <a:pPr lvl="2"/>
            <a:r>
              <a:rPr lang="en-US" sz="1600" dirty="0"/>
              <a:t>Improved throughput</a:t>
            </a:r>
          </a:p>
          <a:p>
            <a:pPr lvl="1"/>
            <a:r>
              <a:rPr lang="en-US" sz="1800" dirty="0"/>
              <a:t>Health-system improvements</a:t>
            </a:r>
          </a:p>
          <a:p>
            <a:pPr lvl="2"/>
            <a:r>
              <a:rPr lang="en-US" sz="1600" dirty="0"/>
              <a:t>Documentation of patient’s health journey</a:t>
            </a:r>
          </a:p>
          <a:p>
            <a:pPr lvl="2"/>
            <a:r>
              <a:rPr lang="en-US" sz="1600" dirty="0"/>
              <a:t>Transitions of care</a:t>
            </a:r>
          </a:p>
          <a:p>
            <a:pPr lvl="1"/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E89BB2-F5A7-42D8-9EF5-9A8B7B5C58B9}"/>
              </a:ext>
            </a:extLst>
          </p:cNvPr>
          <p:cNvSpPr txBox="1">
            <a:spLocks/>
          </p:cNvSpPr>
          <p:nvPr/>
        </p:nvSpPr>
        <p:spPr>
          <a:xfrm>
            <a:off x="6770335" y="1974440"/>
            <a:ext cx="5087075" cy="536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2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Cost Offset and Reimbursement Uplift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7987D582-E6B4-433A-A763-0C4D7BC831D8}"/>
              </a:ext>
            </a:extLst>
          </p:cNvPr>
          <p:cNvSpPr txBox="1">
            <a:spLocks/>
          </p:cNvSpPr>
          <p:nvPr/>
        </p:nvSpPr>
        <p:spPr>
          <a:xfrm>
            <a:off x="6462858" y="2668772"/>
            <a:ext cx="5989213" cy="4189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/>
              <a:t>Reduction of administrative burden</a:t>
            </a:r>
          </a:p>
          <a:p>
            <a:pPr lvl="1"/>
            <a:r>
              <a:rPr lang="en-US" sz="1800" dirty="0"/>
              <a:t>Cost off-set for risk sharing from clinical activities</a:t>
            </a:r>
          </a:p>
          <a:p>
            <a:pPr lvl="1"/>
            <a:r>
              <a:rPr lang="en-US" sz="1800" dirty="0"/>
              <a:t>Assistance with other health-systems areas</a:t>
            </a:r>
          </a:p>
          <a:p>
            <a:pPr lvl="2"/>
            <a:r>
              <a:rPr lang="en-US" sz="1600" dirty="0"/>
              <a:t>Inpatient</a:t>
            </a:r>
          </a:p>
          <a:p>
            <a:pPr lvl="2"/>
            <a:r>
              <a:rPr lang="en-US" sz="1600" dirty="0"/>
              <a:t>Transitions of care</a:t>
            </a:r>
          </a:p>
          <a:p>
            <a:pPr lvl="2"/>
            <a:r>
              <a:rPr lang="en-US" sz="1600" dirty="0"/>
              <a:t>Clinic administered medications</a:t>
            </a:r>
          </a:p>
          <a:p>
            <a:pPr lvl="2"/>
            <a:r>
              <a:rPr lang="en-US" sz="1600" dirty="0"/>
              <a:t>Patient access / financial navigation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775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5321" y="2054018"/>
            <a:ext cx="5087075" cy="536005"/>
          </a:xfrm>
        </p:spPr>
        <p:txBody>
          <a:bodyPr/>
          <a:lstStyle/>
          <a:p>
            <a:r>
              <a:rPr lang="en-US" dirty="0"/>
              <a:t>Service Provision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679406"/>
            <a:ext cx="11029615" cy="39612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Patient education </a:t>
            </a:r>
          </a:p>
          <a:p>
            <a:r>
              <a:rPr lang="en-US" dirty="0"/>
              <a:t>Improved longitudinal management of patient</a:t>
            </a:r>
          </a:p>
          <a:p>
            <a:pPr lvl="1"/>
            <a:r>
              <a:rPr lang="en-US" dirty="0"/>
              <a:t>More frequent medication reconciliations</a:t>
            </a:r>
          </a:p>
          <a:p>
            <a:pPr lvl="1"/>
            <a:r>
              <a:rPr lang="en-US" dirty="0"/>
              <a:t>Opportunity for clinical interventions and side effect mitigation</a:t>
            </a:r>
          </a:p>
          <a:p>
            <a:pPr lvl="1"/>
            <a:r>
              <a:rPr lang="en-US" dirty="0"/>
              <a:t>Increased clinical data points</a:t>
            </a:r>
          </a:p>
          <a:p>
            <a:pPr lvl="1"/>
            <a:r>
              <a:rPr lang="en-US" dirty="0"/>
              <a:t>Improved health-system referrals (primary care and/or specialist)</a:t>
            </a:r>
          </a:p>
          <a:p>
            <a:pPr lvl="1"/>
            <a:r>
              <a:rPr lang="en-US" dirty="0"/>
              <a:t>Care coordination</a:t>
            </a:r>
          </a:p>
          <a:p>
            <a:r>
              <a:rPr lang="en-US" dirty="0"/>
              <a:t>Transitions of care</a:t>
            </a:r>
          </a:p>
          <a:p>
            <a:pPr lvl="1"/>
            <a:r>
              <a:rPr lang="en-US" dirty="0"/>
              <a:t>Decreased readmission or ER utilization</a:t>
            </a:r>
          </a:p>
          <a:p>
            <a:pPr lvl="1"/>
            <a:r>
              <a:rPr lang="en-US" dirty="0"/>
              <a:t>Improved discharge time</a:t>
            </a:r>
          </a:p>
          <a:p>
            <a:r>
              <a:rPr lang="en-US" dirty="0"/>
              <a:t>Quicker time to therapy initiation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9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016970"/>
            <a:ext cx="5087075" cy="536005"/>
          </a:xfrm>
        </p:spPr>
        <p:txBody>
          <a:bodyPr/>
          <a:lstStyle/>
          <a:p>
            <a:r>
              <a:rPr lang="en-US" dirty="0"/>
              <a:t>Medication Safety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561658"/>
            <a:ext cx="5016525" cy="4341765"/>
          </a:xfrm>
        </p:spPr>
        <p:txBody>
          <a:bodyPr>
            <a:normAutofit/>
          </a:bodyPr>
          <a:lstStyle/>
          <a:p>
            <a:pPr lvl="1"/>
            <a:r>
              <a:rPr lang="en-US" sz="1800" dirty="0"/>
              <a:t>Leverage specialist to improve medication safety</a:t>
            </a:r>
          </a:p>
          <a:p>
            <a:pPr lvl="1"/>
            <a:r>
              <a:rPr lang="en-US" sz="1800" dirty="0"/>
              <a:t>Ability to make change and quantify impact</a:t>
            </a:r>
          </a:p>
          <a:p>
            <a:pPr lvl="2"/>
            <a:r>
              <a:rPr lang="en-US" sz="1600" dirty="0"/>
              <a:t>Adverse drug event number or severity reduction</a:t>
            </a:r>
          </a:p>
          <a:p>
            <a:pPr lvl="2"/>
            <a:r>
              <a:rPr lang="en-US" sz="1600" dirty="0"/>
              <a:t>Patients receiving adequate screening prior to therapy initiation</a:t>
            </a:r>
          </a:p>
          <a:p>
            <a:pPr lvl="2"/>
            <a:r>
              <a:rPr lang="en-US" sz="1600" dirty="0"/>
              <a:t>Percent of patient receiving interventions</a:t>
            </a:r>
          </a:p>
          <a:p>
            <a:pPr lvl="2"/>
            <a:r>
              <a:rPr lang="en-US" sz="1600" dirty="0"/>
              <a:t>Benefit to patient but can also tie to financial impact</a:t>
            </a:r>
          </a:p>
          <a:p>
            <a:pPr lvl="1"/>
            <a:r>
              <a:rPr lang="en-US" sz="1800" dirty="0"/>
              <a:t>Drive institution level Patient Safety Goals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06DFA6-FE79-4A86-8F1D-BFE502385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5046" y="2008285"/>
            <a:ext cx="5087073" cy="553373"/>
          </a:xfrm>
        </p:spPr>
        <p:txBody>
          <a:bodyPr/>
          <a:lstStyle/>
          <a:p>
            <a:r>
              <a:rPr lang="en-US" dirty="0"/>
              <a:t>Clinical Surrogates and Outcomes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69117-F15C-4436-883C-21625ABC0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5046" y="2631086"/>
            <a:ext cx="5393100" cy="3727184"/>
          </a:xfrm>
        </p:spPr>
        <p:txBody>
          <a:bodyPr>
            <a:normAutofit/>
          </a:bodyPr>
          <a:lstStyle/>
          <a:p>
            <a:r>
              <a:rPr lang="en-US" dirty="0"/>
              <a:t>Adherence &amp; persistence</a:t>
            </a:r>
          </a:p>
          <a:p>
            <a:r>
              <a:rPr lang="en-US" dirty="0"/>
              <a:t>Vaccinations</a:t>
            </a:r>
          </a:p>
          <a:p>
            <a:r>
              <a:rPr lang="en-US" dirty="0"/>
              <a:t>Compliance to lab monitoring</a:t>
            </a:r>
          </a:p>
          <a:p>
            <a:r>
              <a:rPr lang="en-US" dirty="0"/>
              <a:t>Hospitalizations / readmissions secondary to area</a:t>
            </a:r>
          </a:p>
          <a:p>
            <a:r>
              <a:rPr lang="en-US" dirty="0"/>
              <a:t>Disease specific outcomes</a:t>
            </a:r>
          </a:p>
          <a:p>
            <a:pPr lvl="1"/>
            <a:r>
              <a:rPr lang="en-US" dirty="0"/>
              <a:t>Hepatitis C cure rate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Viral load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Flare frequency and severity (inflammatory conditions)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Organ rejections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Infections</a:t>
            </a:r>
          </a:p>
        </p:txBody>
      </p:sp>
    </p:spTree>
    <p:extLst>
      <p:ext uri="{BB962C8B-B14F-4D97-AF65-F5344CB8AC3E}">
        <p14:creationId xmlns:p14="http://schemas.microsoft.com/office/powerpoint/2010/main" val="1645025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Humanistic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112664"/>
            <a:ext cx="5087075" cy="536005"/>
          </a:xfrm>
        </p:spPr>
        <p:txBody>
          <a:bodyPr/>
          <a:lstStyle/>
          <a:p>
            <a:r>
              <a:rPr lang="en-US" dirty="0"/>
              <a:t>Patient reported outcomes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759627"/>
            <a:ext cx="5393100" cy="3611193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Improved ability to track patient reported outcomes</a:t>
            </a:r>
          </a:p>
          <a:p>
            <a:pPr lvl="1"/>
            <a:r>
              <a:rPr lang="en-US" sz="1800" dirty="0"/>
              <a:t>Quality of life</a:t>
            </a:r>
          </a:p>
          <a:p>
            <a:pPr lvl="1"/>
            <a:r>
              <a:rPr lang="en-US" sz="1800" dirty="0"/>
              <a:t>Symptoms</a:t>
            </a:r>
          </a:p>
          <a:p>
            <a:pPr lvl="1"/>
            <a:r>
              <a:rPr lang="en-US" sz="1800" dirty="0"/>
              <a:t>Physical function</a:t>
            </a:r>
          </a:p>
          <a:p>
            <a:pPr lvl="1"/>
            <a:r>
              <a:rPr lang="en-US" sz="1800" dirty="0"/>
              <a:t>Social function</a:t>
            </a:r>
          </a:p>
          <a:p>
            <a:pPr lvl="1"/>
            <a:r>
              <a:rPr lang="en-US" sz="1800" dirty="0"/>
              <a:t>Pain</a:t>
            </a:r>
          </a:p>
          <a:p>
            <a:pPr lvl="1"/>
            <a:r>
              <a:rPr lang="en-US" sz="1800" dirty="0"/>
              <a:t>General health</a:t>
            </a:r>
          </a:p>
          <a:p>
            <a:pPr lvl="1"/>
            <a:r>
              <a:rPr lang="en-US" sz="1800" dirty="0"/>
              <a:t>Well-being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06DFA6-FE79-4A86-8F1D-BFE502385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112664"/>
            <a:ext cx="5087073" cy="553373"/>
          </a:xfrm>
        </p:spPr>
        <p:txBody>
          <a:bodyPr/>
          <a:lstStyle/>
          <a:p>
            <a:r>
              <a:rPr lang="en-US" dirty="0"/>
              <a:t>Service line satisfaction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669117-F15C-4436-883C-21625ABC0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0721" y="2753834"/>
            <a:ext cx="5393100" cy="3736908"/>
          </a:xfrm>
        </p:spPr>
        <p:txBody>
          <a:bodyPr>
            <a:normAutofit/>
          </a:bodyPr>
          <a:lstStyle/>
          <a:p>
            <a:r>
              <a:rPr lang="en-US" sz="2000" dirty="0"/>
              <a:t>Patient satisfaction</a:t>
            </a:r>
          </a:p>
          <a:p>
            <a:pPr lvl="1"/>
            <a:r>
              <a:rPr lang="en-US" sz="1800" dirty="0"/>
              <a:t>Clinic staff or multi-disciplinary team satisfaction</a:t>
            </a:r>
          </a:p>
          <a:p>
            <a:pPr lvl="1"/>
            <a:r>
              <a:rPr lang="en-US" sz="1800" dirty="0"/>
              <a:t>Specialty pharmacy services</a:t>
            </a:r>
          </a:p>
          <a:p>
            <a:pPr lvl="1"/>
            <a:r>
              <a:rPr lang="en-US" sz="1800" dirty="0"/>
              <a:t>Health-system</a:t>
            </a:r>
          </a:p>
          <a:p>
            <a:r>
              <a:rPr lang="en-US" sz="2000" dirty="0"/>
              <a:t>Provider satisfaction</a:t>
            </a:r>
          </a:p>
          <a:p>
            <a:r>
              <a:rPr lang="en-US" sz="2000" dirty="0"/>
              <a:t>Relationships with external stakeholders</a:t>
            </a:r>
          </a:p>
          <a:p>
            <a:pPr lvl="1"/>
            <a:r>
              <a:rPr lang="en-US" sz="1800" dirty="0"/>
              <a:t>Manufacturers</a:t>
            </a:r>
          </a:p>
          <a:p>
            <a:pPr lvl="1"/>
            <a:r>
              <a:rPr lang="en-US" sz="1800" dirty="0"/>
              <a:t>PBMs</a:t>
            </a:r>
          </a:p>
          <a:p>
            <a:pPr lvl="1"/>
            <a:r>
              <a:rPr lang="en-US" sz="1800" dirty="0"/>
              <a:t>Plan sponsors</a:t>
            </a:r>
          </a:p>
        </p:txBody>
      </p:sp>
    </p:spTree>
    <p:extLst>
      <p:ext uri="{BB962C8B-B14F-4D97-AF65-F5344CB8AC3E}">
        <p14:creationId xmlns:p14="http://schemas.microsoft.com/office/powerpoint/2010/main" val="80191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F4AAE-C0FE-46E3-A54B-4AB82BFD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 relationships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B93F9-C6D1-4B71-B795-0E7102A97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Manufacturers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5FE9F-07BE-4DF6-A2E1-970D8930DD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accent1"/>
                </a:solidFill>
              </a:rPr>
              <a:t>Articulate value of integrated model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Ability to implement customized clinical programs, track metrics, and measure outcomes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Leverage for access to limited distribution drugs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Improve access to medications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1137A4-BFD9-41B2-AC21-FDB7FE265A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Payers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BC8A3-89F5-417D-B11A-A96F0776AC9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dirty="0"/>
              <a:t>Improve medication access for members</a:t>
            </a:r>
          </a:p>
          <a:p>
            <a:r>
              <a:rPr lang="en-US" sz="2000" dirty="0"/>
              <a:t>Value-based outcomes</a:t>
            </a:r>
          </a:p>
          <a:p>
            <a:r>
              <a:rPr lang="en-US" sz="2000" dirty="0"/>
              <a:t>Utilization management support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236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7AE9E-993F-41BF-A162-5C79DB389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Health-system benefits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0BB35-974B-4516-8932-8319FBA5A1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Financial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FDE3F-4306-439C-8BBB-5C6D6A6F7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3482243"/>
          </a:xfrm>
        </p:spPr>
        <p:txBody>
          <a:bodyPr/>
          <a:lstStyle/>
          <a:p>
            <a:r>
              <a:rPr lang="en-US" sz="2000" dirty="0"/>
              <a:t>Cost avoidance to organization</a:t>
            </a:r>
          </a:p>
          <a:p>
            <a:r>
              <a:rPr lang="en-US" sz="2000" dirty="0"/>
              <a:t>Cost-savings with inpatient collaboration</a:t>
            </a:r>
          </a:p>
          <a:p>
            <a:pPr lvl="1"/>
            <a:r>
              <a:rPr lang="en-US" sz="1800" dirty="0"/>
              <a:t>Formulary management</a:t>
            </a:r>
          </a:p>
          <a:p>
            <a:pPr lvl="1"/>
            <a:r>
              <a:rPr lang="en-US" sz="1800" dirty="0"/>
              <a:t>Biosimilars</a:t>
            </a:r>
          </a:p>
          <a:p>
            <a:pPr lvl="1"/>
            <a:r>
              <a:rPr lang="en-US" sz="1800" dirty="0"/>
              <a:t>Ultra-high cost</a:t>
            </a:r>
          </a:p>
          <a:p>
            <a:r>
              <a:rPr lang="en-US" sz="2000" dirty="0"/>
              <a:t>Patient retention within health-system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BEEA1-B270-4F49-BAD0-A39B899EC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Operational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217D5C-180B-4A6F-9DB2-9881D79A6E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Prior authorization assistance</a:t>
            </a:r>
          </a:p>
          <a:p>
            <a:r>
              <a:rPr lang="en-US" sz="2000" dirty="0"/>
              <a:t>Financial counseling</a:t>
            </a:r>
          </a:p>
          <a:p>
            <a:r>
              <a:rPr lang="en-US" sz="2000" dirty="0"/>
              <a:t>Improved care coordination</a:t>
            </a:r>
          </a:p>
        </p:txBody>
      </p:sp>
    </p:spTree>
    <p:extLst>
      <p:ext uri="{BB962C8B-B14F-4D97-AF65-F5344CB8AC3E}">
        <p14:creationId xmlns:p14="http://schemas.microsoft.com/office/powerpoint/2010/main" val="4082115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2E1AF-8D63-44E7-AECA-8B32546C7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and communicating value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7BF4C-F918-462A-AA60-B317C5D79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123296"/>
            <a:ext cx="5087075" cy="536005"/>
          </a:xfrm>
        </p:spPr>
        <p:txBody>
          <a:bodyPr/>
          <a:lstStyle/>
          <a:p>
            <a:r>
              <a:rPr lang="en-US" dirty="0"/>
              <a:t>Tips for Success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D0383-738E-45E9-AA68-8CAB2ABC8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775098"/>
            <a:ext cx="11029615" cy="3551274"/>
          </a:xfrm>
        </p:spPr>
        <p:txBody>
          <a:bodyPr>
            <a:normAutofit/>
          </a:bodyPr>
          <a:lstStyle/>
          <a:p>
            <a:r>
              <a:rPr lang="en-US" dirty="0"/>
              <a:t>Establish key performance indicators</a:t>
            </a:r>
          </a:p>
          <a:p>
            <a:pPr lvl="1"/>
            <a:r>
              <a:rPr lang="en-US" dirty="0"/>
              <a:t>Economic</a:t>
            </a:r>
          </a:p>
          <a:p>
            <a:pPr lvl="1"/>
            <a:r>
              <a:rPr lang="en-US" dirty="0"/>
              <a:t>Clinical</a:t>
            </a:r>
          </a:p>
          <a:p>
            <a:pPr lvl="1"/>
            <a:r>
              <a:rPr lang="en-US" dirty="0"/>
              <a:t>Humanistic</a:t>
            </a:r>
          </a:p>
          <a:p>
            <a:r>
              <a:rPr lang="en-US" dirty="0"/>
              <a:t>Regular touchpoints</a:t>
            </a:r>
          </a:p>
          <a:p>
            <a:pPr lvl="1"/>
            <a:r>
              <a:rPr lang="en-US" dirty="0"/>
              <a:t>Pharmacist</a:t>
            </a:r>
          </a:p>
          <a:p>
            <a:pPr lvl="1"/>
            <a:r>
              <a:rPr lang="en-US" dirty="0"/>
              <a:t>Multi-disciplinary team or clinic staff</a:t>
            </a:r>
          </a:p>
          <a:p>
            <a:pPr lvl="1"/>
            <a:r>
              <a:rPr lang="en-US" dirty="0"/>
              <a:t>Informatics</a:t>
            </a:r>
          </a:p>
          <a:p>
            <a:pPr lvl="1"/>
            <a:r>
              <a:rPr lang="en-US" dirty="0"/>
              <a:t>Leadership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1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94891-AA74-40E3-B631-30737CB5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C5DD0-52CD-42BE-AA4C-C226DB84A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11029615" cy="536005"/>
          </a:xfrm>
        </p:spPr>
        <p:txBody>
          <a:bodyPr/>
          <a:lstStyle/>
          <a:p>
            <a:r>
              <a:rPr lang="en-US" dirty="0"/>
              <a:t>Benefit of an Integrated Clinic Specialty Pharmacist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57A1E-D04B-44E4-A971-D4AEEE99B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926052"/>
            <a:ext cx="11029615" cy="2934999"/>
          </a:xfrm>
        </p:spPr>
        <p:txBody>
          <a:bodyPr/>
          <a:lstStyle/>
          <a:p>
            <a:r>
              <a:rPr lang="en-US" sz="2000" dirty="0"/>
              <a:t>Provides a meaningful and unique value-proposition</a:t>
            </a:r>
          </a:p>
          <a:p>
            <a:r>
              <a:rPr lang="en-US" sz="2000" dirty="0"/>
              <a:t>Significant addition to health-system operations as a subject matter expert</a:t>
            </a:r>
          </a:p>
          <a:p>
            <a:r>
              <a:rPr lang="en-US" sz="2000" dirty="0"/>
              <a:t>Opportunity to improve clinical care provision, revenue, margin, and outcomes with a single FTE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41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Case for a clinic integrated Specialty pharmacist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9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Outline</a:t>
            </a:r>
            <a:endParaRPr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4223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-406390"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US" sz="23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Articulate value-proposition of health-system specialty pharmacy and several different practice model possibilities</a:t>
            </a:r>
          </a:p>
          <a:p>
            <a:pPr lvl="1" indent="-406390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AutoNum type="alphaLcPeriod"/>
            </a:pPr>
            <a:r>
              <a:rPr lang="en-US" sz="2133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Value-proposition</a:t>
            </a:r>
          </a:p>
          <a:p>
            <a:pPr lvl="1" indent="-406390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AutoNum type="alphaLcPeriod"/>
            </a:pPr>
            <a:r>
              <a:rPr lang="en-US" sz="2133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Practice models</a:t>
            </a:r>
          </a:p>
          <a:p>
            <a:pPr indent="-406390">
              <a:spcBef>
                <a:spcPts val="1600"/>
              </a:spcBef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" sz="21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Understand the </a:t>
            </a:r>
            <a:r>
              <a:rPr lang="en-US" sz="21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benefits of an integrated specialty clinic pharmacist</a:t>
            </a:r>
            <a:endParaRPr sz="2133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1" indent="-406390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AutoNum type="alphaLcPeriod"/>
            </a:pPr>
            <a:r>
              <a:rPr lang="en-US" sz="21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Economic</a:t>
            </a:r>
            <a:endParaRPr sz="2133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1" indent="-406390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AutoNum type="alphaLcPeriod"/>
            </a:pPr>
            <a:r>
              <a:rPr lang="en-US" sz="21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Clinical</a:t>
            </a:r>
          </a:p>
          <a:p>
            <a:pPr lvl="1" indent="-406390">
              <a:spcBef>
                <a:spcPts val="0"/>
              </a:spcBef>
              <a:buClr>
                <a:schemeClr val="dk1"/>
              </a:buClr>
              <a:buSzPts val="1200"/>
              <a:buFont typeface="Calibri"/>
              <a:buAutoNum type="alphaLcPeriod"/>
            </a:pPr>
            <a:r>
              <a:rPr lang="en-US" sz="2133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Humanistic</a:t>
            </a:r>
            <a:endParaRPr sz="2133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94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Pharmacy Practice model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8" y="1891584"/>
            <a:ext cx="10723590" cy="536005"/>
          </a:xfrm>
        </p:spPr>
        <p:txBody>
          <a:bodyPr/>
          <a:lstStyle/>
          <a:p>
            <a:r>
              <a:rPr lang="en-US" dirty="0"/>
              <a:t>Considerations for development of a new practice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7219" y="2427589"/>
            <a:ext cx="10723589" cy="43347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What department or health-system initiatives would benefit from having a specialty pharmacist?</a:t>
            </a:r>
          </a:p>
          <a:p>
            <a:pPr lvl="1"/>
            <a:r>
              <a:rPr lang="en-US" dirty="0"/>
              <a:t>Revenue generation</a:t>
            </a:r>
          </a:p>
          <a:p>
            <a:pPr lvl="1"/>
            <a:r>
              <a:rPr lang="en-US" dirty="0" smtClean="0"/>
              <a:t>Growth </a:t>
            </a:r>
            <a:r>
              <a:rPr lang="en-US" dirty="0"/>
              <a:t>of a therapeutic area</a:t>
            </a:r>
          </a:p>
          <a:p>
            <a:pPr lvl="1"/>
            <a:r>
              <a:rPr lang="en-US" dirty="0"/>
              <a:t>Medication safety event</a:t>
            </a:r>
          </a:p>
          <a:p>
            <a:pPr lvl="1"/>
            <a:r>
              <a:rPr lang="en-US" dirty="0" smtClean="0"/>
              <a:t>Center </a:t>
            </a:r>
            <a:r>
              <a:rPr lang="en-US" dirty="0"/>
              <a:t>of excellence development</a:t>
            </a:r>
          </a:p>
          <a:p>
            <a:r>
              <a:rPr lang="en-US" dirty="0"/>
              <a:t>Needs of the clinic</a:t>
            </a:r>
          </a:p>
          <a:p>
            <a:pPr lvl="1"/>
            <a:r>
              <a:rPr lang="en-US" dirty="0"/>
              <a:t>Resource for drug information</a:t>
            </a:r>
          </a:p>
          <a:p>
            <a:pPr lvl="1"/>
            <a:r>
              <a:rPr lang="en-US" dirty="0"/>
              <a:t>Process improvement champion</a:t>
            </a:r>
          </a:p>
          <a:p>
            <a:pPr lvl="1"/>
            <a:r>
              <a:rPr lang="en-US" dirty="0"/>
              <a:t>Patient care and/or longitudinal management</a:t>
            </a:r>
          </a:p>
          <a:p>
            <a:pPr lvl="1"/>
            <a:r>
              <a:rPr lang="en-US" dirty="0"/>
              <a:t>Service expansion (</a:t>
            </a:r>
            <a:r>
              <a:rPr lang="en-US" dirty="0" smtClean="0"/>
              <a:t>Collaborative Practice Agreement </a:t>
            </a:r>
            <a:r>
              <a:rPr lang="en-US" dirty="0"/>
              <a:t>or standard scope of RPh)</a:t>
            </a:r>
          </a:p>
          <a:p>
            <a:r>
              <a:rPr lang="en-US" dirty="0"/>
              <a:t>Physical layout of clinic</a:t>
            </a:r>
          </a:p>
          <a:p>
            <a:pPr lvl="1"/>
            <a:r>
              <a:rPr lang="en-US" dirty="0"/>
              <a:t>Is there space for a pharmacist?</a:t>
            </a:r>
          </a:p>
          <a:p>
            <a:pPr lvl="1"/>
            <a:r>
              <a:rPr lang="en-US" dirty="0"/>
              <a:t>What time can pharmacists spend with patients routinely?</a:t>
            </a:r>
          </a:p>
          <a:p>
            <a:pPr lvl="2"/>
            <a:r>
              <a:rPr lang="en-US" sz="1600" dirty="0"/>
              <a:t>5-10 minutes, 10-30 minutes, 30+ minutes</a:t>
            </a:r>
          </a:p>
          <a:p>
            <a:pPr lvl="1"/>
            <a:r>
              <a:rPr lang="en-US" dirty="0"/>
              <a:t>Can pharmacists schedule their own appointments?</a:t>
            </a:r>
          </a:p>
          <a:p>
            <a:r>
              <a:rPr lang="en-US" dirty="0"/>
              <a:t>Provider buy-in</a:t>
            </a:r>
          </a:p>
        </p:txBody>
      </p:sp>
    </p:spTree>
    <p:extLst>
      <p:ext uri="{BB962C8B-B14F-4D97-AF65-F5344CB8AC3E}">
        <p14:creationId xmlns:p14="http://schemas.microsoft.com/office/powerpoint/2010/main" val="160928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Pharmacy Practice model considerations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054018"/>
            <a:ext cx="10723590" cy="536005"/>
          </a:xfrm>
        </p:spPr>
        <p:txBody>
          <a:bodyPr/>
          <a:lstStyle/>
          <a:p>
            <a:r>
              <a:rPr lang="en-US" dirty="0"/>
              <a:t>Considerations for development of a new practice model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8C28907-1E4F-41DB-8C57-FB975939C1E3}"/>
              </a:ext>
            </a:extLst>
          </p:cNvPr>
          <p:cNvSpPr txBox="1">
            <a:spLocks/>
          </p:cNvSpPr>
          <p:nvPr/>
        </p:nvSpPr>
        <p:spPr>
          <a:xfrm>
            <a:off x="581193" y="2677572"/>
            <a:ext cx="11170835" cy="37132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Opportunity cost</a:t>
            </a:r>
          </a:p>
          <a:p>
            <a:pPr lvl="1"/>
            <a:r>
              <a:rPr lang="en-US" dirty="0"/>
              <a:t>If a pharmacist or FTE was used in another area, what value could they bring? </a:t>
            </a:r>
          </a:p>
          <a:p>
            <a:r>
              <a:rPr lang="en-US" dirty="0"/>
              <a:t>Characteristics of the integrated pharmacy model</a:t>
            </a:r>
          </a:p>
          <a:p>
            <a:pPr lvl="1"/>
            <a:r>
              <a:rPr lang="en-US" dirty="0"/>
              <a:t>Meet face to face with patients</a:t>
            </a:r>
          </a:p>
          <a:p>
            <a:pPr lvl="1"/>
            <a:r>
              <a:rPr lang="en-US" dirty="0"/>
              <a:t>Targeted interventions</a:t>
            </a:r>
          </a:p>
          <a:p>
            <a:pPr lvl="2"/>
            <a:r>
              <a:rPr lang="en-US" dirty="0"/>
              <a:t>Education</a:t>
            </a:r>
          </a:p>
          <a:p>
            <a:pPr lvl="2"/>
            <a:r>
              <a:rPr lang="en-US" dirty="0"/>
              <a:t>Medication reconciliation</a:t>
            </a:r>
          </a:p>
          <a:p>
            <a:pPr lvl="2"/>
            <a:r>
              <a:rPr lang="en-US" dirty="0"/>
              <a:t>Lab monitoring</a:t>
            </a:r>
          </a:p>
          <a:p>
            <a:pPr lvl="1"/>
            <a:r>
              <a:rPr lang="en-US" dirty="0"/>
              <a:t>Collaborative practice agreement opportunities</a:t>
            </a:r>
          </a:p>
          <a:p>
            <a:pPr lvl="1"/>
            <a:r>
              <a:rPr lang="en-US" dirty="0"/>
              <a:t>Coordination with health-system specialty pharmacy to ensure optimal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0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Practice model 1 – Generalized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11218542" cy="3325892"/>
          </a:xfrm>
        </p:spPr>
        <p:txBody>
          <a:bodyPr>
            <a:normAutofit/>
          </a:bodyPr>
          <a:lstStyle/>
          <a:p>
            <a:r>
              <a:rPr lang="en-US" dirty="0"/>
              <a:t>Pharmacist embedded part-time or full-time as a resource for specialty and non-specialty medications</a:t>
            </a:r>
          </a:p>
          <a:p>
            <a:r>
              <a:rPr lang="en-US" dirty="0"/>
              <a:t>May be an incremental step for newer pharmacy programs and/or clinic-pharmacy collaborations</a:t>
            </a:r>
          </a:p>
          <a:p>
            <a:r>
              <a:rPr lang="en-US" dirty="0"/>
              <a:t>May be a challenge to meet accreditation requirements during normal workflow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Physically present on several days of the week</a:t>
            </a:r>
          </a:p>
          <a:p>
            <a:pPr lvl="1"/>
            <a:r>
              <a:rPr lang="en-US" dirty="0"/>
              <a:t>Is utilized as a source of knowledge, efficiency driver with medication-related issues, or for specific pharmacy trained functions</a:t>
            </a:r>
          </a:p>
          <a:p>
            <a:pPr lvl="1"/>
            <a:r>
              <a:rPr lang="en-US" dirty="0"/>
              <a:t>Assistance with specialty agents may be peripheral, performed after patient appointment, and/or telephonic</a:t>
            </a:r>
          </a:p>
          <a:p>
            <a:r>
              <a:rPr lang="en-US" dirty="0"/>
              <a:t>May or may not have a collaborative practice agreement for specialty or non-specialty medications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7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dirty="0"/>
              <a:t>Practice model 1I – Focused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8484" y="2054018"/>
            <a:ext cx="5087075" cy="536005"/>
          </a:xfrm>
        </p:spPr>
        <p:txBody>
          <a:bodyPr/>
          <a:lstStyle/>
          <a:p>
            <a:r>
              <a:rPr lang="en-US" dirty="0"/>
              <a:t>Practice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700670"/>
            <a:ext cx="11218542" cy="391481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Pharmacist embedded as a resource for specific specialty medications</a:t>
            </a:r>
          </a:p>
          <a:p>
            <a:r>
              <a:rPr lang="en-US" dirty="0"/>
              <a:t>More comprehensive provision of services</a:t>
            </a:r>
          </a:p>
          <a:p>
            <a:r>
              <a:rPr lang="en-US" dirty="0"/>
              <a:t>Viewed as an integrated member of the team with an area of focus</a:t>
            </a:r>
          </a:p>
          <a:p>
            <a:r>
              <a:rPr lang="en-US" dirty="0"/>
              <a:t>Likely easier to meet accreditation requirements with routine workflow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Pharmacist focused on onboarding of specialty agents in GI (Crohn’s, Ulcerative colitis, indeterminate colitis)</a:t>
            </a:r>
          </a:p>
          <a:p>
            <a:pPr lvl="1"/>
            <a:r>
              <a:rPr lang="en-US" dirty="0"/>
              <a:t>Workflow predicated on pharmacist and health-system specialty pharmacy involvement with agents</a:t>
            </a:r>
          </a:p>
          <a:p>
            <a:pPr lvl="2"/>
            <a:r>
              <a:rPr lang="en-US" dirty="0"/>
              <a:t>Provides education for new patients in person when possible</a:t>
            </a:r>
          </a:p>
          <a:p>
            <a:pPr lvl="2"/>
            <a:r>
              <a:rPr lang="en-US" dirty="0"/>
              <a:t>Ensures appropriate lab monitoring prior to therapy initiation (CBC, LFT, </a:t>
            </a:r>
            <a:r>
              <a:rPr lang="en-US" dirty="0" err="1"/>
              <a:t>SCr</a:t>
            </a:r>
            <a:r>
              <a:rPr lang="en-US" dirty="0"/>
              <a:t>, TB)</a:t>
            </a:r>
          </a:p>
          <a:p>
            <a:pPr lvl="2"/>
            <a:r>
              <a:rPr lang="en-US" dirty="0"/>
              <a:t>Follows-up with patients at return visits or via phone call</a:t>
            </a:r>
          </a:p>
          <a:p>
            <a:pPr lvl="2"/>
            <a:r>
              <a:rPr lang="en-US" dirty="0"/>
              <a:t>Addresses and coordinates medication specific questions and issues</a:t>
            </a:r>
          </a:p>
          <a:p>
            <a:r>
              <a:rPr lang="en-US" dirty="0"/>
              <a:t>May or may not have a collaborative practice agreement for specialty or non-specialty medications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7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400" y="2305050"/>
            <a:ext cx="11379200" cy="2247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1025" y="2679700"/>
            <a:ext cx="11029950" cy="1498600"/>
          </a:xfr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cap="none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Calibri"/>
                <a:cs typeface="Calibri"/>
                <a:sym typeface="Calibri"/>
              </a:rPr>
              <a:t>Understand the benefits of an integrated specialty pharmacist</a:t>
            </a:r>
            <a:r>
              <a:rPr lang="en-US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/>
            </a:r>
            <a:br>
              <a:rPr lang="en-US" cap="none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93863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5223-6287-4B6F-86CF-F9738B3F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E8D4-9FAE-41A0-A3A8-183AEE91F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133932"/>
            <a:ext cx="5087075" cy="536005"/>
          </a:xfrm>
        </p:spPr>
        <p:txBody>
          <a:bodyPr/>
          <a:lstStyle/>
          <a:p>
            <a:r>
              <a:rPr lang="en-US" dirty="0"/>
              <a:t>Financial benefit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31B96-563E-4484-89BF-7E4A18091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3" y="2926052"/>
            <a:ext cx="7998263" cy="329399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Patient conversion &amp; utilization of internal specialty pharmacy</a:t>
            </a:r>
          </a:p>
          <a:p>
            <a:r>
              <a:rPr lang="en-US" dirty="0"/>
              <a:t>Improved high-margin prescription volume</a:t>
            </a:r>
          </a:p>
          <a:p>
            <a:r>
              <a:rPr lang="en-US" dirty="0"/>
              <a:t>Compared to other prescription capture areas and resource allocation opportunities</a:t>
            </a:r>
          </a:p>
          <a:p>
            <a:pPr lvl="1"/>
            <a:r>
              <a:rPr lang="en-US" dirty="0"/>
              <a:t>High ROI</a:t>
            </a:r>
          </a:p>
          <a:p>
            <a:pPr lvl="1"/>
            <a:r>
              <a:rPr lang="en-US" dirty="0"/>
              <a:t>Early breakeven point</a:t>
            </a:r>
          </a:p>
          <a:p>
            <a:r>
              <a:rPr lang="en-US" dirty="0"/>
              <a:t>Depending on service model, ability to assist other aspects or areas of care and outcomes</a:t>
            </a:r>
          </a:p>
          <a:p>
            <a:r>
              <a:rPr lang="en-US" dirty="0"/>
              <a:t>Value-based outcome improvement and reimbursement</a:t>
            </a:r>
          </a:p>
        </p:txBody>
      </p:sp>
    </p:spTree>
    <p:extLst>
      <p:ext uri="{BB962C8B-B14F-4D97-AF65-F5344CB8AC3E}">
        <p14:creationId xmlns:p14="http://schemas.microsoft.com/office/powerpoint/2010/main" val="22194557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841</TotalTime>
  <Words>963</Words>
  <Application>Microsoft Office PowerPoint</Application>
  <PresentationFormat>Widescreen</PresentationFormat>
  <Paragraphs>188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Gill Sans MT</vt:lpstr>
      <vt:lpstr>Wingdings</vt:lpstr>
      <vt:lpstr>Wingdings 2</vt:lpstr>
      <vt:lpstr>Dividend</vt:lpstr>
      <vt:lpstr>The Case for a clinic integrated Specialty pharmacist Template</vt:lpstr>
      <vt:lpstr>The Case for a clinic integrated Specialty pharmacist</vt:lpstr>
      <vt:lpstr>Outline</vt:lpstr>
      <vt:lpstr>Pharmacy Practice model considerations</vt:lpstr>
      <vt:lpstr>Pharmacy Practice model considerations</vt:lpstr>
      <vt:lpstr>Practice model 1 – Generalized</vt:lpstr>
      <vt:lpstr>Practice model 1I – Focused</vt:lpstr>
      <vt:lpstr>Understand the benefits of an integrated specialty pharmacist </vt:lpstr>
      <vt:lpstr>Economic</vt:lpstr>
      <vt:lpstr>Economic</vt:lpstr>
      <vt:lpstr>clinical</vt:lpstr>
      <vt:lpstr>clinical</vt:lpstr>
      <vt:lpstr>Humanistic</vt:lpstr>
      <vt:lpstr>Stakeholder relationships</vt:lpstr>
      <vt:lpstr>Health-system benefits</vt:lpstr>
      <vt:lpstr>Defining and communicating value</vt:lpstr>
      <vt:lpstr>Summary</vt:lpstr>
    </vt:vector>
  </TitlesOfParts>
  <Company>ASHP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Development marketing Powerpoint</dc:title>
  <dc:creator>Karly Low</dc:creator>
  <cp:lastModifiedBy>Karly Low</cp:lastModifiedBy>
  <cp:revision>128</cp:revision>
  <dcterms:created xsi:type="dcterms:W3CDTF">2020-02-24T16:51:48Z</dcterms:created>
  <dcterms:modified xsi:type="dcterms:W3CDTF">2020-07-06T12:35:43Z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49eed4-eab1-474c-b8d4-c6df2e25b1c3_Enabled">
    <vt:lpwstr>true</vt:lpwstr>
  </property>
  <property fmtid="{D5CDD505-2E9C-101B-9397-08002B2CF9AE}" pid="3" name="MSIP_Label_2a49eed4-eab1-474c-b8d4-c6df2e25b1c3_SetDate">
    <vt:lpwstr>2020-06-25T16:22:53Z</vt:lpwstr>
  </property>
  <property fmtid="{D5CDD505-2E9C-101B-9397-08002B2CF9AE}" pid="4" name="MSIP_Label_2a49eed4-eab1-474c-b8d4-c6df2e25b1c3_Method">
    <vt:lpwstr>Standard</vt:lpwstr>
  </property>
  <property fmtid="{D5CDD505-2E9C-101B-9397-08002B2CF9AE}" pid="5" name="MSIP_Label_2a49eed4-eab1-474c-b8d4-c6df2e25b1c3_Name">
    <vt:lpwstr>Private</vt:lpwstr>
  </property>
  <property fmtid="{D5CDD505-2E9C-101B-9397-08002B2CF9AE}" pid="6" name="MSIP_Label_2a49eed4-eab1-474c-b8d4-c6df2e25b1c3_SiteId">
    <vt:lpwstr>3783f793-19c8-4928-99c4-8d1861e6cc1f</vt:lpwstr>
  </property>
  <property fmtid="{D5CDD505-2E9C-101B-9397-08002B2CF9AE}" pid="7" name="MSIP_Label_2a49eed4-eab1-474c-b8d4-c6df2e25b1c3_ActionId">
    <vt:lpwstr>393c8f52-b06d-4f12-8cc8-00009e1776b0</vt:lpwstr>
  </property>
  <property fmtid="{D5CDD505-2E9C-101B-9397-08002B2CF9AE}" pid="8" name="MSIP_Label_2a49eed4-eab1-474c-b8d4-c6df2e25b1c3_ContentBits">
    <vt:lpwstr>0</vt:lpwstr>
  </property>
  <property fmtid="{D5CDD505-2E9C-101B-9397-08002B2CF9AE}" pid="10" name="_NewReviewCycle">
    <vt:lpwstr/>
  </property>
</Properties>
</file>