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24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notesSlides/notesSlide2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3"/>
  </p:notesMasterIdLst>
  <p:handoutMasterIdLst>
    <p:handoutMasterId r:id="rId64"/>
  </p:handoutMasterIdLst>
  <p:sldIdLst>
    <p:sldId id="262" r:id="rId5"/>
    <p:sldId id="381" r:id="rId6"/>
    <p:sldId id="382" r:id="rId7"/>
    <p:sldId id="383" r:id="rId8"/>
    <p:sldId id="384" r:id="rId9"/>
    <p:sldId id="385" r:id="rId10"/>
    <p:sldId id="386" r:id="rId11"/>
    <p:sldId id="387" r:id="rId12"/>
    <p:sldId id="388" r:id="rId13"/>
    <p:sldId id="389" r:id="rId14"/>
    <p:sldId id="390" r:id="rId15"/>
    <p:sldId id="391" r:id="rId16"/>
    <p:sldId id="392" r:id="rId17"/>
    <p:sldId id="393" r:id="rId18"/>
    <p:sldId id="394" r:id="rId19"/>
    <p:sldId id="395" r:id="rId20"/>
    <p:sldId id="396" r:id="rId21"/>
    <p:sldId id="397" r:id="rId22"/>
    <p:sldId id="398" r:id="rId23"/>
    <p:sldId id="399" r:id="rId24"/>
    <p:sldId id="400" r:id="rId25"/>
    <p:sldId id="401" r:id="rId26"/>
    <p:sldId id="320" r:id="rId27"/>
    <p:sldId id="380" r:id="rId28"/>
    <p:sldId id="321" r:id="rId29"/>
    <p:sldId id="324" r:id="rId30"/>
    <p:sldId id="326" r:id="rId31"/>
    <p:sldId id="325" r:id="rId32"/>
    <p:sldId id="327" r:id="rId33"/>
    <p:sldId id="328" r:id="rId34"/>
    <p:sldId id="329" r:id="rId35"/>
    <p:sldId id="330" r:id="rId36"/>
    <p:sldId id="331" r:id="rId37"/>
    <p:sldId id="332" r:id="rId38"/>
    <p:sldId id="336" r:id="rId39"/>
    <p:sldId id="333" r:id="rId40"/>
    <p:sldId id="337" r:id="rId41"/>
    <p:sldId id="334" r:id="rId42"/>
    <p:sldId id="338" r:id="rId43"/>
    <p:sldId id="335" r:id="rId44"/>
    <p:sldId id="339" r:id="rId45"/>
    <p:sldId id="340" r:id="rId46"/>
    <p:sldId id="344" r:id="rId47"/>
    <p:sldId id="341" r:id="rId48"/>
    <p:sldId id="345" r:id="rId49"/>
    <p:sldId id="342" r:id="rId50"/>
    <p:sldId id="346" r:id="rId51"/>
    <p:sldId id="343" r:id="rId52"/>
    <p:sldId id="347" r:id="rId53"/>
    <p:sldId id="348" r:id="rId54"/>
    <p:sldId id="352" r:id="rId55"/>
    <p:sldId id="349" r:id="rId56"/>
    <p:sldId id="353" r:id="rId57"/>
    <p:sldId id="350" r:id="rId58"/>
    <p:sldId id="354" r:id="rId59"/>
    <p:sldId id="351" r:id="rId60"/>
    <p:sldId id="355" r:id="rId61"/>
    <p:sldId id="379" r:id="rId62"/>
  </p:sldIdLst>
  <p:sldSz cx="12192000" cy="6858000"/>
  <p:notesSz cx="6858000" cy="9144000"/>
  <p:custDataLst>
    <p:tags r:id="rId6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1ED706D-083E-4FEE-B60F-104FA24930CD}" v="28" dt="2026-07-07T14:25:44.49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772" autoAdjust="0"/>
  </p:normalViewPr>
  <p:slideViewPr>
    <p:cSldViewPr snapToGrid="0">
      <p:cViewPr varScale="1">
        <p:scale>
          <a:sx n="93" d="100"/>
          <a:sy n="93" d="100"/>
        </p:scale>
        <p:origin x="43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notesMaster" Target="notesMasters/notesMaster1.xml"/><Relationship Id="rId68" Type="http://schemas.openxmlformats.org/officeDocument/2006/relationships/theme" Target="theme/theme1.xml"/><Relationship Id="rId7" Type="http://schemas.openxmlformats.org/officeDocument/2006/relationships/slide" Target="slides/slide3.xml"/><Relationship Id="rId71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presProps" Target="presProp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handoutMaster" Target="handoutMasters/handoutMaster1.xml"/><Relationship Id="rId69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Quyen Dinh" userId="3fb57a05-697c-48e3-a538-9a3d7bb7373f" providerId="ADAL" clId="{DCA4E62C-8609-46B2-951E-04203DC04581}"/>
    <pc:docChg chg="undo custSel addSld delSld modSld">
      <pc:chgData name="Quyen Dinh" userId="3fb57a05-697c-48e3-a538-9a3d7bb7373f" providerId="ADAL" clId="{DCA4E62C-8609-46B2-951E-04203DC04581}" dt="2026-07-07T14:25:44.490" v="83"/>
      <pc:docMkLst>
        <pc:docMk/>
      </pc:docMkLst>
      <pc:sldChg chg="addSp delSp modSp mod setBg modClrScheme chgLayout">
        <pc:chgData name="Quyen Dinh" userId="3fb57a05-697c-48e3-a538-9a3d7bb7373f" providerId="ADAL" clId="{DCA4E62C-8609-46B2-951E-04203DC04581}" dt="2026-06-23T18:48:43.661" v="74" actId="122"/>
        <pc:sldMkLst>
          <pc:docMk/>
          <pc:sldMk cId="3187434193" sldId="321"/>
        </pc:sldMkLst>
        <pc:spChg chg="mod ord">
          <ac:chgData name="Quyen Dinh" userId="3fb57a05-697c-48e3-a538-9a3d7bb7373f" providerId="ADAL" clId="{DCA4E62C-8609-46B2-951E-04203DC04581}" dt="2026-06-23T18:48:43.661" v="74" actId="122"/>
          <ac:spMkLst>
            <pc:docMk/>
            <pc:sldMk cId="3187434193" sldId="321"/>
            <ac:spMk id="2" creationId="{04F86D2F-7CFD-AC2F-A90D-346853FD9683}"/>
          </ac:spMkLst>
        </pc:spChg>
        <pc:spChg chg="mod">
          <ac:chgData name="Quyen Dinh" userId="3fb57a05-697c-48e3-a538-9a3d7bb7373f" providerId="ADAL" clId="{DCA4E62C-8609-46B2-951E-04203DC04581}" dt="2026-06-23T16:03:17.173" v="46" actId="2085"/>
          <ac:spMkLst>
            <pc:docMk/>
            <pc:sldMk cId="3187434193" sldId="321"/>
            <ac:spMk id="3" creationId="{A612A462-CD04-2A84-C8CA-CD356FE37640}"/>
          </ac:spMkLst>
        </pc:spChg>
        <pc:graphicFrameChg chg="mod modGraphic">
          <ac:chgData name="Quyen Dinh" userId="3fb57a05-697c-48e3-a538-9a3d7bb7373f" providerId="ADAL" clId="{DCA4E62C-8609-46B2-951E-04203DC04581}" dt="2026-06-23T16:59:54.518" v="56" actId="12385"/>
          <ac:graphicFrameMkLst>
            <pc:docMk/>
            <pc:sldMk cId="3187434193" sldId="321"/>
            <ac:graphicFrameMk id="5" creationId="{6F7E43A7-3A4E-6F5F-2A4A-4D63CD8737B0}"/>
          </ac:graphicFrameMkLst>
        </pc:graphicFrameChg>
      </pc:sldChg>
      <pc:sldChg chg="delSp modSp mod modClrScheme chgLayout">
        <pc:chgData name="Quyen Dinh" userId="3fb57a05-697c-48e3-a538-9a3d7bb7373f" providerId="ADAL" clId="{DCA4E62C-8609-46B2-951E-04203DC04581}" dt="2026-06-23T16:01:21.142" v="24" actId="20577"/>
        <pc:sldMkLst>
          <pc:docMk/>
          <pc:sldMk cId="3681182534" sldId="379"/>
        </pc:sldMkLst>
        <pc:spChg chg="mod ord">
          <ac:chgData name="Quyen Dinh" userId="3fb57a05-697c-48e3-a538-9a3d7bb7373f" providerId="ADAL" clId="{DCA4E62C-8609-46B2-951E-04203DC04581}" dt="2026-06-23T16:01:21.142" v="24" actId="20577"/>
          <ac:spMkLst>
            <pc:docMk/>
            <pc:sldMk cId="3681182534" sldId="379"/>
            <ac:spMk id="11" creationId="{115EEEBA-45FA-A546-4408-AD610C3FFFC7}"/>
          </ac:spMkLst>
        </pc:spChg>
        <pc:spChg chg="mod ord">
          <ac:chgData name="Quyen Dinh" userId="3fb57a05-697c-48e3-a538-9a3d7bb7373f" providerId="ADAL" clId="{DCA4E62C-8609-46B2-951E-04203DC04581}" dt="2026-06-23T16:01:08.377" v="11" actId="700"/>
          <ac:spMkLst>
            <pc:docMk/>
            <pc:sldMk cId="3681182534" sldId="379"/>
            <ac:spMk id="12" creationId="{0DD072D0-4734-4591-5527-92C7A883C383}"/>
          </ac:spMkLst>
        </pc:spChg>
      </pc:sldChg>
      <pc:sldChg chg="modSp mod setBg">
        <pc:chgData name="Quyen Dinh" userId="3fb57a05-697c-48e3-a538-9a3d7bb7373f" providerId="ADAL" clId="{DCA4E62C-8609-46B2-951E-04203DC04581}" dt="2026-07-07T14:25:44.490" v="83"/>
        <pc:sldMkLst>
          <pc:docMk/>
          <pc:sldMk cId="1797006665" sldId="383"/>
        </pc:sldMkLst>
        <pc:spChg chg="mod">
          <ac:chgData name="Quyen Dinh" userId="3fb57a05-697c-48e3-a538-9a3d7bb7373f" providerId="ADAL" clId="{DCA4E62C-8609-46B2-951E-04203DC04581}" dt="2026-07-07T14:25:36.389" v="80"/>
          <ac:spMkLst>
            <pc:docMk/>
            <pc:sldMk cId="1797006665" sldId="383"/>
            <ac:spMk id="3" creationId="{7271CC9A-45AB-8314-30E7-05A339E088C1}"/>
          </ac:spMkLst>
        </pc:spChg>
        <pc:spChg chg="mod">
          <ac:chgData name="Quyen Dinh" userId="3fb57a05-697c-48e3-a538-9a3d7bb7373f" providerId="ADAL" clId="{DCA4E62C-8609-46B2-951E-04203DC04581}" dt="2026-07-07T14:25:44.490" v="83"/>
          <ac:spMkLst>
            <pc:docMk/>
            <pc:sldMk cId="1797006665" sldId="383"/>
            <ac:spMk id="7" creationId="{D6A98230-0C9F-6779-EC6D-DF60C547FF74}"/>
          </ac:spMkLst>
        </pc:spChg>
      </pc:sldChg>
      <pc:sldChg chg="modNotesTx">
        <pc:chgData name="Quyen Dinh" userId="3fb57a05-697c-48e3-a538-9a3d7bb7373f" providerId="ADAL" clId="{DCA4E62C-8609-46B2-951E-04203DC04581}" dt="2026-06-23T15:57:18.944" v="1" actId="6549"/>
        <pc:sldMkLst>
          <pc:docMk/>
          <pc:sldMk cId="1149317996" sldId="396"/>
        </pc:sldMkLst>
      </pc:sldChg>
      <pc:sldChg chg="add modNotesTx">
        <pc:chgData name="Quyen Dinh" userId="3fb57a05-697c-48e3-a538-9a3d7bb7373f" providerId="ADAL" clId="{DCA4E62C-8609-46B2-951E-04203DC04581}" dt="2026-06-23T15:58:35.867" v="7" actId="6549"/>
        <pc:sldMkLst>
          <pc:docMk/>
          <pc:sldMk cId="3799372788" sldId="398"/>
        </pc:sldMkLst>
      </pc:sldChg>
      <pc:sldChg chg="add">
        <pc:chgData name="Quyen Dinh" userId="3fb57a05-697c-48e3-a538-9a3d7bb7373f" providerId="ADAL" clId="{DCA4E62C-8609-46B2-951E-04203DC04581}" dt="2026-06-23T15:57:59.778" v="3"/>
        <pc:sldMkLst>
          <pc:docMk/>
          <pc:sldMk cId="1852788086" sldId="399"/>
        </pc:sldMkLst>
      </pc:sldChg>
      <pc:sldChg chg="add modNotesTx">
        <pc:chgData name="Quyen Dinh" userId="3fb57a05-697c-48e3-a538-9a3d7bb7373f" providerId="ADAL" clId="{DCA4E62C-8609-46B2-951E-04203DC04581}" dt="2026-06-23T15:58:32.266" v="6" actId="6549"/>
        <pc:sldMkLst>
          <pc:docMk/>
          <pc:sldMk cId="3815352750" sldId="400"/>
        </pc:sldMkLst>
      </pc:sldChg>
      <pc:sldChg chg="add">
        <pc:chgData name="Quyen Dinh" userId="3fb57a05-697c-48e3-a538-9a3d7bb7373f" providerId="ADAL" clId="{DCA4E62C-8609-46B2-951E-04203DC04581}" dt="2026-06-23T15:59:10.722" v="9"/>
        <pc:sldMkLst>
          <pc:docMk/>
          <pc:sldMk cId="101927914" sldId="401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1AC9FF-D296-40CA-8BAC-CAC5700A3959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032C577-4A8C-4810-9128-781A97F3B51C}">
      <dgm:prSet phldrT="[Text]" phldr="0" custT="1"/>
      <dgm:spPr/>
      <dgm:t>
        <a:bodyPr/>
        <a:lstStyle/>
        <a:p>
          <a:r>
            <a:rPr lang="en-US" sz="1600" b="0" i="0" dirty="0"/>
            <a:t>High School or GED</a:t>
          </a:r>
        </a:p>
      </dgm:t>
    </dgm:pt>
    <dgm:pt modelId="{1A0A4BF0-394D-4FB4-98BB-5668BA7ED37C}" type="parTrans" cxnId="{DACA2DCD-71F0-4599-B3B9-04360FAF9F9B}">
      <dgm:prSet/>
      <dgm:spPr/>
      <dgm:t>
        <a:bodyPr/>
        <a:lstStyle/>
        <a:p>
          <a:endParaRPr lang="en-US"/>
        </a:p>
      </dgm:t>
    </dgm:pt>
    <dgm:pt modelId="{370D5CE9-2FF5-4278-93ED-F38982DBB4D0}" type="sibTrans" cxnId="{DACA2DCD-71F0-4599-B3B9-04360FAF9F9B}">
      <dgm:prSet/>
      <dgm:spPr/>
      <dgm:t>
        <a:bodyPr/>
        <a:lstStyle/>
        <a:p>
          <a:endParaRPr lang="en-US"/>
        </a:p>
      </dgm:t>
    </dgm:pt>
    <dgm:pt modelId="{75AFCE63-C451-444E-803B-632ECB718043}">
      <dgm:prSet custT="1"/>
      <dgm:spPr/>
      <dgm:t>
        <a:bodyPr/>
        <a:lstStyle/>
        <a:p>
          <a:r>
            <a:rPr lang="en-US" sz="1600" b="0" dirty="0"/>
            <a:t>Begin working in a Community or Hospital Pharmacy</a:t>
          </a:r>
        </a:p>
      </dgm:t>
    </dgm:pt>
    <dgm:pt modelId="{C37D18F7-1C89-4FD7-8CC0-A0134A3E81B7}" type="parTrans" cxnId="{02123515-8C6D-482F-969F-FA6570BC0E5C}">
      <dgm:prSet/>
      <dgm:spPr/>
      <dgm:t>
        <a:bodyPr/>
        <a:lstStyle/>
        <a:p>
          <a:endParaRPr lang="en-US"/>
        </a:p>
      </dgm:t>
    </dgm:pt>
    <dgm:pt modelId="{0BD678A9-FA7E-47AB-9AEA-ABABAC447339}" type="sibTrans" cxnId="{02123515-8C6D-482F-969F-FA6570BC0E5C}">
      <dgm:prSet/>
      <dgm:spPr/>
      <dgm:t>
        <a:bodyPr/>
        <a:lstStyle/>
        <a:p>
          <a:endParaRPr lang="en-US"/>
        </a:p>
      </dgm:t>
    </dgm:pt>
    <dgm:pt modelId="{F8D5AC46-91E2-4D17-AE83-C212F4B3D920}">
      <dgm:prSet phldrT="[Text]" phldr="0" custT="1"/>
      <dgm:spPr/>
      <dgm:t>
        <a:bodyPr/>
        <a:lstStyle/>
        <a:p>
          <a:r>
            <a:rPr lang="en-US" sz="1600" b="1" dirty="0"/>
            <a:t>Optional</a:t>
          </a:r>
          <a:r>
            <a:rPr lang="en-US" sz="1600" dirty="0"/>
            <a:t>: Pass a National Certification Exam</a:t>
          </a:r>
        </a:p>
      </dgm:t>
    </dgm:pt>
    <dgm:pt modelId="{371EFC0C-DCD2-4036-9A17-2F46B9C81BF0}" type="parTrans" cxnId="{8326B282-E12C-46BF-A1A8-7187CF64AF7D}">
      <dgm:prSet/>
      <dgm:spPr/>
      <dgm:t>
        <a:bodyPr/>
        <a:lstStyle/>
        <a:p>
          <a:endParaRPr lang="en-US"/>
        </a:p>
      </dgm:t>
    </dgm:pt>
    <dgm:pt modelId="{E4C7BF2E-1F0D-4770-9F48-29D6F687A597}" type="sibTrans" cxnId="{8326B282-E12C-46BF-A1A8-7187CF64AF7D}">
      <dgm:prSet/>
      <dgm:spPr/>
      <dgm:t>
        <a:bodyPr/>
        <a:lstStyle/>
        <a:p>
          <a:endParaRPr lang="en-US"/>
        </a:p>
      </dgm:t>
    </dgm:pt>
    <dgm:pt modelId="{DA49FD9A-5C53-473B-8939-93AEA2C94536}">
      <dgm:prSet phldrT="[Text]" phldr="0" custT="1"/>
      <dgm:spPr/>
      <dgm:t>
        <a:bodyPr/>
        <a:lstStyle/>
        <a:p>
          <a:r>
            <a:rPr lang="en-US" sz="1600" b="0" dirty="0"/>
            <a:t>Pharmacy Technician Training Program</a:t>
          </a:r>
        </a:p>
      </dgm:t>
    </dgm:pt>
    <dgm:pt modelId="{C638080F-E324-4011-9118-E65B09A21786}" type="parTrans" cxnId="{6E7D6E41-3E41-4645-A153-C1BC8FA01D82}">
      <dgm:prSet/>
      <dgm:spPr/>
      <dgm:t>
        <a:bodyPr/>
        <a:lstStyle/>
        <a:p>
          <a:endParaRPr lang="en-US"/>
        </a:p>
      </dgm:t>
    </dgm:pt>
    <dgm:pt modelId="{B074227E-D63D-4A2D-8C49-39EC80F4344B}" type="sibTrans" cxnId="{6E7D6E41-3E41-4645-A153-C1BC8FA01D82}">
      <dgm:prSet/>
      <dgm:spPr/>
      <dgm:t>
        <a:bodyPr/>
        <a:lstStyle/>
        <a:p>
          <a:endParaRPr lang="en-US"/>
        </a:p>
      </dgm:t>
    </dgm:pt>
    <dgm:pt modelId="{2979EC75-5EB9-4DDA-A462-DEE0572A2692}" type="pres">
      <dgm:prSet presAssocID="{CD1AC9FF-D296-40CA-8BAC-CAC5700A3959}" presName="Name0" presStyleCnt="0">
        <dgm:presLayoutVars>
          <dgm:dir/>
          <dgm:animLvl val="lvl"/>
          <dgm:resizeHandles val="exact"/>
        </dgm:presLayoutVars>
      </dgm:prSet>
      <dgm:spPr/>
    </dgm:pt>
    <dgm:pt modelId="{1D82D4BF-F3CF-4AB5-9739-3A9F61D369E0}" type="pres">
      <dgm:prSet presAssocID="{F8D5AC46-91E2-4D17-AE83-C212F4B3D920}" presName="boxAndChildren" presStyleCnt="0"/>
      <dgm:spPr/>
    </dgm:pt>
    <dgm:pt modelId="{D0A5B64D-B558-49F1-8132-C7538D4ED552}" type="pres">
      <dgm:prSet presAssocID="{F8D5AC46-91E2-4D17-AE83-C212F4B3D920}" presName="parentTextBox" presStyleLbl="node1" presStyleIdx="0" presStyleCnt="4"/>
      <dgm:spPr/>
    </dgm:pt>
    <dgm:pt modelId="{CF75FCCF-7032-4193-BC41-0E3FF59B54C4}" type="pres">
      <dgm:prSet presAssocID="{B074227E-D63D-4A2D-8C49-39EC80F4344B}" presName="sp" presStyleCnt="0"/>
      <dgm:spPr/>
    </dgm:pt>
    <dgm:pt modelId="{8778B4B1-5FEE-44FD-91FF-7048458B0594}" type="pres">
      <dgm:prSet presAssocID="{DA49FD9A-5C53-473B-8939-93AEA2C94536}" presName="arrowAndChildren" presStyleCnt="0"/>
      <dgm:spPr/>
    </dgm:pt>
    <dgm:pt modelId="{E60F9C82-C8F7-4198-8A2C-8626540EE33F}" type="pres">
      <dgm:prSet presAssocID="{DA49FD9A-5C53-473B-8939-93AEA2C94536}" presName="parentTextArrow" presStyleLbl="node1" presStyleIdx="1" presStyleCnt="4"/>
      <dgm:spPr/>
    </dgm:pt>
    <dgm:pt modelId="{C0B18D76-0652-48DC-9E21-BE7048F022C8}" type="pres">
      <dgm:prSet presAssocID="{0BD678A9-FA7E-47AB-9AEA-ABABAC447339}" presName="sp" presStyleCnt="0"/>
      <dgm:spPr/>
    </dgm:pt>
    <dgm:pt modelId="{3F7154CA-9C51-4CBD-8F7A-6EA8183E1522}" type="pres">
      <dgm:prSet presAssocID="{75AFCE63-C451-444E-803B-632ECB718043}" presName="arrowAndChildren" presStyleCnt="0"/>
      <dgm:spPr/>
    </dgm:pt>
    <dgm:pt modelId="{B7A1E008-271E-4331-B481-C2FB943528AE}" type="pres">
      <dgm:prSet presAssocID="{75AFCE63-C451-444E-803B-632ECB718043}" presName="parentTextArrow" presStyleLbl="node1" presStyleIdx="2" presStyleCnt="4"/>
      <dgm:spPr/>
    </dgm:pt>
    <dgm:pt modelId="{7C15122A-34B6-45AA-91DC-ABF02AA7BE8C}" type="pres">
      <dgm:prSet presAssocID="{370D5CE9-2FF5-4278-93ED-F38982DBB4D0}" presName="sp" presStyleCnt="0"/>
      <dgm:spPr/>
    </dgm:pt>
    <dgm:pt modelId="{D91E2630-1F5B-4F7D-A229-6F9EB3A2F928}" type="pres">
      <dgm:prSet presAssocID="{E032C577-4A8C-4810-9128-781A97F3B51C}" presName="arrowAndChildren" presStyleCnt="0"/>
      <dgm:spPr/>
    </dgm:pt>
    <dgm:pt modelId="{1E9D337F-D15A-402E-BC96-44A8660036AA}" type="pres">
      <dgm:prSet presAssocID="{E032C577-4A8C-4810-9128-781A97F3B51C}" presName="parentTextArrow" presStyleLbl="node1" presStyleIdx="3" presStyleCnt="4"/>
      <dgm:spPr/>
    </dgm:pt>
  </dgm:ptLst>
  <dgm:cxnLst>
    <dgm:cxn modelId="{02123515-8C6D-482F-969F-FA6570BC0E5C}" srcId="{CD1AC9FF-D296-40CA-8BAC-CAC5700A3959}" destId="{75AFCE63-C451-444E-803B-632ECB718043}" srcOrd="1" destOrd="0" parTransId="{C37D18F7-1C89-4FD7-8CC0-A0134A3E81B7}" sibTransId="{0BD678A9-FA7E-47AB-9AEA-ABABAC447339}"/>
    <dgm:cxn modelId="{7A6BAE30-1B6A-4450-BAC1-0211610C722F}" type="presOf" srcId="{DA49FD9A-5C53-473B-8939-93AEA2C94536}" destId="{E60F9C82-C8F7-4198-8A2C-8626540EE33F}" srcOrd="0" destOrd="0" presId="urn:microsoft.com/office/officeart/2005/8/layout/process4"/>
    <dgm:cxn modelId="{6E7D6E41-3E41-4645-A153-C1BC8FA01D82}" srcId="{CD1AC9FF-D296-40CA-8BAC-CAC5700A3959}" destId="{DA49FD9A-5C53-473B-8939-93AEA2C94536}" srcOrd="2" destOrd="0" parTransId="{C638080F-E324-4011-9118-E65B09A21786}" sibTransId="{B074227E-D63D-4A2D-8C49-39EC80F4344B}"/>
    <dgm:cxn modelId="{8F46BE72-41AC-4813-B789-8CD3C75D3872}" type="presOf" srcId="{CD1AC9FF-D296-40CA-8BAC-CAC5700A3959}" destId="{2979EC75-5EB9-4DDA-A462-DEE0572A2692}" srcOrd="0" destOrd="0" presId="urn:microsoft.com/office/officeart/2005/8/layout/process4"/>
    <dgm:cxn modelId="{8326B282-E12C-46BF-A1A8-7187CF64AF7D}" srcId="{CD1AC9FF-D296-40CA-8BAC-CAC5700A3959}" destId="{F8D5AC46-91E2-4D17-AE83-C212F4B3D920}" srcOrd="3" destOrd="0" parTransId="{371EFC0C-DCD2-4036-9A17-2F46B9C81BF0}" sibTransId="{E4C7BF2E-1F0D-4770-9F48-29D6F687A597}"/>
    <dgm:cxn modelId="{4B8F0D93-D2C2-4829-A998-7DE4848FD2CD}" type="presOf" srcId="{F8D5AC46-91E2-4D17-AE83-C212F4B3D920}" destId="{D0A5B64D-B558-49F1-8132-C7538D4ED552}" srcOrd="0" destOrd="0" presId="urn:microsoft.com/office/officeart/2005/8/layout/process4"/>
    <dgm:cxn modelId="{67EF0797-C2DB-4A50-ACB8-FD7B38BE90BA}" type="presOf" srcId="{E032C577-4A8C-4810-9128-781A97F3B51C}" destId="{1E9D337F-D15A-402E-BC96-44A8660036AA}" srcOrd="0" destOrd="0" presId="urn:microsoft.com/office/officeart/2005/8/layout/process4"/>
    <dgm:cxn modelId="{A457E1C9-205E-422D-9DE1-E662996F1374}" type="presOf" srcId="{75AFCE63-C451-444E-803B-632ECB718043}" destId="{B7A1E008-271E-4331-B481-C2FB943528AE}" srcOrd="0" destOrd="0" presId="urn:microsoft.com/office/officeart/2005/8/layout/process4"/>
    <dgm:cxn modelId="{DACA2DCD-71F0-4599-B3B9-04360FAF9F9B}" srcId="{CD1AC9FF-D296-40CA-8BAC-CAC5700A3959}" destId="{E032C577-4A8C-4810-9128-781A97F3B51C}" srcOrd="0" destOrd="0" parTransId="{1A0A4BF0-394D-4FB4-98BB-5668BA7ED37C}" sibTransId="{370D5CE9-2FF5-4278-93ED-F38982DBB4D0}"/>
    <dgm:cxn modelId="{DE755E32-C0C4-434A-AB75-F8237694F12D}" type="presParOf" srcId="{2979EC75-5EB9-4DDA-A462-DEE0572A2692}" destId="{1D82D4BF-F3CF-4AB5-9739-3A9F61D369E0}" srcOrd="0" destOrd="0" presId="urn:microsoft.com/office/officeart/2005/8/layout/process4"/>
    <dgm:cxn modelId="{0327A4A2-9513-4EF2-8C98-A64B63B85C32}" type="presParOf" srcId="{1D82D4BF-F3CF-4AB5-9739-3A9F61D369E0}" destId="{D0A5B64D-B558-49F1-8132-C7538D4ED552}" srcOrd="0" destOrd="0" presId="urn:microsoft.com/office/officeart/2005/8/layout/process4"/>
    <dgm:cxn modelId="{207FFEE9-4CE3-4B48-9268-A7352A7D20F3}" type="presParOf" srcId="{2979EC75-5EB9-4DDA-A462-DEE0572A2692}" destId="{CF75FCCF-7032-4193-BC41-0E3FF59B54C4}" srcOrd="1" destOrd="0" presId="urn:microsoft.com/office/officeart/2005/8/layout/process4"/>
    <dgm:cxn modelId="{4DFCEC9E-F240-4E91-80FA-9EFDEEFC722C}" type="presParOf" srcId="{2979EC75-5EB9-4DDA-A462-DEE0572A2692}" destId="{8778B4B1-5FEE-44FD-91FF-7048458B0594}" srcOrd="2" destOrd="0" presId="urn:microsoft.com/office/officeart/2005/8/layout/process4"/>
    <dgm:cxn modelId="{609282E0-682A-417F-A037-B9B4C092EBE1}" type="presParOf" srcId="{8778B4B1-5FEE-44FD-91FF-7048458B0594}" destId="{E60F9C82-C8F7-4198-8A2C-8626540EE33F}" srcOrd="0" destOrd="0" presId="urn:microsoft.com/office/officeart/2005/8/layout/process4"/>
    <dgm:cxn modelId="{D3A687DD-E3C8-458D-B3C1-9127CBA1BABC}" type="presParOf" srcId="{2979EC75-5EB9-4DDA-A462-DEE0572A2692}" destId="{C0B18D76-0652-48DC-9E21-BE7048F022C8}" srcOrd="3" destOrd="0" presId="urn:microsoft.com/office/officeart/2005/8/layout/process4"/>
    <dgm:cxn modelId="{8634A2CB-261D-4798-92B4-88B4BC9266F1}" type="presParOf" srcId="{2979EC75-5EB9-4DDA-A462-DEE0572A2692}" destId="{3F7154CA-9C51-4CBD-8F7A-6EA8183E1522}" srcOrd="4" destOrd="0" presId="urn:microsoft.com/office/officeart/2005/8/layout/process4"/>
    <dgm:cxn modelId="{26A95B3F-EFC0-4756-80B6-1AF5BA30DD6C}" type="presParOf" srcId="{3F7154CA-9C51-4CBD-8F7A-6EA8183E1522}" destId="{B7A1E008-271E-4331-B481-C2FB943528AE}" srcOrd="0" destOrd="0" presId="urn:microsoft.com/office/officeart/2005/8/layout/process4"/>
    <dgm:cxn modelId="{F52055CA-08F8-4BA4-B5D3-15CFDAB0C8A7}" type="presParOf" srcId="{2979EC75-5EB9-4DDA-A462-DEE0572A2692}" destId="{7C15122A-34B6-45AA-91DC-ABF02AA7BE8C}" srcOrd="5" destOrd="0" presId="urn:microsoft.com/office/officeart/2005/8/layout/process4"/>
    <dgm:cxn modelId="{E7AC181F-AD69-42C4-BBB4-56341BE0C5EF}" type="presParOf" srcId="{2979EC75-5EB9-4DDA-A462-DEE0572A2692}" destId="{D91E2630-1F5B-4F7D-A229-6F9EB3A2F928}" srcOrd="6" destOrd="0" presId="urn:microsoft.com/office/officeart/2005/8/layout/process4"/>
    <dgm:cxn modelId="{B4499007-261D-44FA-852D-F3B9EED175D5}" type="presParOf" srcId="{D91E2630-1F5B-4F7D-A229-6F9EB3A2F928}" destId="{1E9D337F-D15A-402E-BC96-44A8660036AA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1B710D5-9423-4A04-AB85-B917B81CFDC1}" type="doc">
      <dgm:prSet loTypeId="urn:microsoft.com/office/officeart/2005/8/layout/process4" loCatId="process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6E0A1CE8-CFA2-461B-98E6-27F4F160376E}">
      <dgm:prSet phldrT="[Text]" phldr="0" custT="1"/>
      <dgm:spPr/>
      <dgm:t>
        <a:bodyPr/>
        <a:lstStyle/>
        <a:p>
          <a:r>
            <a:rPr lang="en-US" sz="1600" dirty="0"/>
            <a:t>Begin working in a Community or Hospital Pharmacy</a:t>
          </a:r>
        </a:p>
      </dgm:t>
    </dgm:pt>
    <dgm:pt modelId="{62DD6214-0DB6-45D8-AA88-5E9E265C9121}" type="parTrans" cxnId="{6AD66216-7573-4D3C-9BCE-BC3CB1EA47E7}">
      <dgm:prSet/>
      <dgm:spPr/>
      <dgm:t>
        <a:bodyPr/>
        <a:lstStyle/>
        <a:p>
          <a:endParaRPr lang="en-US"/>
        </a:p>
      </dgm:t>
    </dgm:pt>
    <dgm:pt modelId="{B9A3CD5D-D6FC-43A3-90DF-C916F8262894}" type="sibTrans" cxnId="{6AD66216-7573-4D3C-9BCE-BC3CB1EA47E7}">
      <dgm:prSet/>
      <dgm:spPr/>
      <dgm:t>
        <a:bodyPr/>
        <a:lstStyle/>
        <a:p>
          <a:endParaRPr lang="en-US"/>
        </a:p>
      </dgm:t>
    </dgm:pt>
    <dgm:pt modelId="{A1CD2787-4F7D-4458-867B-7ABC5DA4B819}">
      <dgm:prSet phldrT="[Text]" phldr="0" custT="1"/>
      <dgm:spPr/>
      <dgm:t>
        <a:bodyPr/>
        <a:lstStyle/>
        <a:p>
          <a:r>
            <a:rPr lang="en-US" sz="1600" b="1" dirty="0"/>
            <a:t>Optional</a:t>
          </a:r>
          <a:r>
            <a:rPr lang="en-US" sz="1600" dirty="0"/>
            <a:t>: Pass a National Certification Exam</a:t>
          </a:r>
        </a:p>
      </dgm:t>
    </dgm:pt>
    <dgm:pt modelId="{5F519B3A-A469-4DAC-9711-D59E32F34956}" type="parTrans" cxnId="{93FB1822-5F31-49C1-98D7-473D58677B19}">
      <dgm:prSet/>
      <dgm:spPr/>
      <dgm:t>
        <a:bodyPr/>
        <a:lstStyle/>
        <a:p>
          <a:endParaRPr lang="en-US"/>
        </a:p>
      </dgm:t>
    </dgm:pt>
    <dgm:pt modelId="{B4CE0B3A-2387-436A-BEB9-D3FE547D0B9C}" type="sibTrans" cxnId="{93FB1822-5F31-49C1-98D7-473D58677B19}">
      <dgm:prSet/>
      <dgm:spPr/>
      <dgm:t>
        <a:bodyPr/>
        <a:lstStyle/>
        <a:p>
          <a:endParaRPr lang="en-US"/>
        </a:p>
      </dgm:t>
    </dgm:pt>
    <dgm:pt modelId="{CFAFD4C5-8B32-4E81-846B-AA7C0956E1E8}">
      <dgm:prSet phldrT="[Text]" phldr="0" custT="1"/>
      <dgm:spPr/>
      <dgm:t>
        <a:bodyPr/>
        <a:lstStyle/>
        <a:p>
          <a:r>
            <a:rPr lang="en-US" sz="1600" dirty="0"/>
            <a:t>Pharmacy Technician Training Program</a:t>
          </a:r>
        </a:p>
      </dgm:t>
    </dgm:pt>
    <dgm:pt modelId="{878522BD-7BCB-44BE-B131-21C2D31F7D4D}" type="parTrans" cxnId="{DA668CD1-0D49-48D8-B7A2-0CA2FD1AA695}">
      <dgm:prSet/>
      <dgm:spPr/>
      <dgm:t>
        <a:bodyPr/>
        <a:lstStyle/>
        <a:p>
          <a:endParaRPr lang="en-US"/>
        </a:p>
      </dgm:t>
    </dgm:pt>
    <dgm:pt modelId="{DA01EF57-010B-43C6-9657-2CCF16AB1F6C}" type="sibTrans" cxnId="{DA668CD1-0D49-48D8-B7A2-0CA2FD1AA695}">
      <dgm:prSet/>
      <dgm:spPr/>
      <dgm:t>
        <a:bodyPr/>
        <a:lstStyle/>
        <a:p>
          <a:endParaRPr lang="en-US"/>
        </a:p>
      </dgm:t>
    </dgm:pt>
    <dgm:pt modelId="{0103C0B9-8619-415A-A227-4C61FCCAEF98}" type="pres">
      <dgm:prSet presAssocID="{D1B710D5-9423-4A04-AB85-B917B81CFDC1}" presName="Name0" presStyleCnt="0">
        <dgm:presLayoutVars>
          <dgm:dir/>
          <dgm:animLvl val="lvl"/>
          <dgm:resizeHandles val="exact"/>
        </dgm:presLayoutVars>
      </dgm:prSet>
      <dgm:spPr/>
    </dgm:pt>
    <dgm:pt modelId="{DC0AC91C-FED2-4B66-A7E5-FC14C32FB6A7}" type="pres">
      <dgm:prSet presAssocID="{A1CD2787-4F7D-4458-867B-7ABC5DA4B819}" presName="boxAndChildren" presStyleCnt="0"/>
      <dgm:spPr/>
    </dgm:pt>
    <dgm:pt modelId="{91C45EEE-735E-4BD2-8AFF-5254C54610D2}" type="pres">
      <dgm:prSet presAssocID="{A1CD2787-4F7D-4458-867B-7ABC5DA4B819}" presName="parentTextBox" presStyleLbl="node1" presStyleIdx="0" presStyleCnt="3" custLinFactNeighborX="127" custLinFactNeighborY="72"/>
      <dgm:spPr/>
    </dgm:pt>
    <dgm:pt modelId="{E96858A2-C2AC-477F-A996-AA0E49002CAC}" type="pres">
      <dgm:prSet presAssocID="{DA01EF57-010B-43C6-9657-2CCF16AB1F6C}" presName="sp" presStyleCnt="0"/>
      <dgm:spPr/>
    </dgm:pt>
    <dgm:pt modelId="{686E7B34-C5B2-4075-93BF-7A7C0E4A97E5}" type="pres">
      <dgm:prSet presAssocID="{CFAFD4C5-8B32-4E81-846B-AA7C0956E1E8}" presName="arrowAndChildren" presStyleCnt="0"/>
      <dgm:spPr/>
    </dgm:pt>
    <dgm:pt modelId="{34373456-EFE8-460C-A2C9-3DC816A79DFB}" type="pres">
      <dgm:prSet presAssocID="{CFAFD4C5-8B32-4E81-846B-AA7C0956E1E8}" presName="parentTextArrow" presStyleLbl="node1" presStyleIdx="1" presStyleCnt="3"/>
      <dgm:spPr/>
    </dgm:pt>
    <dgm:pt modelId="{73355C28-6CE6-46B6-A097-0C8721AAC4E7}" type="pres">
      <dgm:prSet presAssocID="{B9A3CD5D-D6FC-43A3-90DF-C916F8262894}" presName="sp" presStyleCnt="0"/>
      <dgm:spPr/>
    </dgm:pt>
    <dgm:pt modelId="{DA5BC4E3-D678-45C2-BF74-0A3878A6C123}" type="pres">
      <dgm:prSet presAssocID="{6E0A1CE8-CFA2-461B-98E6-27F4F160376E}" presName="arrowAndChildren" presStyleCnt="0"/>
      <dgm:spPr/>
    </dgm:pt>
    <dgm:pt modelId="{2F3CBE9C-5AEC-4458-8ECA-116FF55CBA8B}" type="pres">
      <dgm:prSet presAssocID="{6E0A1CE8-CFA2-461B-98E6-27F4F160376E}" presName="parentTextArrow" presStyleLbl="node1" presStyleIdx="2" presStyleCnt="3" custLinFactNeighborX="12" custLinFactNeighborY="-46"/>
      <dgm:spPr/>
    </dgm:pt>
  </dgm:ptLst>
  <dgm:cxnLst>
    <dgm:cxn modelId="{6AD66216-7573-4D3C-9BCE-BC3CB1EA47E7}" srcId="{D1B710D5-9423-4A04-AB85-B917B81CFDC1}" destId="{6E0A1CE8-CFA2-461B-98E6-27F4F160376E}" srcOrd="0" destOrd="0" parTransId="{62DD6214-0DB6-45D8-AA88-5E9E265C9121}" sibTransId="{B9A3CD5D-D6FC-43A3-90DF-C916F8262894}"/>
    <dgm:cxn modelId="{93FB1822-5F31-49C1-98D7-473D58677B19}" srcId="{D1B710D5-9423-4A04-AB85-B917B81CFDC1}" destId="{A1CD2787-4F7D-4458-867B-7ABC5DA4B819}" srcOrd="2" destOrd="0" parTransId="{5F519B3A-A469-4DAC-9711-D59E32F34956}" sibTransId="{B4CE0B3A-2387-436A-BEB9-D3FE547D0B9C}"/>
    <dgm:cxn modelId="{7D297C85-D4C4-4848-966A-AC541A14C917}" type="presOf" srcId="{A1CD2787-4F7D-4458-867B-7ABC5DA4B819}" destId="{91C45EEE-735E-4BD2-8AFF-5254C54610D2}" srcOrd="0" destOrd="0" presId="urn:microsoft.com/office/officeart/2005/8/layout/process4"/>
    <dgm:cxn modelId="{29D23F9D-30A3-4FDC-A7BB-B4A4827EA5AA}" type="presOf" srcId="{CFAFD4C5-8B32-4E81-846B-AA7C0956E1E8}" destId="{34373456-EFE8-460C-A2C9-3DC816A79DFB}" srcOrd="0" destOrd="0" presId="urn:microsoft.com/office/officeart/2005/8/layout/process4"/>
    <dgm:cxn modelId="{82A4EDBE-6C4B-42D1-9B28-E6769B485FC4}" type="presOf" srcId="{D1B710D5-9423-4A04-AB85-B917B81CFDC1}" destId="{0103C0B9-8619-415A-A227-4C61FCCAEF98}" srcOrd="0" destOrd="0" presId="urn:microsoft.com/office/officeart/2005/8/layout/process4"/>
    <dgm:cxn modelId="{30A5A2C1-55BC-4ADA-BE8C-ACF492DEF3BB}" type="presOf" srcId="{6E0A1CE8-CFA2-461B-98E6-27F4F160376E}" destId="{2F3CBE9C-5AEC-4458-8ECA-116FF55CBA8B}" srcOrd="0" destOrd="0" presId="urn:microsoft.com/office/officeart/2005/8/layout/process4"/>
    <dgm:cxn modelId="{DA668CD1-0D49-48D8-B7A2-0CA2FD1AA695}" srcId="{D1B710D5-9423-4A04-AB85-B917B81CFDC1}" destId="{CFAFD4C5-8B32-4E81-846B-AA7C0956E1E8}" srcOrd="1" destOrd="0" parTransId="{878522BD-7BCB-44BE-B131-21C2D31F7D4D}" sibTransId="{DA01EF57-010B-43C6-9657-2CCF16AB1F6C}"/>
    <dgm:cxn modelId="{29D43930-17E9-4690-96BC-E8E9437D93A1}" type="presParOf" srcId="{0103C0B9-8619-415A-A227-4C61FCCAEF98}" destId="{DC0AC91C-FED2-4B66-A7E5-FC14C32FB6A7}" srcOrd="0" destOrd="0" presId="urn:microsoft.com/office/officeart/2005/8/layout/process4"/>
    <dgm:cxn modelId="{87DD4FD8-690B-40DE-AFB7-D11ABF46F65F}" type="presParOf" srcId="{DC0AC91C-FED2-4B66-A7E5-FC14C32FB6A7}" destId="{91C45EEE-735E-4BD2-8AFF-5254C54610D2}" srcOrd="0" destOrd="0" presId="urn:microsoft.com/office/officeart/2005/8/layout/process4"/>
    <dgm:cxn modelId="{449F5EE5-B383-4484-A56B-9C7F5DCAA5C0}" type="presParOf" srcId="{0103C0B9-8619-415A-A227-4C61FCCAEF98}" destId="{E96858A2-C2AC-477F-A996-AA0E49002CAC}" srcOrd="1" destOrd="0" presId="urn:microsoft.com/office/officeart/2005/8/layout/process4"/>
    <dgm:cxn modelId="{615CE8D3-2489-46FF-8FC2-EDA021771287}" type="presParOf" srcId="{0103C0B9-8619-415A-A227-4C61FCCAEF98}" destId="{686E7B34-C5B2-4075-93BF-7A7C0E4A97E5}" srcOrd="2" destOrd="0" presId="urn:microsoft.com/office/officeart/2005/8/layout/process4"/>
    <dgm:cxn modelId="{F768B34B-65D7-4813-9762-29C8DD9E6F7A}" type="presParOf" srcId="{686E7B34-C5B2-4075-93BF-7A7C0E4A97E5}" destId="{34373456-EFE8-460C-A2C9-3DC816A79DFB}" srcOrd="0" destOrd="0" presId="urn:microsoft.com/office/officeart/2005/8/layout/process4"/>
    <dgm:cxn modelId="{4BDAA433-EEBF-40A0-9C2A-1F88612684EE}" type="presParOf" srcId="{0103C0B9-8619-415A-A227-4C61FCCAEF98}" destId="{73355C28-6CE6-46B6-A097-0C8721AAC4E7}" srcOrd="3" destOrd="0" presId="urn:microsoft.com/office/officeart/2005/8/layout/process4"/>
    <dgm:cxn modelId="{C0BC347B-191F-47EE-8490-AFC212F85831}" type="presParOf" srcId="{0103C0B9-8619-415A-A227-4C61FCCAEF98}" destId="{DA5BC4E3-D678-45C2-BF74-0A3878A6C123}" srcOrd="4" destOrd="0" presId="urn:microsoft.com/office/officeart/2005/8/layout/process4"/>
    <dgm:cxn modelId="{96BB8F37-B15E-47D2-9D1A-BDE2A7B942E0}" type="presParOf" srcId="{DA5BC4E3-D678-45C2-BF74-0A3878A6C123}" destId="{2F3CBE9C-5AEC-4458-8ECA-116FF55CBA8B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DF502B6-F8EC-4E33-8CDD-505ABF4763ED}" type="doc">
      <dgm:prSet loTypeId="urn:microsoft.com/office/officeart/2005/8/layout/process2" loCatId="process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35E7AE5-9687-4D64-9E29-9E6BF11CC3E1}">
      <dgm:prSet phldrT="[Text]" phldr="0"/>
      <dgm:spPr/>
      <dgm:t>
        <a:bodyPr/>
        <a:lstStyle/>
        <a:p>
          <a:r>
            <a:rPr lang="en-US"/>
            <a:t>High School</a:t>
          </a:r>
        </a:p>
      </dgm:t>
    </dgm:pt>
    <dgm:pt modelId="{05C34321-8A3E-4A57-834B-E8DF5FC67BBD}" type="parTrans" cxnId="{FB4DE9DF-CE08-4EC2-B970-72881F051D92}">
      <dgm:prSet/>
      <dgm:spPr/>
      <dgm:t>
        <a:bodyPr/>
        <a:lstStyle/>
        <a:p>
          <a:endParaRPr lang="en-US"/>
        </a:p>
      </dgm:t>
    </dgm:pt>
    <dgm:pt modelId="{E336ADA1-DA13-47A3-A1A8-848046598FEF}" type="sibTrans" cxnId="{FB4DE9DF-CE08-4EC2-B970-72881F051D92}">
      <dgm:prSet/>
      <dgm:spPr/>
      <dgm:t>
        <a:bodyPr/>
        <a:lstStyle/>
        <a:p>
          <a:endParaRPr lang="en-US"/>
        </a:p>
      </dgm:t>
    </dgm:pt>
    <dgm:pt modelId="{410676D7-D5A4-40FF-ABF7-611B74A4B0A1}">
      <dgm:prSet phldrT="[Text]" phldr="0"/>
      <dgm:spPr/>
      <dgm:t>
        <a:bodyPr/>
        <a:lstStyle/>
        <a:p>
          <a:r>
            <a:rPr lang="en-US"/>
            <a:t>Accelerated PharmD Program (6-7 years)</a:t>
          </a:r>
        </a:p>
      </dgm:t>
    </dgm:pt>
    <dgm:pt modelId="{618A7DD8-647F-4E13-A15A-020BA9220EC4}" type="parTrans" cxnId="{C6EDF63A-81F6-4B96-A938-51E5D5BF8410}">
      <dgm:prSet/>
      <dgm:spPr/>
      <dgm:t>
        <a:bodyPr/>
        <a:lstStyle/>
        <a:p>
          <a:endParaRPr lang="en-US"/>
        </a:p>
      </dgm:t>
    </dgm:pt>
    <dgm:pt modelId="{B7911693-03E4-4C9D-B08F-F3C839864BCC}" type="sibTrans" cxnId="{C6EDF63A-81F6-4B96-A938-51E5D5BF8410}">
      <dgm:prSet/>
      <dgm:spPr/>
      <dgm:t>
        <a:bodyPr/>
        <a:lstStyle/>
        <a:p>
          <a:endParaRPr lang="en-US"/>
        </a:p>
      </dgm:t>
    </dgm:pt>
    <dgm:pt modelId="{A4851E8A-828A-476C-8B2F-5E8EC33E3B05}">
      <dgm:prSet phldrT="[Text]" phldr="0"/>
      <dgm:spPr/>
      <dgm:t>
        <a:bodyPr/>
        <a:lstStyle/>
        <a:p>
          <a:r>
            <a:rPr lang="en-US" b="1"/>
            <a:t>Optional</a:t>
          </a:r>
          <a:r>
            <a:rPr lang="en-US"/>
            <a:t>: Residency or Fellowship</a:t>
          </a:r>
        </a:p>
      </dgm:t>
    </dgm:pt>
    <dgm:pt modelId="{D6503B89-5825-4FD7-B80D-5A38324D3442}" type="parTrans" cxnId="{D002EF0A-DA7F-47AC-83CF-E2C0C3DFEBE2}">
      <dgm:prSet/>
      <dgm:spPr/>
      <dgm:t>
        <a:bodyPr/>
        <a:lstStyle/>
        <a:p>
          <a:endParaRPr lang="en-US"/>
        </a:p>
      </dgm:t>
    </dgm:pt>
    <dgm:pt modelId="{E4FECC8F-12E3-4EEC-8A8B-79553A879103}" type="sibTrans" cxnId="{D002EF0A-DA7F-47AC-83CF-E2C0C3DFEBE2}">
      <dgm:prSet/>
      <dgm:spPr/>
      <dgm:t>
        <a:bodyPr/>
        <a:lstStyle/>
        <a:p>
          <a:endParaRPr lang="en-US"/>
        </a:p>
      </dgm:t>
    </dgm:pt>
    <dgm:pt modelId="{52B1DF1D-F035-4390-9C9C-EF472615A0C9}" type="pres">
      <dgm:prSet presAssocID="{0DF502B6-F8EC-4E33-8CDD-505ABF4763ED}" presName="linearFlow" presStyleCnt="0">
        <dgm:presLayoutVars>
          <dgm:resizeHandles val="exact"/>
        </dgm:presLayoutVars>
      </dgm:prSet>
      <dgm:spPr/>
    </dgm:pt>
    <dgm:pt modelId="{0D1C61B1-3D1B-40A4-897C-43FCEE84178D}" type="pres">
      <dgm:prSet presAssocID="{A35E7AE5-9687-4D64-9E29-9E6BF11CC3E1}" presName="node" presStyleLbl="node1" presStyleIdx="0" presStyleCnt="3">
        <dgm:presLayoutVars>
          <dgm:bulletEnabled val="1"/>
        </dgm:presLayoutVars>
      </dgm:prSet>
      <dgm:spPr/>
    </dgm:pt>
    <dgm:pt modelId="{27E9FA51-7DE5-4C30-82E9-410C386C7B04}" type="pres">
      <dgm:prSet presAssocID="{E336ADA1-DA13-47A3-A1A8-848046598FEF}" presName="sibTrans" presStyleLbl="sibTrans2D1" presStyleIdx="0" presStyleCnt="2"/>
      <dgm:spPr/>
    </dgm:pt>
    <dgm:pt modelId="{E0B7E08E-E015-4895-9472-C36CAA4B8E74}" type="pres">
      <dgm:prSet presAssocID="{E336ADA1-DA13-47A3-A1A8-848046598FEF}" presName="connectorText" presStyleLbl="sibTrans2D1" presStyleIdx="0" presStyleCnt="2"/>
      <dgm:spPr/>
    </dgm:pt>
    <dgm:pt modelId="{C21208A8-A24B-4BD9-8717-9E6431563676}" type="pres">
      <dgm:prSet presAssocID="{410676D7-D5A4-40FF-ABF7-611B74A4B0A1}" presName="node" presStyleLbl="node1" presStyleIdx="1" presStyleCnt="3">
        <dgm:presLayoutVars>
          <dgm:bulletEnabled val="1"/>
        </dgm:presLayoutVars>
      </dgm:prSet>
      <dgm:spPr/>
    </dgm:pt>
    <dgm:pt modelId="{55080756-5498-46F0-B076-3E7A498F96BA}" type="pres">
      <dgm:prSet presAssocID="{B7911693-03E4-4C9D-B08F-F3C839864BCC}" presName="sibTrans" presStyleLbl="sibTrans2D1" presStyleIdx="1" presStyleCnt="2"/>
      <dgm:spPr/>
    </dgm:pt>
    <dgm:pt modelId="{BB72F5FC-1A6C-474D-B3EB-B8EF4F68B697}" type="pres">
      <dgm:prSet presAssocID="{B7911693-03E4-4C9D-B08F-F3C839864BCC}" presName="connectorText" presStyleLbl="sibTrans2D1" presStyleIdx="1" presStyleCnt="2"/>
      <dgm:spPr/>
    </dgm:pt>
    <dgm:pt modelId="{1E5E4FCA-2C8C-4CAD-8A98-EE5D5C41B916}" type="pres">
      <dgm:prSet presAssocID="{A4851E8A-828A-476C-8B2F-5E8EC33E3B05}" presName="node" presStyleLbl="node1" presStyleIdx="2" presStyleCnt="3">
        <dgm:presLayoutVars>
          <dgm:bulletEnabled val="1"/>
        </dgm:presLayoutVars>
      </dgm:prSet>
      <dgm:spPr/>
    </dgm:pt>
  </dgm:ptLst>
  <dgm:cxnLst>
    <dgm:cxn modelId="{D002EF0A-DA7F-47AC-83CF-E2C0C3DFEBE2}" srcId="{0DF502B6-F8EC-4E33-8CDD-505ABF4763ED}" destId="{A4851E8A-828A-476C-8B2F-5E8EC33E3B05}" srcOrd="2" destOrd="0" parTransId="{D6503B89-5825-4FD7-B80D-5A38324D3442}" sibTransId="{E4FECC8F-12E3-4EEC-8A8B-79553A879103}"/>
    <dgm:cxn modelId="{9A288712-BEBE-4A4A-AA03-7F7461D2786A}" type="presOf" srcId="{B7911693-03E4-4C9D-B08F-F3C839864BCC}" destId="{55080756-5498-46F0-B076-3E7A498F96BA}" srcOrd="0" destOrd="0" presId="urn:microsoft.com/office/officeart/2005/8/layout/process2"/>
    <dgm:cxn modelId="{1ECFA917-1AC1-4C55-8E34-ACF2C4A27EA9}" type="presOf" srcId="{A4851E8A-828A-476C-8B2F-5E8EC33E3B05}" destId="{1E5E4FCA-2C8C-4CAD-8A98-EE5D5C41B916}" srcOrd="0" destOrd="0" presId="urn:microsoft.com/office/officeart/2005/8/layout/process2"/>
    <dgm:cxn modelId="{B58B972B-E537-401F-B4E4-A96D66F2CEDB}" type="presOf" srcId="{410676D7-D5A4-40FF-ABF7-611B74A4B0A1}" destId="{C21208A8-A24B-4BD9-8717-9E6431563676}" srcOrd="0" destOrd="0" presId="urn:microsoft.com/office/officeart/2005/8/layout/process2"/>
    <dgm:cxn modelId="{C6EDF63A-81F6-4B96-A938-51E5D5BF8410}" srcId="{0DF502B6-F8EC-4E33-8CDD-505ABF4763ED}" destId="{410676D7-D5A4-40FF-ABF7-611B74A4B0A1}" srcOrd="1" destOrd="0" parTransId="{618A7DD8-647F-4E13-A15A-020BA9220EC4}" sibTransId="{B7911693-03E4-4C9D-B08F-F3C839864BCC}"/>
    <dgm:cxn modelId="{A8E4C63C-6B9E-4276-891F-438BA6F04086}" type="presOf" srcId="{E336ADA1-DA13-47A3-A1A8-848046598FEF}" destId="{27E9FA51-7DE5-4C30-82E9-410C386C7B04}" srcOrd="0" destOrd="0" presId="urn:microsoft.com/office/officeart/2005/8/layout/process2"/>
    <dgm:cxn modelId="{414B4240-482C-403E-8942-DE21EA4E5A47}" type="presOf" srcId="{0DF502B6-F8EC-4E33-8CDD-505ABF4763ED}" destId="{52B1DF1D-F035-4390-9C9C-EF472615A0C9}" srcOrd="0" destOrd="0" presId="urn:microsoft.com/office/officeart/2005/8/layout/process2"/>
    <dgm:cxn modelId="{D90FA558-9B8A-4499-8BE5-12AE9441054A}" type="presOf" srcId="{E336ADA1-DA13-47A3-A1A8-848046598FEF}" destId="{E0B7E08E-E015-4895-9472-C36CAA4B8E74}" srcOrd="1" destOrd="0" presId="urn:microsoft.com/office/officeart/2005/8/layout/process2"/>
    <dgm:cxn modelId="{51FF657F-10C1-48E3-9AB8-5298B1F890F1}" type="presOf" srcId="{B7911693-03E4-4C9D-B08F-F3C839864BCC}" destId="{BB72F5FC-1A6C-474D-B3EB-B8EF4F68B697}" srcOrd="1" destOrd="0" presId="urn:microsoft.com/office/officeart/2005/8/layout/process2"/>
    <dgm:cxn modelId="{FB4DE9DF-CE08-4EC2-B970-72881F051D92}" srcId="{0DF502B6-F8EC-4E33-8CDD-505ABF4763ED}" destId="{A35E7AE5-9687-4D64-9E29-9E6BF11CC3E1}" srcOrd="0" destOrd="0" parTransId="{05C34321-8A3E-4A57-834B-E8DF5FC67BBD}" sibTransId="{E336ADA1-DA13-47A3-A1A8-848046598FEF}"/>
    <dgm:cxn modelId="{A5FA5CF1-A6FB-4A90-9412-739F6AD4EB79}" type="presOf" srcId="{A35E7AE5-9687-4D64-9E29-9E6BF11CC3E1}" destId="{0D1C61B1-3D1B-40A4-897C-43FCEE84178D}" srcOrd="0" destOrd="0" presId="urn:microsoft.com/office/officeart/2005/8/layout/process2"/>
    <dgm:cxn modelId="{F6AF4F64-ADB7-474B-8A5A-D3B3353E57B3}" type="presParOf" srcId="{52B1DF1D-F035-4390-9C9C-EF472615A0C9}" destId="{0D1C61B1-3D1B-40A4-897C-43FCEE84178D}" srcOrd="0" destOrd="0" presId="urn:microsoft.com/office/officeart/2005/8/layout/process2"/>
    <dgm:cxn modelId="{6A3D05D7-BB64-4CA7-953D-227D00E0700C}" type="presParOf" srcId="{52B1DF1D-F035-4390-9C9C-EF472615A0C9}" destId="{27E9FA51-7DE5-4C30-82E9-410C386C7B04}" srcOrd="1" destOrd="0" presId="urn:microsoft.com/office/officeart/2005/8/layout/process2"/>
    <dgm:cxn modelId="{0B748A08-1B95-475A-AF6D-382A8DA80A7E}" type="presParOf" srcId="{27E9FA51-7DE5-4C30-82E9-410C386C7B04}" destId="{E0B7E08E-E015-4895-9472-C36CAA4B8E74}" srcOrd="0" destOrd="0" presId="urn:microsoft.com/office/officeart/2005/8/layout/process2"/>
    <dgm:cxn modelId="{7A3EFD6C-32B9-4BDA-A94F-413F228DC98F}" type="presParOf" srcId="{52B1DF1D-F035-4390-9C9C-EF472615A0C9}" destId="{C21208A8-A24B-4BD9-8717-9E6431563676}" srcOrd="2" destOrd="0" presId="urn:microsoft.com/office/officeart/2005/8/layout/process2"/>
    <dgm:cxn modelId="{0B8DD938-FCBE-49DC-9B83-79B576CC9934}" type="presParOf" srcId="{52B1DF1D-F035-4390-9C9C-EF472615A0C9}" destId="{55080756-5498-46F0-B076-3E7A498F96BA}" srcOrd="3" destOrd="0" presId="urn:microsoft.com/office/officeart/2005/8/layout/process2"/>
    <dgm:cxn modelId="{29625DE9-ED90-4D09-BA33-552C11074F6D}" type="presParOf" srcId="{55080756-5498-46F0-B076-3E7A498F96BA}" destId="{BB72F5FC-1A6C-474D-B3EB-B8EF4F68B697}" srcOrd="0" destOrd="0" presId="urn:microsoft.com/office/officeart/2005/8/layout/process2"/>
    <dgm:cxn modelId="{5ED179EA-2DEB-45B4-86B1-DADC87C6B275}" type="presParOf" srcId="{52B1DF1D-F035-4390-9C9C-EF472615A0C9}" destId="{1E5E4FCA-2C8C-4CAD-8A98-EE5D5C41B916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A72F14E-9DEB-40CA-80F4-BA77B0C108CA}" type="doc">
      <dgm:prSet loTypeId="urn:microsoft.com/office/officeart/2005/8/layout/process2" loCatId="process" qsTypeId="urn:microsoft.com/office/officeart/2005/8/quickstyle/simple2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E164CF4E-C788-4506-A118-44F29BFF5573}">
      <dgm:prSet phldrT="[Text]" phldr="0"/>
      <dgm:spPr/>
      <dgm:t>
        <a:bodyPr/>
        <a:lstStyle/>
        <a:p>
          <a:r>
            <a:rPr lang="en-US"/>
            <a:t>High School</a:t>
          </a:r>
        </a:p>
      </dgm:t>
    </dgm:pt>
    <dgm:pt modelId="{A1AA26E0-AF84-4C1E-B573-E642583CB00D}" type="parTrans" cxnId="{B1E68E04-658A-4DF7-864C-01C7729052CB}">
      <dgm:prSet/>
      <dgm:spPr/>
      <dgm:t>
        <a:bodyPr/>
        <a:lstStyle/>
        <a:p>
          <a:endParaRPr lang="en-US"/>
        </a:p>
      </dgm:t>
    </dgm:pt>
    <dgm:pt modelId="{1871FFC2-1284-4553-90B2-4F12E60BDF8E}" type="sibTrans" cxnId="{B1E68E04-658A-4DF7-864C-01C7729052CB}">
      <dgm:prSet/>
      <dgm:spPr/>
      <dgm:t>
        <a:bodyPr/>
        <a:lstStyle/>
        <a:p>
          <a:endParaRPr lang="en-US"/>
        </a:p>
      </dgm:t>
    </dgm:pt>
    <dgm:pt modelId="{E3B68505-D776-4685-8D83-DFB226078D17}">
      <dgm:prSet phldrT="[Text]" phldr="0"/>
      <dgm:spPr/>
      <dgm:t>
        <a:bodyPr/>
        <a:lstStyle/>
        <a:p>
          <a:r>
            <a:rPr lang="en-US"/>
            <a:t>Pre-requisite Courses (2-4 years)</a:t>
          </a:r>
        </a:p>
      </dgm:t>
    </dgm:pt>
    <dgm:pt modelId="{0A8F488B-0CBC-4B2B-AEF9-681EB0E79C42}" type="parTrans" cxnId="{757DB715-3F21-4B5F-B4B8-417602EA6055}">
      <dgm:prSet/>
      <dgm:spPr/>
      <dgm:t>
        <a:bodyPr/>
        <a:lstStyle/>
        <a:p>
          <a:endParaRPr lang="en-US"/>
        </a:p>
      </dgm:t>
    </dgm:pt>
    <dgm:pt modelId="{13411E7D-E798-4B44-9E95-3E8F56650A6F}" type="sibTrans" cxnId="{757DB715-3F21-4B5F-B4B8-417602EA6055}">
      <dgm:prSet/>
      <dgm:spPr/>
      <dgm:t>
        <a:bodyPr/>
        <a:lstStyle/>
        <a:p>
          <a:endParaRPr lang="en-US"/>
        </a:p>
      </dgm:t>
    </dgm:pt>
    <dgm:pt modelId="{50CA4377-E41E-4BB5-8CB2-CCD8EB46D429}">
      <dgm:prSet phldrT="[Text]" phldr="0"/>
      <dgm:spPr/>
      <dgm:t>
        <a:bodyPr/>
        <a:lstStyle/>
        <a:p>
          <a:r>
            <a:rPr lang="en-US"/>
            <a:t>PharmD (3-4 years)</a:t>
          </a:r>
        </a:p>
      </dgm:t>
    </dgm:pt>
    <dgm:pt modelId="{40A4C8B0-8512-4FD2-8A3C-D1248BA03B27}" type="parTrans" cxnId="{6B3DC001-0198-4A8D-84ED-5C9450200072}">
      <dgm:prSet/>
      <dgm:spPr/>
      <dgm:t>
        <a:bodyPr/>
        <a:lstStyle/>
        <a:p>
          <a:endParaRPr lang="en-US"/>
        </a:p>
      </dgm:t>
    </dgm:pt>
    <dgm:pt modelId="{609AC343-2240-411D-A6E3-49020A6960DB}" type="sibTrans" cxnId="{6B3DC001-0198-4A8D-84ED-5C9450200072}">
      <dgm:prSet/>
      <dgm:spPr/>
      <dgm:t>
        <a:bodyPr/>
        <a:lstStyle/>
        <a:p>
          <a:endParaRPr lang="en-US"/>
        </a:p>
      </dgm:t>
    </dgm:pt>
    <dgm:pt modelId="{40C1182C-EAB6-4C20-AE55-5F63D2CCFF60}">
      <dgm:prSet/>
      <dgm:spPr/>
      <dgm:t>
        <a:bodyPr/>
        <a:lstStyle/>
        <a:p>
          <a:r>
            <a:rPr lang="en-US" b="1"/>
            <a:t>Optional</a:t>
          </a:r>
          <a:r>
            <a:rPr lang="en-US"/>
            <a:t>: Residency or Fellowship</a:t>
          </a:r>
        </a:p>
      </dgm:t>
    </dgm:pt>
    <dgm:pt modelId="{C9E92051-9ADA-44FB-B8DF-1FB8BCB8345F}" type="parTrans" cxnId="{4C3C8944-C4B9-4D73-8C9F-0EEBDF2F055A}">
      <dgm:prSet/>
      <dgm:spPr/>
      <dgm:t>
        <a:bodyPr/>
        <a:lstStyle/>
        <a:p>
          <a:endParaRPr lang="en-US"/>
        </a:p>
      </dgm:t>
    </dgm:pt>
    <dgm:pt modelId="{61300E31-386B-4871-95EA-154AD32BD26F}" type="sibTrans" cxnId="{4C3C8944-C4B9-4D73-8C9F-0EEBDF2F055A}">
      <dgm:prSet/>
      <dgm:spPr/>
      <dgm:t>
        <a:bodyPr/>
        <a:lstStyle/>
        <a:p>
          <a:endParaRPr lang="en-US"/>
        </a:p>
      </dgm:t>
    </dgm:pt>
    <dgm:pt modelId="{6579BB11-E86D-4725-A9BC-DE92269B0C8B}" type="pres">
      <dgm:prSet presAssocID="{2A72F14E-9DEB-40CA-80F4-BA77B0C108CA}" presName="linearFlow" presStyleCnt="0">
        <dgm:presLayoutVars>
          <dgm:resizeHandles val="exact"/>
        </dgm:presLayoutVars>
      </dgm:prSet>
      <dgm:spPr/>
    </dgm:pt>
    <dgm:pt modelId="{78297122-44F4-4CE1-872E-D282150772C0}" type="pres">
      <dgm:prSet presAssocID="{E164CF4E-C788-4506-A118-44F29BFF5573}" presName="node" presStyleLbl="node1" presStyleIdx="0" presStyleCnt="4">
        <dgm:presLayoutVars>
          <dgm:bulletEnabled val="1"/>
        </dgm:presLayoutVars>
      </dgm:prSet>
      <dgm:spPr/>
    </dgm:pt>
    <dgm:pt modelId="{50D8C6E1-B727-412D-89F2-2FF99605B23B}" type="pres">
      <dgm:prSet presAssocID="{1871FFC2-1284-4553-90B2-4F12E60BDF8E}" presName="sibTrans" presStyleLbl="sibTrans2D1" presStyleIdx="0" presStyleCnt="3"/>
      <dgm:spPr/>
    </dgm:pt>
    <dgm:pt modelId="{1122CF8E-609E-463F-8460-7A200CDF451E}" type="pres">
      <dgm:prSet presAssocID="{1871FFC2-1284-4553-90B2-4F12E60BDF8E}" presName="connectorText" presStyleLbl="sibTrans2D1" presStyleIdx="0" presStyleCnt="3"/>
      <dgm:spPr/>
    </dgm:pt>
    <dgm:pt modelId="{AB3EF3EF-EB62-4247-9096-CE685D2434CF}" type="pres">
      <dgm:prSet presAssocID="{E3B68505-D776-4685-8D83-DFB226078D17}" presName="node" presStyleLbl="node1" presStyleIdx="1" presStyleCnt="4">
        <dgm:presLayoutVars>
          <dgm:bulletEnabled val="1"/>
        </dgm:presLayoutVars>
      </dgm:prSet>
      <dgm:spPr/>
    </dgm:pt>
    <dgm:pt modelId="{06278753-08D5-4A67-9A6B-DE3459919232}" type="pres">
      <dgm:prSet presAssocID="{13411E7D-E798-4B44-9E95-3E8F56650A6F}" presName="sibTrans" presStyleLbl="sibTrans2D1" presStyleIdx="1" presStyleCnt="3"/>
      <dgm:spPr/>
    </dgm:pt>
    <dgm:pt modelId="{27B5E404-CBDC-45F1-BDD1-A701692AC44C}" type="pres">
      <dgm:prSet presAssocID="{13411E7D-E798-4B44-9E95-3E8F56650A6F}" presName="connectorText" presStyleLbl="sibTrans2D1" presStyleIdx="1" presStyleCnt="3"/>
      <dgm:spPr/>
    </dgm:pt>
    <dgm:pt modelId="{D9EADAC5-5B1F-4A5F-AC6D-0E1C48C2D79A}" type="pres">
      <dgm:prSet presAssocID="{50CA4377-E41E-4BB5-8CB2-CCD8EB46D429}" presName="node" presStyleLbl="node1" presStyleIdx="2" presStyleCnt="4">
        <dgm:presLayoutVars>
          <dgm:bulletEnabled val="1"/>
        </dgm:presLayoutVars>
      </dgm:prSet>
      <dgm:spPr/>
    </dgm:pt>
    <dgm:pt modelId="{1B37499F-C9BF-42D7-8963-B6952238B3D0}" type="pres">
      <dgm:prSet presAssocID="{609AC343-2240-411D-A6E3-49020A6960DB}" presName="sibTrans" presStyleLbl="sibTrans2D1" presStyleIdx="2" presStyleCnt="3"/>
      <dgm:spPr/>
    </dgm:pt>
    <dgm:pt modelId="{FD6754CD-6C44-498E-B2C4-AA3A5F1A33E5}" type="pres">
      <dgm:prSet presAssocID="{609AC343-2240-411D-A6E3-49020A6960DB}" presName="connectorText" presStyleLbl="sibTrans2D1" presStyleIdx="2" presStyleCnt="3"/>
      <dgm:spPr/>
    </dgm:pt>
    <dgm:pt modelId="{2726AC65-B64D-4122-B634-49EF62848D8B}" type="pres">
      <dgm:prSet presAssocID="{40C1182C-EAB6-4C20-AE55-5F63D2CCFF60}" presName="node" presStyleLbl="node1" presStyleIdx="3" presStyleCnt="4">
        <dgm:presLayoutVars>
          <dgm:bulletEnabled val="1"/>
        </dgm:presLayoutVars>
      </dgm:prSet>
      <dgm:spPr/>
    </dgm:pt>
  </dgm:ptLst>
  <dgm:cxnLst>
    <dgm:cxn modelId="{6B3DC001-0198-4A8D-84ED-5C9450200072}" srcId="{2A72F14E-9DEB-40CA-80F4-BA77B0C108CA}" destId="{50CA4377-E41E-4BB5-8CB2-CCD8EB46D429}" srcOrd="2" destOrd="0" parTransId="{40A4C8B0-8512-4FD2-8A3C-D1248BA03B27}" sibTransId="{609AC343-2240-411D-A6E3-49020A6960DB}"/>
    <dgm:cxn modelId="{B1E68E04-658A-4DF7-864C-01C7729052CB}" srcId="{2A72F14E-9DEB-40CA-80F4-BA77B0C108CA}" destId="{E164CF4E-C788-4506-A118-44F29BFF5573}" srcOrd="0" destOrd="0" parTransId="{A1AA26E0-AF84-4C1E-B573-E642583CB00D}" sibTransId="{1871FFC2-1284-4553-90B2-4F12E60BDF8E}"/>
    <dgm:cxn modelId="{757DB715-3F21-4B5F-B4B8-417602EA6055}" srcId="{2A72F14E-9DEB-40CA-80F4-BA77B0C108CA}" destId="{E3B68505-D776-4685-8D83-DFB226078D17}" srcOrd="1" destOrd="0" parTransId="{0A8F488B-0CBC-4B2B-AEF9-681EB0E79C42}" sibTransId="{13411E7D-E798-4B44-9E95-3E8F56650A6F}"/>
    <dgm:cxn modelId="{4338F628-D471-496A-9904-8C952B0E1AA1}" type="presOf" srcId="{40C1182C-EAB6-4C20-AE55-5F63D2CCFF60}" destId="{2726AC65-B64D-4122-B634-49EF62848D8B}" srcOrd="0" destOrd="0" presId="urn:microsoft.com/office/officeart/2005/8/layout/process2"/>
    <dgm:cxn modelId="{0E061A29-77A5-438C-B396-EF81D9CB129E}" type="presOf" srcId="{50CA4377-E41E-4BB5-8CB2-CCD8EB46D429}" destId="{D9EADAC5-5B1F-4A5F-AC6D-0E1C48C2D79A}" srcOrd="0" destOrd="0" presId="urn:microsoft.com/office/officeart/2005/8/layout/process2"/>
    <dgm:cxn modelId="{4C3C8944-C4B9-4D73-8C9F-0EEBDF2F055A}" srcId="{2A72F14E-9DEB-40CA-80F4-BA77B0C108CA}" destId="{40C1182C-EAB6-4C20-AE55-5F63D2CCFF60}" srcOrd="3" destOrd="0" parTransId="{C9E92051-9ADA-44FB-B8DF-1FB8BCB8345F}" sibTransId="{61300E31-386B-4871-95EA-154AD32BD26F}"/>
    <dgm:cxn modelId="{445D1678-E791-49F2-9A90-2F49203693A0}" type="presOf" srcId="{E164CF4E-C788-4506-A118-44F29BFF5573}" destId="{78297122-44F4-4CE1-872E-D282150772C0}" srcOrd="0" destOrd="0" presId="urn:microsoft.com/office/officeart/2005/8/layout/process2"/>
    <dgm:cxn modelId="{88246384-A2B1-4EDD-B97A-41B4CF2BC7B2}" type="presOf" srcId="{1871FFC2-1284-4553-90B2-4F12E60BDF8E}" destId="{1122CF8E-609E-463F-8460-7A200CDF451E}" srcOrd="1" destOrd="0" presId="urn:microsoft.com/office/officeart/2005/8/layout/process2"/>
    <dgm:cxn modelId="{E3B33291-D025-442A-B430-B79CA5FDA343}" type="presOf" srcId="{2A72F14E-9DEB-40CA-80F4-BA77B0C108CA}" destId="{6579BB11-E86D-4725-A9BC-DE92269B0C8B}" srcOrd="0" destOrd="0" presId="urn:microsoft.com/office/officeart/2005/8/layout/process2"/>
    <dgm:cxn modelId="{2F845F98-7099-4FE0-96DD-F8DAF17E791F}" type="presOf" srcId="{13411E7D-E798-4B44-9E95-3E8F56650A6F}" destId="{27B5E404-CBDC-45F1-BDD1-A701692AC44C}" srcOrd="1" destOrd="0" presId="urn:microsoft.com/office/officeart/2005/8/layout/process2"/>
    <dgm:cxn modelId="{177AA99B-5403-463E-B9C9-5C911196A6C7}" type="presOf" srcId="{609AC343-2240-411D-A6E3-49020A6960DB}" destId="{FD6754CD-6C44-498E-B2C4-AA3A5F1A33E5}" srcOrd="1" destOrd="0" presId="urn:microsoft.com/office/officeart/2005/8/layout/process2"/>
    <dgm:cxn modelId="{7827A1A5-DF74-45FF-A5D0-47D39DC94370}" type="presOf" srcId="{13411E7D-E798-4B44-9E95-3E8F56650A6F}" destId="{06278753-08D5-4A67-9A6B-DE3459919232}" srcOrd="0" destOrd="0" presId="urn:microsoft.com/office/officeart/2005/8/layout/process2"/>
    <dgm:cxn modelId="{8C0DF4BE-BBE7-42E1-81EE-668F6FE81CA2}" type="presOf" srcId="{1871FFC2-1284-4553-90B2-4F12E60BDF8E}" destId="{50D8C6E1-B727-412D-89F2-2FF99605B23B}" srcOrd="0" destOrd="0" presId="urn:microsoft.com/office/officeart/2005/8/layout/process2"/>
    <dgm:cxn modelId="{B6977CD4-5984-49D9-92B2-942657A123A9}" type="presOf" srcId="{609AC343-2240-411D-A6E3-49020A6960DB}" destId="{1B37499F-C9BF-42D7-8963-B6952238B3D0}" srcOrd="0" destOrd="0" presId="urn:microsoft.com/office/officeart/2005/8/layout/process2"/>
    <dgm:cxn modelId="{4ACBC6DB-5CB7-4A86-9007-01D2AB6BFA60}" type="presOf" srcId="{E3B68505-D776-4685-8D83-DFB226078D17}" destId="{AB3EF3EF-EB62-4247-9096-CE685D2434CF}" srcOrd="0" destOrd="0" presId="urn:microsoft.com/office/officeart/2005/8/layout/process2"/>
    <dgm:cxn modelId="{C2ACA362-73D1-47B9-8AF5-35CF9D0E0581}" type="presParOf" srcId="{6579BB11-E86D-4725-A9BC-DE92269B0C8B}" destId="{78297122-44F4-4CE1-872E-D282150772C0}" srcOrd="0" destOrd="0" presId="urn:microsoft.com/office/officeart/2005/8/layout/process2"/>
    <dgm:cxn modelId="{7AE7CADB-02C8-4008-A856-0C607284A5E9}" type="presParOf" srcId="{6579BB11-E86D-4725-A9BC-DE92269B0C8B}" destId="{50D8C6E1-B727-412D-89F2-2FF99605B23B}" srcOrd="1" destOrd="0" presId="urn:microsoft.com/office/officeart/2005/8/layout/process2"/>
    <dgm:cxn modelId="{95845D01-E0B4-42F2-8211-5844A2B21683}" type="presParOf" srcId="{50D8C6E1-B727-412D-89F2-2FF99605B23B}" destId="{1122CF8E-609E-463F-8460-7A200CDF451E}" srcOrd="0" destOrd="0" presId="urn:microsoft.com/office/officeart/2005/8/layout/process2"/>
    <dgm:cxn modelId="{88BBDC8E-E056-4AAA-A044-36090B83E5FE}" type="presParOf" srcId="{6579BB11-E86D-4725-A9BC-DE92269B0C8B}" destId="{AB3EF3EF-EB62-4247-9096-CE685D2434CF}" srcOrd="2" destOrd="0" presId="urn:microsoft.com/office/officeart/2005/8/layout/process2"/>
    <dgm:cxn modelId="{5A5BC2A9-07BB-46D0-B7A6-D09EDFB2E817}" type="presParOf" srcId="{6579BB11-E86D-4725-A9BC-DE92269B0C8B}" destId="{06278753-08D5-4A67-9A6B-DE3459919232}" srcOrd="3" destOrd="0" presId="urn:microsoft.com/office/officeart/2005/8/layout/process2"/>
    <dgm:cxn modelId="{A8B88DF3-00E9-433B-A15B-FF5AFF7034F9}" type="presParOf" srcId="{06278753-08D5-4A67-9A6B-DE3459919232}" destId="{27B5E404-CBDC-45F1-BDD1-A701692AC44C}" srcOrd="0" destOrd="0" presId="urn:microsoft.com/office/officeart/2005/8/layout/process2"/>
    <dgm:cxn modelId="{883838D7-6ED2-403B-8B21-1FAF268A182E}" type="presParOf" srcId="{6579BB11-E86D-4725-A9BC-DE92269B0C8B}" destId="{D9EADAC5-5B1F-4A5F-AC6D-0E1C48C2D79A}" srcOrd="4" destOrd="0" presId="urn:microsoft.com/office/officeart/2005/8/layout/process2"/>
    <dgm:cxn modelId="{37445F61-B166-4B1A-890C-2950D83C16F7}" type="presParOf" srcId="{6579BB11-E86D-4725-A9BC-DE92269B0C8B}" destId="{1B37499F-C9BF-42D7-8963-B6952238B3D0}" srcOrd="5" destOrd="0" presId="urn:microsoft.com/office/officeart/2005/8/layout/process2"/>
    <dgm:cxn modelId="{6059A6D6-D2C6-4758-AEAF-8754E2FB8C1A}" type="presParOf" srcId="{1B37499F-C9BF-42D7-8963-B6952238B3D0}" destId="{FD6754CD-6C44-498E-B2C4-AA3A5F1A33E5}" srcOrd="0" destOrd="0" presId="urn:microsoft.com/office/officeart/2005/8/layout/process2"/>
    <dgm:cxn modelId="{64EBF873-385C-4F26-9BE2-FE6A00587E5B}" type="presParOf" srcId="{6579BB11-E86D-4725-A9BC-DE92269B0C8B}" destId="{2726AC65-B64D-4122-B634-49EF62848D8B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A72F14E-9DEB-40CA-80F4-BA77B0C108CA}" type="doc">
      <dgm:prSet loTypeId="urn:microsoft.com/office/officeart/2005/8/layout/process2" loCatId="process" qsTypeId="urn:microsoft.com/office/officeart/2005/8/quickstyle/simple2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E164CF4E-C788-4506-A118-44F29BFF5573}">
      <dgm:prSet phldrT="[Text]" phldr="0"/>
      <dgm:spPr/>
      <dgm:t>
        <a:bodyPr/>
        <a:lstStyle/>
        <a:p>
          <a:r>
            <a:rPr lang="en-US"/>
            <a:t>High School</a:t>
          </a:r>
        </a:p>
      </dgm:t>
    </dgm:pt>
    <dgm:pt modelId="{A1AA26E0-AF84-4C1E-B573-E642583CB00D}" type="parTrans" cxnId="{B1E68E04-658A-4DF7-864C-01C7729052CB}">
      <dgm:prSet/>
      <dgm:spPr/>
      <dgm:t>
        <a:bodyPr/>
        <a:lstStyle/>
        <a:p>
          <a:endParaRPr lang="en-US"/>
        </a:p>
      </dgm:t>
    </dgm:pt>
    <dgm:pt modelId="{1871FFC2-1284-4553-90B2-4F12E60BDF8E}" type="sibTrans" cxnId="{B1E68E04-658A-4DF7-864C-01C7729052CB}">
      <dgm:prSet/>
      <dgm:spPr/>
      <dgm:t>
        <a:bodyPr/>
        <a:lstStyle/>
        <a:p>
          <a:endParaRPr lang="en-US"/>
        </a:p>
      </dgm:t>
    </dgm:pt>
    <dgm:pt modelId="{E3B68505-D776-4685-8D83-DFB226078D17}">
      <dgm:prSet phldrT="[Text]" phldr="0"/>
      <dgm:spPr/>
      <dgm:t>
        <a:bodyPr/>
        <a:lstStyle/>
        <a:p>
          <a:r>
            <a:rPr lang="en-US"/>
            <a:t>Bachelor’s Degree (4 years)</a:t>
          </a:r>
        </a:p>
      </dgm:t>
    </dgm:pt>
    <dgm:pt modelId="{0A8F488B-0CBC-4B2B-AEF9-681EB0E79C42}" type="parTrans" cxnId="{757DB715-3F21-4B5F-B4B8-417602EA6055}">
      <dgm:prSet/>
      <dgm:spPr/>
      <dgm:t>
        <a:bodyPr/>
        <a:lstStyle/>
        <a:p>
          <a:endParaRPr lang="en-US"/>
        </a:p>
      </dgm:t>
    </dgm:pt>
    <dgm:pt modelId="{13411E7D-E798-4B44-9E95-3E8F56650A6F}" type="sibTrans" cxnId="{757DB715-3F21-4B5F-B4B8-417602EA6055}">
      <dgm:prSet/>
      <dgm:spPr/>
      <dgm:t>
        <a:bodyPr/>
        <a:lstStyle/>
        <a:p>
          <a:endParaRPr lang="en-US"/>
        </a:p>
      </dgm:t>
    </dgm:pt>
    <dgm:pt modelId="{50CA4377-E41E-4BB5-8CB2-CCD8EB46D429}">
      <dgm:prSet phldrT="[Text]" phldr="0"/>
      <dgm:spPr/>
      <dgm:t>
        <a:bodyPr/>
        <a:lstStyle/>
        <a:p>
          <a:r>
            <a:rPr lang="en-US"/>
            <a:t>PharmD (3-4 years)</a:t>
          </a:r>
        </a:p>
      </dgm:t>
    </dgm:pt>
    <dgm:pt modelId="{40A4C8B0-8512-4FD2-8A3C-D1248BA03B27}" type="parTrans" cxnId="{6B3DC001-0198-4A8D-84ED-5C9450200072}">
      <dgm:prSet/>
      <dgm:spPr/>
      <dgm:t>
        <a:bodyPr/>
        <a:lstStyle/>
        <a:p>
          <a:endParaRPr lang="en-US"/>
        </a:p>
      </dgm:t>
    </dgm:pt>
    <dgm:pt modelId="{609AC343-2240-411D-A6E3-49020A6960DB}" type="sibTrans" cxnId="{6B3DC001-0198-4A8D-84ED-5C9450200072}">
      <dgm:prSet/>
      <dgm:spPr/>
      <dgm:t>
        <a:bodyPr/>
        <a:lstStyle/>
        <a:p>
          <a:endParaRPr lang="en-US"/>
        </a:p>
      </dgm:t>
    </dgm:pt>
    <dgm:pt modelId="{40C1182C-EAB6-4C20-AE55-5F63D2CCFF60}">
      <dgm:prSet/>
      <dgm:spPr/>
      <dgm:t>
        <a:bodyPr/>
        <a:lstStyle/>
        <a:p>
          <a:r>
            <a:rPr lang="en-US" b="1"/>
            <a:t>Optional</a:t>
          </a:r>
          <a:r>
            <a:rPr lang="en-US"/>
            <a:t>: Residency or Fellowship</a:t>
          </a:r>
        </a:p>
      </dgm:t>
    </dgm:pt>
    <dgm:pt modelId="{C9E92051-9ADA-44FB-B8DF-1FB8BCB8345F}" type="parTrans" cxnId="{4C3C8944-C4B9-4D73-8C9F-0EEBDF2F055A}">
      <dgm:prSet/>
      <dgm:spPr/>
      <dgm:t>
        <a:bodyPr/>
        <a:lstStyle/>
        <a:p>
          <a:endParaRPr lang="en-US"/>
        </a:p>
      </dgm:t>
    </dgm:pt>
    <dgm:pt modelId="{61300E31-386B-4871-95EA-154AD32BD26F}" type="sibTrans" cxnId="{4C3C8944-C4B9-4D73-8C9F-0EEBDF2F055A}">
      <dgm:prSet/>
      <dgm:spPr/>
      <dgm:t>
        <a:bodyPr/>
        <a:lstStyle/>
        <a:p>
          <a:endParaRPr lang="en-US"/>
        </a:p>
      </dgm:t>
    </dgm:pt>
    <dgm:pt modelId="{6579BB11-E86D-4725-A9BC-DE92269B0C8B}" type="pres">
      <dgm:prSet presAssocID="{2A72F14E-9DEB-40CA-80F4-BA77B0C108CA}" presName="linearFlow" presStyleCnt="0">
        <dgm:presLayoutVars>
          <dgm:resizeHandles val="exact"/>
        </dgm:presLayoutVars>
      </dgm:prSet>
      <dgm:spPr/>
    </dgm:pt>
    <dgm:pt modelId="{78297122-44F4-4CE1-872E-D282150772C0}" type="pres">
      <dgm:prSet presAssocID="{E164CF4E-C788-4506-A118-44F29BFF5573}" presName="node" presStyleLbl="node1" presStyleIdx="0" presStyleCnt="4">
        <dgm:presLayoutVars>
          <dgm:bulletEnabled val="1"/>
        </dgm:presLayoutVars>
      </dgm:prSet>
      <dgm:spPr/>
    </dgm:pt>
    <dgm:pt modelId="{50D8C6E1-B727-412D-89F2-2FF99605B23B}" type="pres">
      <dgm:prSet presAssocID="{1871FFC2-1284-4553-90B2-4F12E60BDF8E}" presName="sibTrans" presStyleLbl="sibTrans2D1" presStyleIdx="0" presStyleCnt="3"/>
      <dgm:spPr/>
    </dgm:pt>
    <dgm:pt modelId="{1122CF8E-609E-463F-8460-7A200CDF451E}" type="pres">
      <dgm:prSet presAssocID="{1871FFC2-1284-4553-90B2-4F12E60BDF8E}" presName="connectorText" presStyleLbl="sibTrans2D1" presStyleIdx="0" presStyleCnt="3"/>
      <dgm:spPr/>
    </dgm:pt>
    <dgm:pt modelId="{AB3EF3EF-EB62-4247-9096-CE685D2434CF}" type="pres">
      <dgm:prSet presAssocID="{E3B68505-D776-4685-8D83-DFB226078D17}" presName="node" presStyleLbl="node1" presStyleIdx="1" presStyleCnt="4">
        <dgm:presLayoutVars>
          <dgm:bulletEnabled val="1"/>
        </dgm:presLayoutVars>
      </dgm:prSet>
      <dgm:spPr/>
    </dgm:pt>
    <dgm:pt modelId="{06278753-08D5-4A67-9A6B-DE3459919232}" type="pres">
      <dgm:prSet presAssocID="{13411E7D-E798-4B44-9E95-3E8F56650A6F}" presName="sibTrans" presStyleLbl="sibTrans2D1" presStyleIdx="1" presStyleCnt="3"/>
      <dgm:spPr/>
    </dgm:pt>
    <dgm:pt modelId="{27B5E404-CBDC-45F1-BDD1-A701692AC44C}" type="pres">
      <dgm:prSet presAssocID="{13411E7D-E798-4B44-9E95-3E8F56650A6F}" presName="connectorText" presStyleLbl="sibTrans2D1" presStyleIdx="1" presStyleCnt="3"/>
      <dgm:spPr/>
    </dgm:pt>
    <dgm:pt modelId="{D9EADAC5-5B1F-4A5F-AC6D-0E1C48C2D79A}" type="pres">
      <dgm:prSet presAssocID="{50CA4377-E41E-4BB5-8CB2-CCD8EB46D429}" presName="node" presStyleLbl="node1" presStyleIdx="2" presStyleCnt="4">
        <dgm:presLayoutVars>
          <dgm:bulletEnabled val="1"/>
        </dgm:presLayoutVars>
      </dgm:prSet>
      <dgm:spPr/>
    </dgm:pt>
    <dgm:pt modelId="{1B37499F-C9BF-42D7-8963-B6952238B3D0}" type="pres">
      <dgm:prSet presAssocID="{609AC343-2240-411D-A6E3-49020A6960DB}" presName="sibTrans" presStyleLbl="sibTrans2D1" presStyleIdx="2" presStyleCnt="3"/>
      <dgm:spPr/>
    </dgm:pt>
    <dgm:pt modelId="{FD6754CD-6C44-498E-B2C4-AA3A5F1A33E5}" type="pres">
      <dgm:prSet presAssocID="{609AC343-2240-411D-A6E3-49020A6960DB}" presName="connectorText" presStyleLbl="sibTrans2D1" presStyleIdx="2" presStyleCnt="3"/>
      <dgm:spPr/>
    </dgm:pt>
    <dgm:pt modelId="{2726AC65-B64D-4122-B634-49EF62848D8B}" type="pres">
      <dgm:prSet presAssocID="{40C1182C-EAB6-4C20-AE55-5F63D2CCFF60}" presName="node" presStyleLbl="node1" presStyleIdx="3" presStyleCnt="4">
        <dgm:presLayoutVars>
          <dgm:bulletEnabled val="1"/>
        </dgm:presLayoutVars>
      </dgm:prSet>
      <dgm:spPr/>
    </dgm:pt>
  </dgm:ptLst>
  <dgm:cxnLst>
    <dgm:cxn modelId="{6B3DC001-0198-4A8D-84ED-5C9450200072}" srcId="{2A72F14E-9DEB-40CA-80F4-BA77B0C108CA}" destId="{50CA4377-E41E-4BB5-8CB2-CCD8EB46D429}" srcOrd="2" destOrd="0" parTransId="{40A4C8B0-8512-4FD2-8A3C-D1248BA03B27}" sibTransId="{609AC343-2240-411D-A6E3-49020A6960DB}"/>
    <dgm:cxn modelId="{B1E68E04-658A-4DF7-864C-01C7729052CB}" srcId="{2A72F14E-9DEB-40CA-80F4-BA77B0C108CA}" destId="{E164CF4E-C788-4506-A118-44F29BFF5573}" srcOrd="0" destOrd="0" parTransId="{A1AA26E0-AF84-4C1E-B573-E642583CB00D}" sibTransId="{1871FFC2-1284-4553-90B2-4F12E60BDF8E}"/>
    <dgm:cxn modelId="{757DB715-3F21-4B5F-B4B8-417602EA6055}" srcId="{2A72F14E-9DEB-40CA-80F4-BA77B0C108CA}" destId="{E3B68505-D776-4685-8D83-DFB226078D17}" srcOrd="1" destOrd="0" parTransId="{0A8F488B-0CBC-4B2B-AEF9-681EB0E79C42}" sibTransId="{13411E7D-E798-4B44-9E95-3E8F56650A6F}"/>
    <dgm:cxn modelId="{4338F628-D471-496A-9904-8C952B0E1AA1}" type="presOf" srcId="{40C1182C-EAB6-4C20-AE55-5F63D2CCFF60}" destId="{2726AC65-B64D-4122-B634-49EF62848D8B}" srcOrd="0" destOrd="0" presId="urn:microsoft.com/office/officeart/2005/8/layout/process2"/>
    <dgm:cxn modelId="{0E061A29-77A5-438C-B396-EF81D9CB129E}" type="presOf" srcId="{50CA4377-E41E-4BB5-8CB2-CCD8EB46D429}" destId="{D9EADAC5-5B1F-4A5F-AC6D-0E1C48C2D79A}" srcOrd="0" destOrd="0" presId="urn:microsoft.com/office/officeart/2005/8/layout/process2"/>
    <dgm:cxn modelId="{4C3C8944-C4B9-4D73-8C9F-0EEBDF2F055A}" srcId="{2A72F14E-9DEB-40CA-80F4-BA77B0C108CA}" destId="{40C1182C-EAB6-4C20-AE55-5F63D2CCFF60}" srcOrd="3" destOrd="0" parTransId="{C9E92051-9ADA-44FB-B8DF-1FB8BCB8345F}" sibTransId="{61300E31-386B-4871-95EA-154AD32BD26F}"/>
    <dgm:cxn modelId="{445D1678-E791-49F2-9A90-2F49203693A0}" type="presOf" srcId="{E164CF4E-C788-4506-A118-44F29BFF5573}" destId="{78297122-44F4-4CE1-872E-D282150772C0}" srcOrd="0" destOrd="0" presId="urn:microsoft.com/office/officeart/2005/8/layout/process2"/>
    <dgm:cxn modelId="{88246384-A2B1-4EDD-B97A-41B4CF2BC7B2}" type="presOf" srcId="{1871FFC2-1284-4553-90B2-4F12E60BDF8E}" destId="{1122CF8E-609E-463F-8460-7A200CDF451E}" srcOrd="1" destOrd="0" presId="urn:microsoft.com/office/officeart/2005/8/layout/process2"/>
    <dgm:cxn modelId="{E3B33291-D025-442A-B430-B79CA5FDA343}" type="presOf" srcId="{2A72F14E-9DEB-40CA-80F4-BA77B0C108CA}" destId="{6579BB11-E86D-4725-A9BC-DE92269B0C8B}" srcOrd="0" destOrd="0" presId="urn:microsoft.com/office/officeart/2005/8/layout/process2"/>
    <dgm:cxn modelId="{2F845F98-7099-4FE0-96DD-F8DAF17E791F}" type="presOf" srcId="{13411E7D-E798-4B44-9E95-3E8F56650A6F}" destId="{27B5E404-CBDC-45F1-BDD1-A701692AC44C}" srcOrd="1" destOrd="0" presId="urn:microsoft.com/office/officeart/2005/8/layout/process2"/>
    <dgm:cxn modelId="{177AA99B-5403-463E-B9C9-5C911196A6C7}" type="presOf" srcId="{609AC343-2240-411D-A6E3-49020A6960DB}" destId="{FD6754CD-6C44-498E-B2C4-AA3A5F1A33E5}" srcOrd="1" destOrd="0" presId="urn:microsoft.com/office/officeart/2005/8/layout/process2"/>
    <dgm:cxn modelId="{7827A1A5-DF74-45FF-A5D0-47D39DC94370}" type="presOf" srcId="{13411E7D-E798-4B44-9E95-3E8F56650A6F}" destId="{06278753-08D5-4A67-9A6B-DE3459919232}" srcOrd="0" destOrd="0" presId="urn:microsoft.com/office/officeart/2005/8/layout/process2"/>
    <dgm:cxn modelId="{8C0DF4BE-BBE7-42E1-81EE-668F6FE81CA2}" type="presOf" srcId="{1871FFC2-1284-4553-90B2-4F12E60BDF8E}" destId="{50D8C6E1-B727-412D-89F2-2FF99605B23B}" srcOrd="0" destOrd="0" presId="urn:microsoft.com/office/officeart/2005/8/layout/process2"/>
    <dgm:cxn modelId="{B6977CD4-5984-49D9-92B2-942657A123A9}" type="presOf" srcId="{609AC343-2240-411D-A6E3-49020A6960DB}" destId="{1B37499F-C9BF-42D7-8963-B6952238B3D0}" srcOrd="0" destOrd="0" presId="urn:microsoft.com/office/officeart/2005/8/layout/process2"/>
    <dgm:cxn modelId="{4ACBC6DB-5CB7-4A86-9007-01D2AB6BFA60}" type="presOf" srcId="{E3B68505-D776-4685-8D83-DFB226078D17}" destId="{AB3EF3EF-EB62-4247-9096-CE685D2434CF}" srcOrd="0" destOrd="0" presId="urn:microsoft.com/office/officeart/2005/8/layout/process2"/>
    <dgm:cxn modelId="{C2ACA362-73D1-47B9-8AF5-35CF9D0E0581}" type="presParOf" srcId="{6579BB11-E86D-4725-A9BC-DE92269B0C8B}" destId="{78297122-44F4-4CE1-872E-D282150772C0}" srcOrd="0" destOrd="0" presId="urn:microsoft.com/office/officeart/2005/8/layout/process2"/>
    <dgm:cxn modelId="{7AE7CADB-02C8-4008-A856-0C607284A5E9}" type="presParOf" srcId="{6579BB11-E86D-4725-A9BC-DE92269B0C8B}" destId="{50D8C6E1-B727-412D-89F2-2FF99605B23B}" srcOrd="1" destOrd="0" presId="urn:microsoft.com/office/officeart/2005/8/layout/process2"/>
    <dgm:cxn modelId="{95845D01-E0B4-42F2-8211-5844A2B21683}" type="presParOf" srcId="{50D8C6E1-B727-412D-89F2-2FF99605B23B}" destId="{1122CF8E-609E-463F-8460-7A200CDF451E}" srcOrd="0" destOrd="0" presId="urn:microsoft.com/office/officeart/2005/8/layout/process2"/>
    <dgm:cxn modelId="{88BBDC8E-E056-4AAA-A044-36090B83E5FE}" type="presParOf" srcId="{6579BB11-E86D-4725-A9BC-DE92269B0C8B}" destId="{AB3EF3EF-EB62-4247-9096-CE685D2434CF}" srcOrd="2" destOrd="0" presId="urn:microsoft.com/office/officeart/2005/8/layout/process2"/>
    <dgm:cxn modelId="{5A5BC2A9-07BB-46D0-B7A6-D09EDFB2E817}" type="presParOf" srcId="{6579BB11-E86D-4725-A9BC-DE92269B0C8B}" destId="{06278753-08D5-4A67-9A6B-DE3459919232}" srcOrd="3" destOrd="0" presId="urn:microsoft.com/office/officeart/2005/8/layout/process2"/>
    <dgm:cxn modelId="{A8B88DF3-00E9-433B-A15B-FF5AFF7034F9}" type="presParOf" srcId="{06278753-08D5-4A67-9A6B-DE3459919232}" destId="{27B5E404-CBDC-45F1-BDD1-A701692AC44C}" srcOrd="0" destOrd="0" presId="urn:microsoft.com/office/officeart/2005/8/layout/process2"/>
    <dgm:cxn modelId="{883838D7-6ED2-403B-8B21-1FAF268A182E}" type="presParOf" srcId="{6579BB11-E86D-4725-A9BC-DE92269B0C8B}" destId="{D9EADAC5-5B1F-4A5F-AC6D-0E1C48C2D79A}" srcOrd="4" destOrd="0" presId="urn:microsoft.com/office/officeart/2005/8/layout/process2"/>
    <dgm:cxn modelId="{37445F61-B166-4B1A-890C-2950D83C16F7}" type="presParOf" srcId="{6579BB11-E86D-4725-A9BC-DE92269B0C8B}" destId="{1B37499F-C9BF-42D7-8963-B6952238B3D0}" srcOrd="5" destOrd="0" presId="urn:microsoft.com/office/officeart/2005/8/layout/process2"/>
    <dgm:cxn modelId="{6059A6D6-D2C6-4758-AEAF-8754E2FB8C1A}" type="presParOf" srcId="{1B37499F-C9BF-42D7-8963-B6952238B3D0}" destId="{FD6754CD-6C44-498E-B2C4-AA3A5F1A33E5}" srcOrd="0" destOrd="0" presId="urn:microsoft.com/office/officeart/2005/8/layout/process2"/>
    <dgm:cxn modelId="{64EBF873-385C-4F26-9BE2-FE6A00587E5B}" type="presParOf" srcId="{6579BB11-E86D-4725-A9BC-DE92269B0C8B}" destId="{2726AC65-B64D-4122-B634-49EF62848D8B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A5B64D-B558-49F1-8132-C7538D4ED552}">
      <dsp:nvSpPr>
        <dsp:cNvPr id="0" name=""/>
        <dsp:cNvSpPr/>
      </dsp:nvSpPr>
      <dsp:spPr>
        <a:xfrm>
          <a:off x="0" y="2465978"/>
          <a:ext cx="4960937" cy="5394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Optional</a:t>
          </a:r>
          <a:r>
            <a:rPr lang="en-US" sz="1600" kern="1200" dirty="0"/>
            <a:t>: Pass a National Certification Exam</a:t>
          </a:r>
        </a:p>
      </dsp:txBody>
      <dsp:txXfrm>
        <a:off x="0" y="2465978"/>
        <a:ext cx="4960937" cy="539495"/>
      </dsp:txXfrm>
    </dsp:sp>
    <dsp:sp modelId="{E60F9C82-C8F7-4198-8A2C-8626540EE33F}">
      <dsp:nvSpPr>
        <dsp:cNvPr id="0" name=""/>
        <dsp:cNvSpPr/>
      </dsp:nvSpPr>
      <dsp:spPr>
        <a:xfrm rot="10800000">
          <a:off x="0" y="1644326"/>
          <a:ext cx="4960937" cy="829744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/>
            <a:t>Pharmacy Technician Training Program</a:t>
          </a:r>
        </a:p>
      </dsp:txBody>
      <dsp:txXfrm rot="10800000">
        <a:off x="0" y="1644326"/>
        <a:ext cx="4960937" cy="539143"/>
      </dsp:txXfrm>
    </dsp:sp>
    <dsp:sp modelId="{B7A1E008-271E-4331-B481-C2FB943528AE}">
      <dsp:nvSpPr>
        <dsp:cNvPr id="0" name=""/>
        <dsp:cNvSpPr/>
      </dsp:nvSpPr>
      <dsp:spPr>
        <a:xfrm rot="10800000">
          <a:off x="0" y="822674"/>
          <a:ext cx="4960937" cy="829744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/>
            <a:t>Begin working in a Community or Hospital Pharmacy</a:t>
          </a:r>
        </a:p>
      </dsp:txBody>
      <dsp:txXfrm rot="10800000">
        <a:off x="0" y="822674"/>
        <a:ext cx="4960937" cy="539143"/>
      </dsp:txXfrm>
    </dsp:sp>
    <dsp:sp modelId="{1E9D337F-D15A-402E-BC96-44A8660036AA}">
      <dsp:nvSpPr>
        <dsp:cNvPr id="0" name=""/>
        <dsp:cNvSpPr/>
      </dsp:nvSpPr>
      <dsp:spPr>
        <a:xfrm rot="10800000">
          <a:off x="0" y="1022"/>
          <a:ext cx="4960937" cy="829744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kern="1200" dirty="0"/>
            <a:t>High School or GED</a:t>
          </a:r>
        </a:p>
      </dsp:txBody>
      <dsp:txXfrm rot="10800000">
        <a:off x="0" y="1022"/>
        <a:ext cx="4960937" cy="53914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C45EEE-735E-4BD2-8AFF-5254C54610D2}">
      <dsp:nvSpPr>
        <dsp:cNvPr id="0" name=""/>
        <dsp:cNvSpPr/>
      </dsp:nvSpPr>
      <dsp:spPr>
        <a:xfrm>
          <a:off x="0" y="2263680"/>
          <a:ext cx="4984750" cy="74281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Optional</a:t>
          </a:r>
          <a:r>
            <a:rPr lang="en-US" sz="1600" kern="1200" dirty="0"/>
            <a:t>: Pass a National Certification Exam</a:t>
          </a:r>
        </a:p>
      </dsp:txBody>
      <dsp:txXfrm>
        <a:off x="0" y="2263680"/>
        <a:ext cx="4984750" cy="742816"/>
      </dsp:txXfrm>
    </dsp:sp>
    <dsp:sp modelId="{34373456-EFE8-460C-A2C9-3DC816A79DFB}">
      <dsp:nvSpPr>
        <dsp:cNvPr id="0" name=""/>
        <dsp:cNvSpPr/>
      </dsp:nvSpPr>
      <dsp:spPr>
        <a:xfrm rot="10800000">
          <a:off x="0" y="1131840"/>
          <a:ext cx="4984750" cy="1142451"/>
        </a:xfrm>
        <a:prstGeom prst="upArrowCallou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Pharmacy Technician Training Program</a:t>
          </a:r>
        </a:p>
      </dsp:txBody>
      <dsp:txXfrm rot="10800000">
        <a:off x="0" y="1131840"/>
        <a:ext cx="4984750" cy="742330"/>
      </dsp:txXfrm>
    </dsp:sp>
    <dsp:sp modelId="{2F3CBE9C-5AEC-4458-8ECA-116FF55CBA8B}">
      <dsp:nvSpPr>
        <dsp:cNvPr id="0" name=""/>
        <dsp:cNvSpPr/>
      </dsp:nvSpPr>
      <dsp:spPr>
        <a:xfrm rot="10800000">
          <a:off x="0" y="5"/>
          <a:ext cx="4984750" cy="1142451"/>
        </a:xfrm>
        <a:prstGeom prst="upArrowCallou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Begin working in a Community or Hospital Pharmacy</a:t>
          </a:r>
        </a:p>
      </dsp:txBody>
      <dsp:txXfrm rot="10800000">
        <a:off x="0" y="5"/>
        <a:ext cx="4984750" cy="74233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1C61B1-3D1B-40A4-897C-43FCEE84178D}">
      <dsp:nvSpPr>
        <dsp:cNvPr id="0" name=""/>
        <dsp:cNvSpPr/>
      </dsp:nvSpPr>
      <dsp:spPr>
        <a:xfrm>
          <a:off x="512159" y="0"/>
          <a:ext cx="2194326" cy="6236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High School</a:t>
          </a:r>
        </a:p>
      </dsp:txBody>
      <dsp:txXfrm>
        <a:off x="530424" y="18265"/>
        <a:ext cx="2157796" cy="587079"/>
      </dsp:txXfrm>
    </dsp:sp>
    <dsp:sp modelId="{27E9FA51-7DE5-4C30-82E9-410C386C7B04}">
      <dsp:nvSpPr>
        <dsp:cNvPr id="0" name=""/>
        <dsp:cNvSpPr/>
      </dsp:nvSpPr>
      <dsp:spPr>
        <a:xfrm rot="5400000">
          <a:off x="1492395" y="639199"/>
          <a:ext cx="233853" cy="28062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 rot="-5400000">
        <a:off x="1525135" y="662584"/>
        <a:ext cx="168374" cy="163697"/>
      </dsp:txXfrm>
    </dsp:sp>
    <dsp:sp modelId="{C21208A8-A24B-4BD9-8717-9E6431563676}">
      <dsp:nvSpPr>
        <dsp:cNvPr id="0" name=""/>
        <dsp:cNvSpPr/>
      </dsp:nvSpPr>
      <dsp:spPr>
        <a:xfrm>
          <a:off x="512159" y="935414"/>
          <a:ext cx="2194326" cy="6236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Accelerated PharmD Program (6-7 years)</a:t>
          </a:r>
        </a:p>
      </dsp:txBody>
      <dsp:txXfrm>
        <a:off x="530424" y="953679"/>
        <a:ext cx="2157796" cy="587079"/>
      </dsp:txXfrm>
    </dsp:sp>
    <dsp:sp modelId="{55080756-5498-46F0-B076-3E7A498F96BA}">
      <dsp:nvSpPr>
        <dsp:cNvPr id="0" name=""/>
        <dsp:cNvSpPr/>
      </dsp:nvSpPr>
      <dsp:spPr>
        <a:xfrm rot="5400000">
          <a:off x="1492395" y="1574614"/>
          <a:ext cx="233853" cy="28062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 rot="-5400000">
        <a:off x="1525135" y="1597999"/>
        <a:ext cx="168374" cy="163697"/>
      </dsp:txXfrm>
    </dsp:sp>
    <dsp:sp modelId="{1E5E4FCA-2C8C-4CAD-8A98-EE5D5C41B916}">
      <dsp:nvSpPr>
        <dsp:cNvPr id="0" name=""/>
        <dsp:cNvSpPr/>
      </dsp:nvSpPr>
      <dsp:spPr>
        <a:xfrm>
          <a:off x="512159" y="1870829"/>
          <a:ext cx="2194326" cy="6236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/>
            <a:t>Optional</a:t>
          </a:r>
          <a:r>
            <a:rPr lang="en-US" sz="1700" kern="1200"/>
            <a:t>: Residency or Fellowship</a:t>
          </a:r>
        </a:p>
      </dsp:txBody>
      <dsp:txXfrm>
        <a:off x="530424" y="1889094"/>
        <a:ext cx="2157796" cy="58707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297122-44F4-4CE1-872E-D282150772C0}">
      <dsp:nvSpPr>
        <dsp:cNvPr id="0" name=""/>
        <dsp:cNvSpPr/>
      </dsp:nvSpPr>
      <dsp:spPr>
        <a:xfrm>
          <a:off x="520914" y="1689"/>
          <a:ext cx="2176817" cy="62861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High School</a:t>
          </a:r>
        </a:p>
      </dsp:txBody>
      <dsp:txXfrm>
        <a:off x="539325" y="20100"/>
        <a:ext cx="2139995" cy="591790"/>
      </dsp:txXfrm>
    </dsp:sp>
    <dsp:sp modelId="{50D8C6E1-B727-412D-89F2-2FF99605B23B}">
      <dsp:nvSpPr>
        <dsp:cNvPr id="0" name=""/>
        <dsp:cNvSpPr/>
      </dsp:nvSpPr>
      <dsp:spPr>
        <a:xfrm rot="5400000">
          <a:off x="1491458" y="646017"/>
          <a:ext cx="235729" cy="282875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 rot="-5400000">
        <a:off x="1524461" y="669590"/>
        <a:ext cx="169725" cy="165010"/>
      </dsp:txXfrm>
    </dsp:sp>
    <dsp:sp modelId="{AB3EF3EF-EB62-4247-9096-CE685D2434CF}">
      <dsp:nvSpPr>
        <dsp:cNvPr id="0" name=""/>
        <dsp:cNvSpPr/>
      </dsp:nvSpPr>
      <dsp:spPr>
        <a:xfrm>
          <a:off x="520914" y="944609"/>
          <a:ext cx="2176817" cy="62861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Pre-requisite Courses (2-4 years)</a:t>
          </a:r>
        </a:p>
      </dsp:txBody>
      <dsp:txXfrm>
        <a:off x="539325" y="963020"/>
        <a:ext cx="2139995" cy="591790"/>
      </dsp:txXfrm>
    </dsp:sp>
    <dsp:sp modelId="{06278753-08D5-4A67-9A6B-DE3459919232}">
      <dsp:nvSpPr>
        <dsp:cNvPr id="0" name=""/>
        <dsp:cNvSpPr/>
      </dsp:nvSpPr>
      <dsp:spPr>
        <a:xfrm rot="5400000">
          <a:off x="1491458" y="1588937"/>
          <a:ext cx="235729" cy="282875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 rot="-5400000">
        <a:off x="1524461" y="1612510"/>
        <a:ext cx="169725" cy="165010"/>
      </dsp:txXfrm>
    </dsp:sp>
    <dsp:sp modelId="{D9EADAC5-5B1F-4A5F-AC6D-0E1C48C2D79A}">
      <dsp:nvSpPr>
        <dsp:cNvPr id="0" name=""/>
        <dsp:cNvSpPr/>
      </dsp:nvSpPr>
      <dsp:spPr>
        <a:xfrm>
          <a:off x="520914" y="1887528"/>
          <a:ext cx="2176817" cy="62861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PharmD (3-4 years)</a:t>
          </a:r>
        </a:p>
      </dsp:txBody>
      <dsp:txXfrm>
        <a:off x="539325" y="1905939"/>
        <a:ext cx="2139995" cy="591790"/>
      </dsp:txXfrm>
    </dsp:sp>
    <dsp:sp modelId="{1B37499F-C9BF-42D7-8963-B6952238B3D0}">
      <dsp:nvSpPr>
        <dsp:cNvPr id="0" name=""/>
        <dsp:cNvSpPr/>
      </dsp:nvSpPr>
      <dsp:spPr>
        <a:xfrm rot="5400000">
          <a:off x="1491458" y="2531856"/>
          <a:ext cx="235729" cy="282875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 rot="-5400000">
        <a:off x="1524461" y="2555429"/>
        <a:ext cx="169725" cy="165010"/>
      </dsp:txXfrm>
    </dsp:sp>
    <dsp:sp modelId="{2726AC65-B64D-4122-B634-49EF62848D8B}">
      <dsp:nvSpPr>
        <dsp:cNvPr id="0" name=""/>
        <dsp:cNvSpPr/>
      </dsp:nvSpPr>
      <dsp:spPr>
        <a:xfrm>
          <a:off x="520914" y="2830447"/>
          <a:ext cx="2176817" cy="62861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/>
            <a:t>Optional</a:t>
          </a:r>
          <a:r>
            <a:rPr lang="en-US" sz="1700" kern="1200"/>
            <a:t>: Residency or Fellowship</a:t>
          </a:r>
        </a:p>
      </dsp:txBody>
      <dsp:txXfrm>
        <a:off x="539325" y="2848858"/>
        <a:ext cx="2139995" cy="59179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297122-44F4-4CE1-872E-D282150772C0}">
      <dsp:nvSpPr>
        <dsp:cNvPr id="0" name=""/>
        <dsp:cNvSpPr/>
      </dsp:nvSpPr>
      <dsp:spPr>
        <a:xfrm>
          <a:off x="514161" y="1689"/>
          <a:ext cx="2190322" cy="62861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High School</a:t>
          </a:r>
        </a:p>
      </dsp:txBody>
      <dsp:txXfrm>
        <a:off x="532572" y="20100"/>
        <a:ext cx="2153500" cy="591790"/>
      </dsp:txXfrm>
    </dsp:sp>
    <dsp:sp modelId="{50D8C6E1-B727-412D-89F2-2FF99605B23B}">
      <dsp:nvSpPr>
        <dsp:cNvPr id="0" name=""/>
        <dsp:cNvSpPr/>
      </dsp:nvSpPr>
      <dsp:spPr>
        <a:xfrm rot="5400000">
          <a:off x="1491458" y="646017"/>
          <a:ext cx="235729" cy="28287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 rot="-5400000">
        <a:off x="1524461" y="669590"/>
        <a:ext cx="169725" cy="165010"/>
      </dsp:txXfrm>
    </dsp:sp>
    <dsp:sp modelId="{AB3EF3EF-EB62-4247-9096-CE685D2434CF}">
      <dsp:nvSpPr>
        <dsp:cNvPr id="0" name=""/>
        <dsp:cNvSpPr/>
      </dsp:nvSpPr>
      <dsp:spPr>
        <a:xfrm>
          <a:off x="514161" y="944609"/>
          <a:ext cx="2190322" cy="62861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Bachelor’s Degree (4 years)</a:t>
          </a:r>
        </a:p>
      </dsp:txBody>
      <dsp:txXfrm>
        <a:off x="532572" y="963020"/>
        <a:ext cx="2153500" cy="591790"/>
      </dsp:txXfrm>
    </dsp:sp>
    <dsp:sp modelId="{06278753-08D5-4A67-9A6B-DE3459919232}">
      <dsp:nvSpPr>
        <dsp:cNvPr id="0" name=""/>
        <dsp:cNvSpPr/>
      </dsp:nvSpPr>
      <dsp:spPr>
        <a:xfrm rot="5400000">
          <a:off x="1491458" y="1588937"/>
          <a:ext cx="235729" cy="28287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 rot="-5400000">
        <a:off x="1524461" y="1612510"/>
        <a:ext cx="169725" cy="165010"/>
      </dsp:txXfrm>
    </dsp:sp>
    <dsp:sp modelId="{D9EADAC5-5B1F-4A5F-AC6D-0E1C48C2D79A}">
      <dsp:nvSpPr>
        <dsp:cNvPr id="0" name=""/>
        <dsp:cNvSpPr/>
      </dsp:nvSpPr>
      <dsp:spPr>
        <a:xfrm>
          <a:off x="514161" y="1887528"/>
          <a:ext cx="2190322" cy="62861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PharmD (3-4 years)</a:t>
          </a:r>
        </a:p>
      </dsp:txBody>
      <dsp:txXfrm>
        <a:off x="532572" y="1905939"/>
        <a:ext cx="2153500" cy="591790"/>
      </dsp:txXfrm>
    </dsp:sp>
    <dsp:sp modelId="{1B37499F-C9BF-42D7-8963-B6952238B3D0}">
      <dsp:nvSpPr>
        <dsp:cNvPr id="0" name=""/>
        <dsp:cNvSpPr/>
      </dsp:nvSpPr>
      <dsp:spPr>
        <a:xfrm rot="5400000">
          <a:off x="1491458" y="2531856"/>
          <a:ext cx="235729" cy="28287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 rot="-5400000">
        <a:off x="1524461" y="2555429"/>
        <a:ext cx="169725" cy="165010"/>
      </dsp:txXfrm>
    </dsp:sp>
    <dsp:sp modelId="{2726AC65-B64D-4122-B634-49EF62848D8B}">
      <dsp:nvSpPr>
        <dsp:cNvPr id="0" name=""/>
        <dsp:cNvSpPr/>
      </dsp:nvSpPr>
      <dsp:spPr>
        <a:xfrm>
          <a:off x="514161" y="2830447"/>
          <a:ext cx="2190322" cy="62861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/>
            <a:t>Optional</a:t>
          </a:r>
          <a:r>
            <a:rPr lang="en-US" sz="1700" kern="1200"/>
            <a:t>: Residency or Fellowship</a:t>
          </a:r>
        </a:p>
      </dsp:txBody>
      <dsp:txXfrm>
        <a:off x="532572" y="2848858"/>
        <a:ext cx="2153500" cy="5917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A13936-C90F-4276-9EAB-ECD2D2DD233C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3275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B4565F-4122-4DC6-83B1-8AF3A6C7F4B0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26F0D1-6B0F-4FA4-BE1C-DC5B40CC4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9248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961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648566-30C5-54A1-F40E-6CC871F197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E5C64E-911B-0371-B2E0-5F80AB07F1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103852D-9634-FAA0-CA4D-25C0CFB0B9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23DF26-1FD2-6A59-ED88-56EEA02378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8019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2A1D1C-DD5B-FBD2-148C-9FF21E002C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244F55A-E685-B2E1-C317-0C140C7C04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21550F-D2AD-A04C-1687-4C5DC15E3F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28FAD1-ADE6-2806-B569-7B4A9A307B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2651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446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E34A89-C5D5-DED4-8DE3-B1B4D0CAF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BED62E-8A5D-379D-4480-A18884D318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3F5B5C-6FD0-54BC-9537-E06C7E2E00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893933-6FCA-EFDA-D417-C3D99895F0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4874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8492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3620BD-33C2-0DC4-A491-4D5246168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BF599C-BFA4-4AE0-4058-3C780DB31A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F417ED-ADC2-43E1-A32E-6D3B152B07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52CC45-0021-3903-7483-26B5FDB6FC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370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6057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8861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722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6526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20063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3654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05670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2572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12848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94657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10B21B-942E-9800-9211-F28A4B7703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3A1860-7B46-A46B-DD8B-CB15414A73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61C66E-9B44-B2B7-2894-CA0801A51E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DA7739-996E-D785-5086-8B845ABD07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4039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0866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7797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1528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9F3999-C424-4515-D712-B417B0749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8EC51A-D9CB-1798-F4D7-EC570F3701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6A601F-7288-946C-9C97-831B01A132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257BD3-92B2-9F9B-1128-9D21478C33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4816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3FD809-EE1D-7ABD-E958-0143B7F098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729010-151A-B212-50CE-F4CCF738FD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B02372D-753F-FF34-52A3-B37141CCBA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65028A-EBB8-FF11-CC7E-65F63121C9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2350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96E4A8-AB6E-5066-BE16-1C8DF6F237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38D6D9-0A34-E586-B95B-F39D2C9618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CF5BB29-6CCB-12F4-91CB-D9A0AF47B8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516317-A235-14D9-A77A-37E8C87C9A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2285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DB7CD3-19FF-EDFA-CE58-4F6C1456A6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06025D7-C17B-31C9-948A-067FB6E87F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EA2C98-8801-2BD5-6EBB-55DA829425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D2A010-57F7-8A93-BDD5-F5A8E56857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1478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2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4515" y="950913"/>
            <a:ext cx="6077051" cy="2220912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4516" y="3446258"/>
            <a:ext cx="6077050" cy="181154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516" y="5794882"/>
            <a:ext cx="1530874" cy="77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936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95524" y="0"/>
            <a:ext cx="10596476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00724" y="950913"/>
            <a:ext cx="5686426" cy="2220912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00724" y="3446258"/>
            <a:ext cx="5686425" cy="181154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3387" y="5691187"/>
            <a:ext cx="1530874" cy="777875"/>
          </a:xfrm>
          <a:prstGeom prst="rect">
            <a:avLst/>
          </a:prstGeom>
        </p:spPr>
      </p:pic>
      <p:sp>
        <p:nvSpPr>
          <p:cNvPr id="11" name="Picture Placeholder 18"/>
          <p:cNvSpPr>
            <a:spLocks noGrp="1"/>
          </p:cNvSpPr>
          <p:nvPr>
            <p:ph type="pic" sz="quarter" idx="10"/>
          </p:nvPr>
        </p:nvSpPr>
        <p:spPr>
          <a:xfrm>
            <a:off x="1" y="-1"/>
            <a:ext cx="6057900" cy="6858001"/>
          </a:xfrm>
          <a:custGeom>
            <a:avLst/>
            <a:gdLst>
              <a:gd name="connsiteX0" fmla="*/ 0 w 6089161"/>
              <a:gd name="connsiteY0" fmla="*/ 0 h 6858001"/>
              <a:gd name="connsiteX1" fmla="*/ 2052312 w 6089161"/>
              <a:gd name="connsiteY1" fmla="*/ 0 h 6858001"/>
              <a:gd name="connsiteX2" fmla="*/ 2349437 w 6089161"/>
              <a:gd name="connsiteY2" fmla="*/ 297884 h 6858001"/>
              <a:gd name="connsiteX3" fmla="*/ 6055050 w 6089161"/>
              <a:gd name="connsiteY3" fmla="*/ 6737419 h 6858001"/>
              <a:gd name="connsiteX4" fmla="*/ 6089161 w 6089161"/>
              <a:gd name="connsiteY4" fmla="*/ 6858001 h 6858001"/>
              <a:gd name="connsiteX5" fmla="*/ 0 w 6089161"/>
              <a:gd name="connsiteY5" fmla="*/ 6858001 h 6858001"/>
              <a:gd name="connsiteX0" fmla="*/ 0 w 6089161"/>
              <a:gd name="connsiteY0" fmla="*/ 0 h 6858001"/>
              <a:gd name="connsiteX1" fmla="*/ 2099937 w 6089161"/>
              <a:gd name="connsiteY1" fmla="*/ 9525 h 6858001"/>
              <a:gd name="connsiteX2" fmla="*/ 2349437 w 6089161"/>
              <a:gd name="connsiteY2" fmla="*/ 297884 h 6858001"/>
              <a:gd name="connsiteX3" fmla="*/ 6055050 w 6089161"/>
              <a:gd name="connsiteY3" fmla="*/ 6737419 h 6858001"/>
              <a:gd name="connsiteX4" fmla="*/ 6089161 w 6089161"/>
              <a:gd name="connsiteY4" fmla="*/ 6858001 h 6858001"/>
              <a:gd name="connsiteX5" fmla="*/ 0 w 6089161"/>
              <a:gd name="connsiteY5" fmla="*/ 6858001 h 6858001"/>
              <a:gd name="connsiteX6" fmla="*/ 0 w 6089161"/>
              <a:gd name="connsiteY6" fmla="*/ 0 h 6858001"/>
              <a:gd name="connsiteX0" fmla="*/ 0 w 6089161"/>
              <a:gd name="connsiteY0" fmla="*/ 0 h 6858001"/>
              <a:gd name="connsiteX1" fmla="*/ 2138037 w 6089161"/>
              <a:gd name="connsiteY1" fmla="*/ 0 h 6858001"/>
              <a:gd name="connsiteX2" fmla="*/ 2349437 w 6089161"/>
              <a:gd name="connsiteY2" fmla="*/ 297884 h 6858001"/>
              <a:gd name="connsiteX3" fmla="*/ 6055050 w 6089161"/>
              <a:gd name="connsiteY3" fmla="*/ 6737419 h 6858001"/>
              <a:gd name="connsiteX4" fmla="*/ 6089161 w 6089161"/>
              <a:gd name="connsiteY4" fmla="*/ 6858001 h 6858001"/>
              <a:gd name="connsiteX5" fmla="*/ 0 w 6089161"/>
              <a:gd name="connsiteY5" fmla="*/ 6858001 h 6858001"/>
              <a:gd name="connsiteX6" fmla="*/ 0 w 6089161"/>
              <a:gd name="connsiteY6" fmla="*/ 0 h 6858001"/>
              <a:gd name="connsiteX0" fmla="*/ 0 w 6089161"/>
              <a:gd name="connsiteY0" fmla="*/ 0 h 6858001"/>
              <a:gd name="connsiteX1" fmla="*/ 2138037 w 6089161"/>
              <a:gd name="connsiteY1" fmla="*/ 0 h 6858001"/>
              <a:gd name="connsiteX2" fmla="*/ 2378012 w 6089161"/>
              <a:gd name="connsiteY2" fmla="*/ 288359 h 6858001"/>
              <a:gd name="connsiteX3" fmla="*/ 6055050 w 6089161"/>
              <a:gd name="connsiteY3" fmla="*/ 6737419 h 6858001"/>
              <a:gd name="connsiteX4" fmla="*/ 6089161 w 6089161"/>
              <a:gd name="connsiteY4" fmla="*/ 6858001 h 6858001"/>
              <a:gd name="connsiteX5" fmla="*/ 0 w 6089161"/>
              <a:gd name="connsiteY5" fmla="*/ 6858001 h 6858001"/>
              <a:gd name="connsiteX6" fmla="*/ 0 w 6089161"/>
              <a:gd name="connsiteY6" fmla="*/ 0 h 6858001"/>
              <a:gd name="connsiteX0" fmla="*/ 0 w 6089161"/>
              <a:gd name="connsiteY0" fmla="*/ 0 h 6858001"/>
              <a:gd name="connsiteX1" fmla="*/ 2109462 w 6089161"/>
              <a:gd name="connsiteY1" fmla="*/ 0 h 6858001"/>
              <a:gd name="connsiteX2" fmla="*/ 2378012 w 6089161"/>
              <a:gd name="connsiteY2" fmla="*/ 288359 h 6858001"/>
              <a:gd name="connsiteX3" fmla="*/ 6055050 w 6089161"/>
              <a:gd name="connsiteY3" fmla="*/ 6737419 h 6858001"/>
              <a:gd name="connsiteX4" fmla="*/ 6089161 w 6089161"/>
              <a:gd name="connsiteY4" fmla="*/ 6858001 h 6858001"/>
              <a:gd name="connsiteX5" fmla="*/ 0 w 6089161"/>
              <a:gd name="connsiteY5" fmla="*/ 6858001 h 6858001"/>
              <a:gd name="connsiteX6" fmla="*/ 0 w 6089161"/>
              <a:gd name="connsiteY6" fmla="*/ 0 h 6858001"/>
              <a:gd name="connsiteX0" fmla="*/ 0 w 6089161"/>
              <a:gd name="connsiteY0" fmla="*/ 0 h 6858001"/>
              <a:gd name="connsiteX1" fmla="*/ 2109462 w 6089161"/>
              <a:gd name="connsiteY1" fmla="*/ 0 h 6858001"/>
              <a:gd name="connsiteX2" fmla="*/ 2378012 w 6089161"/>
              <a:gd name="connsiteY2" fmla="*/ 288359 h 6858001"/>
              <a:gd name="connsiteX3" fmla="*/ 6055050 w 6089161"/>
              <a:gd name="connsiteY3" fmla="*/ 6737419 h 6858001"/>
              <a:gd name="connsiteX4" fmla="*/ 6089161 w 6089161"/>
              <a:gd name="connsiteY4" fmla="*/ 6858001 h 6858001"/>
              <a:gd name="connsiteX5" fmla="*/ 0 w 6089161"/>
              <a:gd name="connsiteY5" fmla="*/ 6858001 h 6858001"/>
              <a:gd name="connsiteX6" fmla="*/ 0 w 6089161"/>
              <a:gd name="connsiteY6" fmla="*/ 0 h 6858001"/>
              <a:gd name="connsiteX0" fmla="*/ 0 w 6089161"/>
              <a:gd name="connsiteY0" fmla="*/ 0 h 6858001"/>
              <a:gd name="connsiteX1" fmla="*/ 2109462 w 6089161"/>
              <a:gd name="connsiteY1" fmla="*/ 0 h 6858001"/>
              <a:gd name="connsiteX2" fmla="*/ 2378012 w 6089161"/>
              <a:gd name="connsiteY2" fmla="*/ 288359 h 6858001"/>
              <a:gd name="connsiteX3" fmla="*/ 6055050 w 6089161"/>
              <a:gd name="connsiteY3" fmla="*/ 6737419 h 6858001"/>
              <a:gd name="connsiteX4" fmla="*/ 6089161 w 6089161"/>
              <a:gd name="connsiteY4" fmla="*/ 6858001 h 6858001"/>
              <a:gd name="connsiteX5" fmla="*/ 0 w 6089161"/>
              <a:gd name="connsiteY5" fmla="*/ 6858001 h 6858001"/>
              <a:gd name="connsiteX6" fmla="*/ 0 w 6089161"/>
              <a:gd name="connsiteY6" fmla="*/ 0 h 6858001"/>
              <a:gd name="connsiteX0" fmla="*/ 0 w 6089161"/>
              <a:gd name="connsiteY0" fmla="*/ 0 h 6858001"/>
              <a:gd name="connsiteX1" fmla="*/ 2109462 w 6089161"/>
              <a:gd name="connsiteY1" fmla="*/ 0 h 6858001"/>
              <a:gd name="connsiteX2" fmla="*/ 2378012 w 6089161"/>
              <a:gd name="connsiteY2" fmla="*/ 288359 h 6858001"/>
              <a:gd name="connsiteX3" fmla="*/ 6055050 w 6089161"/>
              <a:gd name="connsiteY3" fmla="*/ 6737419 h 6858001"/>
              <a:gd name="connsiteX4" fmla="*/ 6089161 w 6089161"/>
              <a:gd name="connsiteY4" fmla="*/ 6858001 h 6858001"/>
              <a:gd name="connsiteX5" fmla="*/ 0 w 6089161"/>
              <a:gd name="connsiteY5" fmla="*/ 6858001 h 6858001"/>
              <a:gd name="connsiteX6" fmla="*/ 0 w 6089161"/>
              <a:gd name="connsiteY6" fmla="*/ 0 h 6858001"/>
              <a:gd name="connsiteX0" fmla="*/ 0 w 6089161"/>
              <a:gd name="connsiteY0" fmla="*/ 0 h 6858001"/>
              <a:gd name="connsiteX1" fmla="*/ 2109462 w 6089161"/>
              <a:gd name="connsiteY1" fmla="*/ 0 h 6858001"/>
              <a:gd name="connsiteX2" fmla="*/ 2378012 w 6089161"/>
              <a:gd name="connsiteY2" fmla="*/ 288359 h 6858001"/>
              <a:gd name="connsiteX3" fmla="*/ 6055050 w 6089161"/>
              <a:gd name="connsiteY3" fmla="*/ 6737419 h 6858001"/>
              <a:gd name="connsiteX4" fmla="*/ 6089161 w 6089161"/>
              <a:gd name="connsiteY4" fmla="*/ 6858001 h 6858001"/>
              <a:gd name="connsiteX5" fmla="*/ 0 w 6089161"/>
              <a:gd name="connsiteY5" fmla="*/ 6858001 h 6858001"/>
              <a:gd name="connsiteX6" fmla="*/ 0 w 6089161"/>
              <a:gd name="connsiteY6" fmla="*/ 0 h 6858001"/>
              <a:gd name="connsiteX0" fmla="*/ 0 w 6089161"/>
              <a:gd name="connsiteY0" fmla="*/ 0 h 6858001"/>
              <a:gd name="connsiteX1" fmla="*/ 2109462 w 6089161"/>
              <a:gd name="connsiteY1" fmla="*/ 0 h 6858001"/>
              <a:gd name="connsiteX2" fmla="*/ 2378012 w 6089161"/>
              <a:gd name="connsiteY2" fmla="*/ 288359 h 6858001"/>
              <a:gd name="connsiteX3" fmla="*/ 6065724 w 6089161"/>
              <a:gd name="connsiteY3" fmla="*/ 6733861 h 6858001"/>
              <a:gd name="connsiteX4" fmla="*/ 6089161 w 6089161"/>
              <a:gd name="connsiteY4" fmla="*/ 6858001 h 6858001"/>
              <a:gd name="connsiteX5" fmla="*/ 0 w 6089161"/>
              <a:gd name="connsiteY5" fmla="*/ 6858001 h 6858001"/>
              <a:gd name="connsiteX6" fmla="*/ 0 w 6089161"/>
              <a:gd name="connsiteY6" fmla="*/ 0 h 6858001"/>
              <a:gd name="connsiteX0" fmla="*/ 0 w 6089161"/>
              <a:gd name="connsiteY0" fmla="*/ 0 h 6858001"/>
              <a:gd name="connsiteX1" fmla="*/ 2109462 w 6089161"/>
              <a:gd name="connsiteY1" fmla="*/ 0 h 6858001"/>
              <a:gd name="connsiteX2" fmla="*/ 2378012 w 6089161"/>
              <a:gd name="connsiteY2" fmla="*/ 288359 h 6858001"/>
              <a:gd name="connsiteX3" fmla="*/ 6065724 w 6089161"/>
              <a:gd name="connsiteY3" fmla="*/ 6733861 h 6858001"/>
              <a:gd name="connsiteX4" fmla="*/ 6089161 w 6089161"/>
              <a:gd name="connsiteY4" fmla="*/ 6858001 h 6858001"/>
              <a:gd name="connsiteX5" fmla="*/ 0 w 6089161"/>
              <a:gd name="connsiteY5" fmla="*/ 6858001 h 6858001"/>
              <a:gd name="connsiteX6" fmla="*/ 0 w 6089161"/>
              <a:gd name="connsiteY6" fmla="*/ 0 h 6858001"/>
              <a:gd name="connsiteX0" fmla="*/ 0 w 6089161"/>
              <a:gd name="connsiteY0" fmla="*/ 0 h 6858001"/>
              <a:gd name="connsiteX1" fmla="*/ 2109462 w 6089161"/>
              <a:gd name="connsiteY1" fmla="*/ 0 h 6858001"/>
              <a:gd name="connsiteX2" fmla="*/ 2378012 w 6089161"/>
              <a:gd name="connsiteY2" fmla="*/ 288359 h 6858001"/>
              <a:gd name="connsiteX3" fmla="*/ 6065724 w 6089161"/>
              <a:gd name="connsiteY3" fmla="*/ 6733861 h 6858001"/>
              <a:gd name="connsiteX4" fmla="*/ 6089161 w 6089161"/>
              <a:gd name="connsiteY4" fmla="*/ 6858001 h 6858001"/>
              <a:gd name="connsiteX5" fmla="*/ 0 w 6089161"/>
              <a:gd name="connsiteY5" fmla="*/ 6858001 h 6858001"/>
              <a:gd name="connsiteX6" fmla="*/ 0 w 6089161"/>
              <a:gd name="connsiteY6" fmla="*/ 0 h 6858001"/>
              <a:gd name="connsiteX0" fmla="*/ 0 w 6089161"/>
              <a:gd name="connsiteY0" fmla="*/ 0 h 6858001"/>
              <a:gd name="connsiteX1" fmla="*/ 2109462 w 6089161"/>
              <a:gd name="connsiteY1" fmla="*/ 0 h 6858001"/>
              <a:gd name="connsiteX2" fmla="*/ 2378012 w 6089161"/>
              <a:gd name="connsiteY2" fmla="*/ 288359 h 6858001"/>
              <a:gd name="connsiteX3" fmla="*/ 6065724 w 6089161"/>
              <a:gd name="connsiteY3" fmla="*/ 6733861 h 6858001"/>
              <a:gd name="connsiteX4" fmla="*/ 6089161 w 6089161"/>
              <a:gd name="connsiteY4" fmla="*/ 6858001 h 6858001"/>
              <a:gd name="connsiteX5" fmla="*/ 0 w 6089161"/>
              <a:gd name="connsiteY5" fmla="*/ 6858001 h 6858001"/>
              <a:gd name="connsiteX6" fmla="*/ 0 w 6089161"/>
              <a:gd name="connsiteY6" fmla="*/ 0 h 6858001"/>
              <a:gd name="connsiteX0" fmla="*/ 0 w 6089161"/>
              <a:gd name="connsiteY0" fmla="*/ 0 h 6858001"/>
              <a:gd name="connsiteX1" fmla="*/ 2109462 w 6089161"/>
              <a:gd name="connsiteY1" fmla="*/ 0 h 6858001"/>
              <a:gd name="connsiteX2" fmla="*/ 2378012 w 6089161"/>
              <a:gd name="connsiteY2" fmla="*/ 288359 h 6858001"/>
              <a:gd name="connsiteX3" fmla="*/ 6065724 w 6089161"/>
              <a:gd name="connsiteY3" fmla="*/ 6733861 h 6858001"/>
              <a:gd name="connsiteX4" fmla="*/ 6089161 w 6089161"/>
              <a:gd name="connsiteY4" fmla="*/ 6858001 h 6858001"/>
              <a:gd name="connsiteX5" fmla="*/ 0 w 6089161"/>
              <a:gd name="connsiteY5" fmla="*/ 6858001 h 6858001"/>
              <a:gd name="connsiteX6" fmla="*/ 0 w 6089161"/>
              <a:gd name="connsiteY6" fmla="*/ 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9161" h="6858001">
                <a:moveTo>
                  <a:pt x="0" y="0"/>
                </a:moveTo>
                <a:lnTo>
                  <a:pt x="2109462" y="0"/>
                </a:lnTo>
                <a:cubicBezTo>
                  <a:pt x="2257600" y="136116"/>
                  <a:pt x="2278881" y="189153"/>
                  <a:pt x="2378012" y="288359"/>
                </a:cubicBezTo>
                <a:cubicBezTo>
                  <a:pt x="3988653" y="1900213"/>
                  <a:pt x="5534153" y="4505295"/>
                  <a:pt x="6065724" y="6733861"/>
                </a:cubicBezTo>
                <a:lnTo>
                  <a:pt x="6089161" y="6858001"/>
                </a:lnTo>
                <a:lnTo>
                  <a:pt x="0" y="685800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542304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0A1843D4-BC6A-5DE3-7220-C4F9AEFD270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1"/>
          </p:nvPr>
        </p:nvSpPr>
        <p:spPr>
          <a:xfrm>
            <a:off x="5513033" y="0"/>
            <a:ext cx="6678967" cy="6858000"/>
          </a:xfrm>
          <a:custGeom>
            <a:avLst/>
            <a:gdLst>
              <a:gd name="connsiteX0" fmla="*/ 3706069 w 6678967"/>
              <a:gd name="connsiteY0" fmla="*/ 0 h 6858000"/>
              <a:gd name="connsiteX1" fmla="*/ 6678967 w 6678967"/>
              <a:gd name="connsiteY1" fmla="*/ 0 h 6858000"/>
              <a:gd name="connsiteX2" fmla="*/ 6678967 w 6678967"/>
              <a:gd name="connsiteY2" fmla="*/ 6849123 h 6858000"/>
              <a:gd name="connsiteX3" fmla="*/ 0 w 667896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78967" h="6858000">
                <a:moveTo>
                  <a:pt x="3706069" y="0"/>
                </a:moveTo>
                <a:lnTo>
                  <a:pt x="6678967" y="0"/>
                </a:lnTo>
                <a:lnTo>
                  <a:pt x="6678967" y="6849123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Title 17">
            <a:extLst>
              <a:ext uri="{FF2B5EF4-FFF2-40B4-BE49-F238E27FC236}">
                <a16:creationId xmlns:a16="http://schemas.microsoft.com/office/drawing/2014/main" id="{6BA0A3D2-F632-C2DF-8A8F-696854DDC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1000125"/>
            <a:ext cx="5857875" cy="2314575"/>
          </a:xfrm>
        </p:spPr>
        <p:txBody>
          <a:bodyPr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18406572-6401-3706-3603-8C0AF885FE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3900" y="3619500"/>
            <a:ext cx="5295901" cy="1314450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subtitle style</a:t>
            </a:r>
          </a:p>
          <a:p>
            <a:pPr lvl="0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D3BE6AA2-E30B-9B6A-6954-AE3F825943E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516" y="5794882"/>
            <a:ext cx="1530874" cy="77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3615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6325" y="2028558"/>
            <a:ext cx="8585675" cy="482944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3424" y="950913"/>
            <a:ext cx="10753725" cy="2220912"/>
          </a:xfr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3424" y="3446258"/>
            <a:ext cx="8039101" cy="181154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3387" y="5691187"/>
            <a:ext cx="1530874" cy="77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684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3580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3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10" name="Picture 9" descr="A blue and orange logo&#10;&#10;AI-generated content may be incorrect.">
            <a:extLst>
              <a:ext uri="{FF2B5EF4-FFF2-40B4-BE49-F238E27FC236}">
                <a16:creationId xmlns:a16="http://schemas.microsoft.com/office/drawing/2014/main" id="{CA3C9960-1C2D-D3A6-672D-CDC7745E840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722" y="6230231"/>
            <a:ext cx="861133" cy="410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7910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1974" y="1013506"/>
            <a:ext cx="3286125" cy="4830989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7824" y="1013506"/>
            <a:ext cx="5895976" cy="4830989"/>
          </a:xfrm>
        </p:spPr>
        <p:txBody>
          <a:bodyPr anchor="ctr"/>
          <a:lstStyle>
            <a:lvl1pPr>
              <a:buClr>
                <a:schemeClr val="accent4"/>
              </a:buClr>
              <a:defRPr/>
            </a:lvl1pPr>
            <a:lvl2pPr>
              <a:buClr>
                <a:schemeClr val="accent4"/>
              </a:buClr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8971" y="6048708"/>
            <a:ext cx="1202871" cy="611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2441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57824" y="365125"/>
            <a:ext cx="5895975" cy="1325563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7824" y="1825625"/>
            <a:ext cx="5895976" cy="4018870"/>
          </a:xfrm>
        </p:spPr>
        <p:txBody>
          <a:bodyPr/>
          <a:lstStyle>
            <a:lvl1pPr>
              <a:buClr>
                <a:schemeClr val="accent4"/>
              </a:buClr>
              <a:defRPr/>
            </a:lvl1pPr>
            <a:lvl2pPr>
              <a:buClr>
                <a:schemeClr val="accent4"/>
              </a:buClr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419100" y="967695"/>
            <a:ext cx="3209925" cy="48768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8971" y="6048708"/>
            <a:ext cx="1202871" cy="611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9528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1723" y="0"/>
            <a:ext cx="11581215" cy="6858000"/>
          </a:xfrm>
          <a:prstGeom prst="rect">
            <a:avLst/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553463"/>
            <a:ext cx="5895975" cy="1325563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49" y="2013963"/>
            <a:ext cx="5895976" cy="4018870"/>
          </a:xfrm>
        </p:spPr>
        <p:txBody>
          <a:bodyPr/>
          <a:lstStyle>
            <a:lvl1pPr>
              <a:buClr>
                <a:schemeClr val="accent4"/>
              </a:buClr>
              <a:defRPr/>
            </a:lvl1pPr>
            <a:lvl2pPr>
              <a:buClr>
                <a:schemeClr val="accent4"/>
              </a:buClr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317" y="6140064"/>
            <a:ext cx="1023154" cy="520104"/>
          </a:xfrm>
          <a:prstGeom prst="rect">
            <a:avLst/>
          </a:prstGeom>
        </p:spPr>
      </p:pic>
      <p:sp>
        <p:nvSpPr>
          <p:cNvPr id="10" name="Picture Placeholder 47"/>
          <p:cNvSpPr>
            <a:spLocks noGrp="1"/>
          </p:cNvSpPr>
          <p:nvPr>
            <p:ph type="pic" sz="quarter" idx="10"/>
          </p:nvPr>
        </p:nvSpPr>
        <p:spPr>
          <a:xfrm>
            <a:off x="7116763" y="0"/>
            <a:ext cx="5075237" cy="6858000"/>
          </a:xfrm>
          <a:custGeom>
            <a:avLst/>
            <a:gdLst>
              <a:gd name="connsiteX0" fmla="*/ 1033963 w 5075237"/>
              <a:gd name="connsiteY0" fmla="*/ 0 h 6858000"/>
              <a:gd name="connsiteX1" fmla="*/ 5075237 w 5075237"/>
              <a:gd name="connsiteY1" fmla="*/ 0 h 6858000"/>
              <a:gd name="connsiteX2" fmla="*/ 5075237 w 5075237"/>
              <a:gd name="connsiteY2" fmla="*/ 6858000 h 6858000"/>
              <a:gd name="connsiteX3" fmla="*/ 1114496 w 5075237"/>
              <a:gd name="connsiteY3" fmla="*/ 6858000 h 6858000"/>
              <a:gd name="connsiteX4" fmla="*/ 1026237 w 5075237"/>
              <a:gd name="connsiteY4" fmla="*/ 6733886 h 6858000"/>
              <a:gd name="connsiteX5" fmla="*/ 7261 w 5075237"/>
              <a:gd name="connsiteY5" fmla="*/ 3681766 h 6858000"/>
              <a:gd name="connsiteX6" fmla="*/ 0 w 5075237"/>
              <a:gd name="connsiteY6" fmla="*/ 3394641 h 6858000"/>
              <a:gd name="connsiteX7" fmla="*/ 0 w 5075237"/>
              <a:gd name="connsiteY7" fmla="*/ 3350111 h 6858000"/>
              <a:gd name="connsiteX8" fmla="*/ 7261 w 5075237"/>
              <a:gd name="connsiteY8" fmla="*/ 3062986 h 6858000"/>
              <a:gd name="connsiteX9" fmla="*/ 1026237 w 5075237"/>
              <a:gd name="connsiteY9" fmla="*/ 1086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075237" h="6858000">
                <a:moveTo>
                  <a:pt x="1033963" y="0"/>
                </a:moveTo>
                <a:lnTo>
                  <a:pt x="5075237" y="0"/>
                </a:lnTo>
                <a:lnTo>
                  <a:pt x="5075237" y="6858000"/>
                </a:lnTo>
                <a:lnTo>
                  <a:pt x="1114496" y="6858000"/>
                </a:lnTo>
                <a:lnTo>
                  <a:pt x="1026237" y="6733886"/>
                </a:lnTo>
                <a:cubicBezTo>
                  <a:pt x="431991" y="5854288"/>
                  <a:pt x="64399" y="4808981"/>
                  <a:pt x="7261" y="3681766"/>
                </a:cubicBezTo>
                <a:lnTo>
                  <a:pt x="0" y="3394641"/>
                </a:lnTo>
                <a:lnTo>
                  <a:pt x="0" y="3350111"/>
                </a:lnTo>
                <a:lnTo>
                  <a:pt x="7261" y="3062986"/>
                </a:lnTo>
                <a:cubicBezTo>
                  <a:pt x="64399" y="1935772"/>
                  <a:pt x="431991" y="890465"/>
                  <a:pt x="1026237" y="10866"/>
                </a:cubicBez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9425936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553463"/>
            <a:ext cx="5895975" cy="1325563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49" y="2013963"/>
            <a:ext cx="5895976" cy="4018870"/>
          </a:xfrm>
        </p:spPr>
        <p:txBody>
          <a:bodyPr/>
          <a:lstStyle>
            <a:lvl1pPr>
              <a:buClr>
                <a:schemeClr val="accent4"/>
              </a:buClr>
              <a:defRPr/>
            </a:lvl1pPr>
            <a:lvl2pPr>
              <a:buClr>
                <a:schemeClr val="accent4"/>
              </a:buClr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49" y="6167770"/>
            <a:ext cx="1023154" cy="520104"/>
          </a:xfrm>
          <a:prstGeom prst="rect">
            <a:avLst/>
          </a:prstGeom>
        </p:spPr>
      </p:pic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C3F5C24-4485-6C97-8767-BC2E5068EEB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51427" y="553463"/>
            <a:ext cx="4564323" cy="547937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0647592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553463"/>
            <a:ext cx="6448425" cy="1325563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49" y="2013963"/>
            <a:ext cx="6448424" cy="4018870"/>
          </a:xfrm>
        </p:spPr>
        <p:txBody>
          <a:bodyPr/>
          <a:lstStyle>
            <a:lvl1pPr>
              <a:buClr>
                <a:schemeClr val="accent4"/>
              </a:buClr>
              <a:defRPr/>
            </a:lvl1pPr>
            <a:lvl2pPr>
              <a:buClr>
                <a:schemeClr val="accent4"/>
              </a:buClr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49" y="6167770"/>
            <a:ext cx="1023154" cy="520104"/>
          </a:xfrm>
          <a:prstGeom prst="rect">
            <a:avLst/>
          </a:prstGeom>
        </p:spPr>
      </p:pic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5C671E7D-A2D2-2668-B776-669953CB4E7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51427" y="553463"/>
            <a:ext cx="4564323" cy="547937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330899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4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4515" y="950913"/>
            <a:ext cx="6077051" cy="2220912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4516" y="3446258"/>
            <a:ext cx="6077050" cy="181154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516" y="5794882"/>
            <a:ext cx="1530874" cy="77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078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C12C75D-5C27-3ABC-B261-AF3DD44ED2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3576277"/>
          </a:xfrm>
          <a:prstGeom prst="rect">
            <a:avLst/>
          </a:prstGeom>
        </p:spPr>
      </p:pic>
      <p:pic>
        <p:nvPicPr>
          <p:cNvPr id="5" name="Picture 4" descr="A blue and white rectangle&#10;&#10;AI-generated content may be incorrect.">
            <a:extLst>
              <a:ext uri="{FF2B5EF4-FFF2-40B4-BE49-F238E27FC236}">
                <a16:creationId xmlns:a16="http://schemas.microsoft.com/office/drawing/2014/main" id="{E03FE7DD-0C88-98CF-DB4C-E36D7250CA7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52" y="2272307"/>
            <a:ext cx="12188448" cy="458540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3011186"/>
            <a:ext cx="10515600" cy="1647825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906662"/>
            <a:ext cx="10515600" cy="97155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95108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white rectangle&#10;&#10;AI-generated content may be incorrect.">
            <a:extLst>
              <a:ext uri="{FF2B5EF4-FFF2-40B4-BE49-F238E27FC236}">
                <a16:creationId xmlns:a16="http://schemas.microsoft.com/office/drawing/2014/main" id="{E03FE7DD-0C88-98CF-DB4C-E36D7250CA7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52" y="2272307"/>
            <a:ext cx="12188448" cy="458540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3011186"/>
            <a:ext cx="10515600" cy="1647825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906662"/>
            <a:ext cx="10515600" cy="97155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FB68251-81A3-86CD-C986-239F3E1FB79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2271713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1964195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buClr>
                <a:schemeClr val="accent4"/>
              </a:buClr>
              <a:defRPr/>
            </a:lvl1pPr>
            <a:lvl2pPr>
              <a:buClr>
                <a:schemeClr val="accent4"/>
              </a:buClr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buClr>
                <a:schemeClr val="accent4"/>
              </a:buClr>
              <a:defRPr/>
            </a:lvl1pPr>
            <a:lvl2pPr>
              <a:buClr>
                <a:schemeClr val="accent4"/>
              </a:buClr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5" name="Picture 4" descr="A blue and orange logo&#10;&#10;AI-generated content may be incorrect.">
            <a:extLst>
              <a:ext uri="{FF2B5EF4-FFF2-40B4-BE49-F238E27FC236}">
                <a16:creationId xmlns:a16="http://schemas.microsoft.com/office/drawing/2014/main" id="{F0960200-EC04-3CD7-BE23-3A209360356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722" y="6230231"/>
            <a:ext cx="861133" cy="410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8246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225550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858587"/>
            <a:ext cx="4960511" cy="738187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729551"/>
            <a:ext cx="4960511" cy="3460111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defRPr sz="1800"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defRPr sz="1800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defRPr sz="1800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defRPr sz="1800"/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1703" y="1858587"/>
            <a:ext cx="4984940" cy="738187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91703" y="2729551"/>
            <a:ext cx="4984940" cy="3460112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defRPr sz="1800"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defRPr sz="1800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defRPr sz="1800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defRPr sz="1800"/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39788" y="6356350"/>
            <a:ext cx="7313612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7" name="Picture 6" descr="A blue and orange logo&#10;&#10;AI-generated content may be incorrect.">
            <a:extLst>
              <a:ext uri="{FF2B5EF4-FFF2-40B4-BE49-F238E27FC236}">
                <a16:creationId xmlns:a16="http://schemas.microsoft.com/office/drawing/2014/main" id="{8A506196-5C60-9953-9E79-FF880D65955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722" y="6230231"/>
            <a:ext cx="861133" cy="410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9988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3" name="Picture 2" descr="A blue and orange logo&#10;&#10;AI-generated content may be incorrect.">
            <a:extLst>
              <a:ext uri="{FF2B5EF4-FFF2-40B4-BE49-F238E27FC236}">
                <a16:creationId xmlns:a16="http://schemas.microsoft.com/office/drawing/2014/main" id="{1C4B4A57-A9AF-3174-1895-8765AAA9735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722" y="6230231"/>
            <a:ext cx="861133" cy="410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3095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_3 photo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 userDrawn="1"/>
        </p:nvSpPr>
        <p:spPr>
          <a:xfrm>
            <a:off x="-1" y="0"/>
            <a:ext cx="4943225" cy="6858000"/>
          </a:xfrm>
          <a:custGeom>
            <a:avLst/>
            <a:gdLst>
              <a:gd name="connsiteX0" fmla="*/ 0 w 5317958"/>
              <a:gd name="connsiteY0" fmla="*/ 0 h 6858000"/>
              <a:gd name="connsiteX1" fmla="*/ 3774779 w 5317958"/>
              <a:gd name="connsiteY1" fmla="*/ 0 h 6858000"/>
              <a:gd name="connsiteX2" fmla="*/ 3816127 w 5317958"/>
              <a:gd name="connsiteY2" fmla="*/ 35817 h 6858000"/>
              <a:gd name="connsiteX3" fmla="*/ 5311994 w 5317958"/>
              <a:gd name="connsiteY3" fmla="*/ 3193106 h 6858000"/>
              <a:gd name="connsiteX4" fmla="*/ 5317958 w 5317958"/>
              <a:gd name="connsiteY4" fmla="*/ 3428962 h 6858000"/>
              <a:gd name="connsiteX5" fmla="*/ 5317958 w 5317958"/>
              <a:gd name="connsiteY5" fmla="*/ 3429038 h 6858000"/>
              <a:gd name="connsiteX6" fmla="*/ 5311994 w 5317958"/>
              <a:gd name="connsiteY6" fmla="*/ 3664894 h 6858000"/>
              <a:gd name="connsiteX7" fmla="*/ 3816127 w 5317958"/>
              <a:gd name="connsiteY7" fmla="*/ 6822184 h 6858000"/>
              <a:gd name="connsiteX8" fmla="*/ 3774779 w 5317958"/>
              <a:gd name="connsiteY8" fmla="*/ 6858000 h 6858000"/>
              <a:gd name="connsiteX9" fmla="*/ 0 w 5317958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317958" h="6858000">
                <a:moveTo>
                  <a:pt x="0" y="0"/>
                </a:moveTo>
                <a:lnTo>
                  <a:pt x="3774779" y="0"/>
                </a:lnTo>
                <a:lnTo>
                  <a:pt x="3816127" y="35817"/>
                </a:lnTo>
                <a:cubicBezTo>
                  <a:pt x="4684463" y="825037"/>
                  <a:pt x="5248627" y="1943009"/>
                  <a:pt x="5311994" y="3193106"/>
                </a:cubicBezTo>
                <a:lnTo>
                  <a:pt x="5317958" y="3428962"/>
                </a:lnTo>
                <a:lnTo>
                  <a:pt x="5317958" y="3429038"/>
                </a:lnTo>
                <a:lnTo>
                  <a:pt x="5311994" y="3664894"/>
                </a:lnTo>
                <a:cubicBezTo>
                  <a:pt x="5248627" y="4914992"/>
                  <a:pt x="4684463" y="6032963"/>
                  <a:pt x="3816127" y="6822184"/>
                </a:cubicBezTo>
                <a:lnTo>
                  <a:pt x="377477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264" y="1828800"/>
            <a:ext cx="2940618" cy="3200400"/>
          </a:xfrm>
        </p:spPr>
        <p:txBody>
          <a:bodyPr anchor="ctr"/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05550" y="987425"/>
            <a:ext cx="5049837" cy="4873625"/>
          </a:xfrm>
        </p:spPr>
        <p:txBody>
          <a:bodyPr anchor="ctr"/>
          <a:lstStyle>
            <a:lvl1pPr>
              <a:buClr>
                <a:schemeClr val="accent4"/>
              </a:buClr>
              <a:defRPr sz="3200"/>
            </a:lvl1pPr>
            <a:lvl2pPr>
              <a:buClr>
                <a:schemeClr val="accent4"/>
              </a:buClr>
              <a:defRPr sz="2800"/>
            </a:lvl2pPr>
            <a:lvl3pPr>
              <a:buClr>
                <a:schemeClr val="accent4"/>
              </a:buClr>
              <a:defRPr sz="2400"/>
            </a:lvl3pPr>
            <a:lvl4pPr>
              <a:buClr>
                <a:schemeClr val="accent4"/>
              </a:buClr>
              <a:defRPr sz="2000"/>
            </a:lvl4pPr>
            <a:lvl5pPr>
              <a:buClr>
                <a:schemeClr val="accent4"/>
              </a:buCl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Picture Placeholder 7"/>
          <p:cNvSpPr>
            <a:spLocks noGrp="1" noChangeAspect="1"/>
          </p:cNvSpPr>
          <p:nvPr>
            <p:ph type="pic" sz="quarter" idx="10"/>
          </p:nvPr>
        </p:nvSpPr>
        <p:spPr>
          <a:xfrm>
            <a:off x="3608958" y="717936"/>
            <a:ext cx="1553342" cy="155448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Picture Placeholder 7"/>
          <p:cNvSpPr>
            <a:spLocks noGrp="1" noChangeAspect="1"/>
          </p:cNvSpPr>
          <p:nvPr>
            <p:ph type="pic" sz="quarter" idx="11"/>
          </p:nvPr>
        </p:nvSpPr>
        <p:spPr>
          <a:xfrm>
            <a:off x="4092171" y="2651760"/>
            <a:ext cx="1553342" cy="155448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Picture Placeholder 7"/>
          <p:cNvSpPr>
            <a:spLocks noGrp="1" noChangeAspect="1"/>
          </p:cNvSpPr>
          <p:nvPr>
            <p:ph type="pic" sz="quarter" idx="12"/>
          </p:nvPr>
        </p:nvSpPr>
        <p:spPr>
          <a:xfrm>
            <a:off x="3608958" y="4585584"/>
            <a:ext cx="1553342" cy="155448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688" y="6140064"/>
            <a:ext cx="1023154" cy="520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39892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F34B0-AC5D-7018-4C3E-A8901F9E6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E16554-4CAB-87D9-24D6-F3C570775C9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0C65477-37C1-234B-C6B7-5726BFD1DE0C}"/>
              </a:ext>
            </a:extLst>
          </p:cNvPr>
          <p:cNvSpPr/>
          <p:nvPr userDrawn="1"/>
        </p:nvSpPr>
        <p:spPr>
          <a:xfrm>
            <a:off x="1881026" y="2100381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A blue and orange logo&#10;&#10;AI-generated content may be incorrect.">
            <a:extLst>
              <a:ext uri="{FF2B5EF4-FFF2-40B4-BE49-F238E27FC236}">
                <a16:creationId xmlns:a16="http://schemas.microsoft.com/office/drawing/2014/main" id="{B48FC5FA-9DF3-AB94-208B-51684EE1885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722" y="6230231"/>
            <a:ext cx="861133" cy="410436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49A8AFE7-DC9F-5976-0FEB-97EAA5AFBDD2}"/>
              </a:ext>
            </a:extLst>
          </p:cNvPr>
          <p:cNvSpPr/>
          <p:nvPr userDrawn="1"/>
        </p:nvSpPr>
        <p:spPr>
          <a:xfrm>
            <a:off x="909476" y="2557581"/>
            <a:ext cx="2857500" cy="3105032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1D43FDDB-21EF-FDDA-9128-3190D6F525B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47749" y="3219450"/>
            <a:ext cx="2552701" cy="2276475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EE18B80-6C5E-C5BB-BE26-2CE173696129}"/>
              </a:ext>
            </a:extLst>
          </p:cNvPr>
          <p:cNvSpPr/>
          <p:nvPr userDrawn="1"/>
        </p:nvSpPr>
        <p:spPr>
          <a:xfrm>
            <a:off x="5638800" y="2100381"/>
            <a:ext cx="914400" cy="914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0B772B9-949B-AB27-3992-BA399DAE8C10}"/>
              </a:ext>
            </a:extLst>
          </p:cNvPr>
          <p:cNvSpPr/>
          <p:nvPr userDrawn="1"/>
        </p:nvSpPr>
        <p:spPr>
          <a:xfrm>
            <a:off x="4667250" y="2551113"/>
            <a:ext cx="2857500" cy="3105032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15">
            <a:extLst>
              <a:ext uri="{FF2B5EF4-FFF2-40B4-BE49-F238E27FC236}">
                <a16:creationId xmlns:a16="http://schemas.microsoft.com/office/drawing/2014/main" id="{31CD9C74-1317-4D17-6C85-6E63697BECF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19649" y="3219450"/>
            <a:ext cx="2552701" cy="2276475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67E9F865-2A65-FFBD-2BAE-A75073A76CCC}"/>
              </a:ext>
            </a:extLst>
          </p:cNvPr>
          <p:cNvSpPr/>
          <p:nvPr userDrawn="1"/>
        </p:nvSpPr>
        <p:spPr>
          <a:xfrm>
            <a:off x="9396574" y="2093913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80680BB-48E3-A42C-B5DB-FD92D8C07E14}"/>
              </a:ext>
            </a:extLst>
          </p:cNvPr>
          <p:cNvSpPr/>
          <p:nvPr userDrawn="1"/>
        </p:nvSpPr>
        <p:spPr>
          <a:xfrm>
            <a:off x="8425024" y="2551113"/>
            <a:ext cx="2857500" cy="3105032"/>
          </a:xfrm>
          <a:prstGeom prst="rect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 Placeholder 15">
            <a:extLst>
              <a:ext uri="{FF2B5EF4-FFF2-40B4-BE49-F238E27FC236}">
                <a16:creationId xmlns:a16="http://schemas.microsoft.com/office/drawing/2014/main" id="{2F01985F-CA54-4630-7924-76A8361764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563297" y="3212982"/>
            <a:ext cx="2552701" cy="2276475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BF75C09B-9CB4-F8CC-4009-2B25E813B30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033587" y="2261086"/>
            <a:ext cx="592990" cy="592990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90B1A117-676F-7589-90DA-16E337DF0C2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799137" y="2260600"/>
            <a:ext cx="593725" cy="593725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AAC1735E-E762-85FC-E85C-BBFD05F0162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564688" y="2260718"/>
            <a:ext cx="593725" cy="593725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2906779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 userDrawn="1"/>
        </p:nvGrpSpPr>
        <p:grpSpPr>
          <a:xfrm>
            <a:off x="377190" y="457200"/>
            <a:ext cx="11437620" cy="5943600"/>
            <a:chOff x="432435" y="460609"/>
            <a:chExt cx="11437620" cy="5943600"/>
          </a:xfrm>
        </p:grpSpPr>
        <p:grpSp>
          <p:nvGrpSpPr>
            <p:cNvPr id="5" name="Group 4"/>
            <p:cNvGrpSpPr/>
            <p:nvPr userDrawn="1"/>
          </p:nvGrpSpPr>
          <p:grpSpPr>
            <a:xfrm>
              <a:off x="5461635" y="460609"/>
              <a:ext cx="6408420" cy="5943600"/>
              <a:chOff x="5461635" y="466725"/>
              <a:chExt cx="6408420" cy="5943600"/>
            </a:xfrm>
          </p:grpSpPr>
          <p:sp>
            <p:nvSpPr>
              <p:cNvPr id="6" name="Rectangle 5"/>
              <p:cNvSpPr/>
              <p:nvPr userDrawn="1"/>
            </p:nvSpPr>
            <p:spPr>
              <a:xfrm>
                <a:off x="8665845" y="3438525"/>
                <a:ext cx="3204210" cy="29718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wrap="square" rtlCol="0" anchor="ctr">
                <a:norm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7" name="Rectangle 6"/>
              <p:cNvSpPr/>
              <p:nvPr userDrawn="1"/>
            </p:nvSpPr>
            <p:spPr>
              <a:xfrm>
                <a:off x="5461635" y="466725"/>
                <a:ext cx="3204210" cy="29718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rm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/>
              <p:cNvSpPr/>
              <p:nvPr userDrawn="1"/>
            </p:nvSpPr>
            <p:spPr>
              <a:xfrm>
                <a:off x="8665845" y="466725"/>
                <a:ext cx="3204210" cy="29718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wrap="square" rtlCol="0" anchor="ctr">
                <a:norm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9" name="Rectangle 8"/>
              <p:cNvSpPr/>
              <p:nvPr userDrawn="1"/>
            </p:nvSpPr>
            <p:spPr>
              <a:xfrm>
                <a:off x="5461635" y="3438525"/>
                <a:ext cx="3204210" cy="29718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wrap="square" rtlCol="0" anchor="ctr">
                <a:norm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10" name="Rectangle 9"/>
            <p:cNvSpPr/>
            <p:nvPr userDrawn="1"/>
          </p:nvSpPr>
          <p:spPr>
            <a:xfrm>
              <a:off x="432435" y="460609"/>
              <a:ext cx="5029200" cy="5943600"/>
            </a:xfrm>
            <a:prstGeom prst="rect">
              <a:avLst/>
            </a:prstGeom>
            <a:solidFill>
              <a:schemeClr val="tx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rm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563" y="5749171"/>
            <a:ext cx="1057275" cy="537448"/>
          </a:xfrm>
          <a:prstGeom prst="rect">
            <a:avLst/>
          </a:prstGeom>
        </p:spPr>
      </p:pic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690563" y="784226"/>
            <a:ext cx="4405312" cy="101600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0"/>
          </p:nvPr>
        </p:nvSpPr>
        <p:spPr>
          <a:xfrm>
            <a:off x="690563" y="2127252"/>
            <a:ext cx="4405313" cy="3140073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551295" y="784226"/>
            <a:ext cx="914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9755505" y="784226"/>
            <a:ext cx="914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6551295" y="3756026"/>
            <a:ext cx="914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4"/>
          </p:nvPr>
        </p:nvSpPr>
        <p:spPr>
          <a:xfrm>
            <a:off x="9755505" y="3756026"/>
            <a:ext cx="914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5"/>
          </p:nvPr>
        </p:nvSpPr>
        <p:spPr>
          <a:xfrm>
            <a:off x="5794057" y="1943100"/>
            <a:ext cx="2428875" cy="10477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8998267" y="1943100"/>
            <a:ext cx="2428875" cy="10477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94057" y="4914900"/>
            <a:ext cx="2428875" cy="10477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21"/>
          <p:cNvSpPr>
            <a:spLocks noGrp="1"/>
          </p:cNvSpPr>
          <p:nvPr>
            <p:ph type="body" sz="quarter" idx="18"/>
          </p:nvPr>
        </p:nvSpPr>
        <p:spPr>
          <a:xfrm>
            <a:off x="8921114" y="4914900"/>
            <a:ext cx="2428875" cy="10477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7856871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F34B0-AC5D-7018-4C3E-A8901F9E6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E16554-4CAB-87D9-24D6-F3C570775C9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" name="Picture 13" descr="A blue and orange logo&#10;&#10;AI-generated content may be incorrect.">
            <a:extLst>
              <a:ext uri="{FF2B5EF4-FFF2-40B4-BE49-F238E27FC236}">
                <a16:creationId xmlns:a16="http://schemas.microsoft.com/office/drawing/2014/main" id="{B48FC5FA-9DF3-AB94-208B-51684EE1885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722" y="6230231"/>
            <a:ext cx="861133" cy="410436"/>
          </a:xfrm>
          <a:prstGeom prst="rect">
            <a:avLst/>
          </a:prstGeom>
        </p:spPr>
      </p:pic>
      <p:sp>
        <p:nvSpPr>
          <p:cNvPr id="25" name="Text Placeholder 15">
            <a:extLst>
              <a:ext uri="{FF2B5EF4-FFF2-40B4-BE49-F238E27FC236}">
                <a16:creationId xmlns:a16="http://schemas.microsoft.com/office/drawing/2014/main" id="{2F01985F-CA54-4630-7924-76A8361764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680659" y="2194720"/>
            <a:ext cx="3215173" cy="365126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1111AE32-4374-5740-714E-466F05DD906D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38200" y="2194719"/>
            <a:ext cx="1554480" cy="155448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1" name="Text Placeholder 15">
            <a:extLst>
              <a:ext uri="{FF2B5EF4-FFF2-40B4-BE49-F238E27FC236}">
                <a16:creationId xmlns:a16="http://schemas.microsoft.com/office/drawing/2014/main" id="{8F08676E-956E-A206-F632-FFA579AC8A3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680658" y="2698751"/>
            <a:ext cx="3215173" cy="1050447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15">
            <a:extLst>
              <a:ext uri="{FF2B5EF4-FFF2-40B4-BE49-F238E27FC236}">
                <a16:creationId xmlns:a16="http://schemas.microsoft.com/office/drawing/2014/main" id="{ED9BC565-30A9-D3EE-965C-9B5BA55F7FB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680659" y="4092972"/>
            <a:ext cx="3215173" cy="365126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1ECEF48E-65C5-F3CB-76FB-6F7E6658D0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38200" y="4092971"/>
            <a:ext cx="1554480" cy="155448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4" name="Text Placeholder 15">
            <a:extLst>
              <a:ext uri="{FF2B5EF4-FFF2-40B4-BE49-F238E27FC236}">
                <a16:creationId xmlns:a16="http://schemas.microsoft.com/office/drawing/2014/main" id="{AAE806DF-9743-C0EF-8A51-AE2FEC3D7F1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680658" y="4597003"/>
            <a:ext cx="3215173" cy="1050447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15">
            <a:extLst>
              <a:ext uri="{FF2B5EF4-FFF2-40B4-BE49-F238E27FC236}">
                <a16:creationId xmlns:a16="http://schemas.microsoft.com/office/drawing/2014/main" id="{FDDBB792-D6B9-EE27-2B72-181504CAE54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38629" y="2194720"/>
            <a:ext cx="3215173" cy="365126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Picture Placeholder 31">
            <a:extLst>
              <a:ext uri="{FF2B5EF4-FFF2-40B4-BE49-F238E27FC236}">
                <a16:creationId xmlns:a16="http://schemas.microsoft.com/office/drawing/2014/main" id="{D4275EF9-99E8-F85A-CDD8-B5C13128AD97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296170" y="2194719"/>
            <a:ext cx="1554480" cy="155448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7" name="Text Placeholder 15">
            <a:extLst>
              <a:ext uri="{FF2B5EF4-FFF2-40B4-BE49-F238E27FC236}">
                <a16:creationId xmlns:a16="http://schemas.microsoft.com/office/drawing/2014/main" id="{BE95DAED-D597-6EF9-95AF-883E4DEC8860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8138628" y="2698751"/>
            <a:ext cx="3215173" cy="1050447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15">
            <a:extLst>
              <a:ext uri="{FF2B5EF4-FFF2-40B4-BE49-F238E27FC236}">
                <a16:creationId xmlns:a16="http://schemas.microsoft.com/office/drawing/2014/main" id="{6673DBB1-A2DF-825F-0E54-FABAB6BAC17A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8138629" y="4092972"/>
            <a:ext cx="3215173" cy="365126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Picture Placeholder 31">
            <a:extLst>
              <a:ext uri="{FF2B5EF4-FFF2-40B4-BE49-F238E27FC236}">
                <a16:creationId xmlns:a16="http://schemas.microsoft.com/office/drawing/2014/main" id="{45E6C20B-F0A7-7F48-AC0B-781584E588D6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6296170" y="4092971"/>
            <a:ext cx="1554480" cy="155448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0" name="Text Placeholder 15">
            <a:extLst>
              <a:ext uri="{FF2B5EF4-FFF2-40B4-BE49-F238E27FC236}">
                <a16:creationId xmlns:a16="http://schemas.microsoft.com/office/drawing/2014/main" id="{39D009F6-1A42-2F6E-D002-849948C741C6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138628" y="4597003"/>
            <a:ext cx="3215173" cy="1050447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2070952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F34B0-AC5D-7018-4C3E-A8901F9E6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E16554-4CAB-87D9-24D6-F3C570775C9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" name="Picture 13" descr="A blue and orange logo&#10;&#10;AI-generated content may be incorrect.">
            <a:extLst>
              <a:ext uri="{FF2B5EF4-FFF2-40B4-BE49-F238E27FC236}">
                <a16:creationId xmlns:a16="http://schemas.microsoft.com/office/drawing/2014/main" id="{B48FC5FA-9DF3-AB94-208B-51684EE1885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722" y="6230231"/>
            <a:ext cx="861133" cy="410436"/>
          </a:xfrm>
          <a:prstGeom prst="rect">
            <a:avLst/>
          </a:prstGeom>
        </p:spPr>
      </p:pic>
      <p:sp>
        <p:nvSpPr>
          <p:cNvPr id="36" name="Text Placeholder 15">
            <a:extLst>
              <a:ext uri="{FF2B5EF4-FFF2-40B4-BE49-F238E27FC236}">
                <a16:creationId xmlns:a16="http://schemas.microsoft.com/office/drawing/2014/main" id="{E50B6FB3-2ABE-D115-D58D-0E8F7BB78BC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943100" y="2241713"/>
            <a:ext cx="3314121" cy="765803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E73A8AF-5864-A381-DE20-25E174163B05}"/>
              </a:ext>
            </a:extLst>
          </p:cNvPr>
          <p:cNvSpPr/>
          <p:nvPr userDrawn="1"/>
        </p:nvSpPr>
        <p:spPr>
          <a:xfrm>
            <a:off x="838200" y="2167415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1111AE32-4374-5740-714E-466F05DD906D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90567" y="2319781"/>
            <a:ext cx="609666" cy="609666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4606D735-B0AD-6DFC-618B-483369328ED2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943100" y="3534425"/>
            <a:ext cx="3314121" cy="765803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5C91B4D-533C-ED4C-CC3A-C3F710FD7729}"/>
              </a:ext>
            </a:extLst>
          </p:cNvPr>
          <p:cNvSpPr/>
          <p:nvPr userDrawn="1"/>
        </p:nvSpPr>
        <p:spPr>
          <a:xfrm>
            <a:off x="838200" y="3460127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31">
            <a:extLst>
              <a:ext uri="{FF2B5EF4-FFF2-40B4-BE49-F238E27FC236}">
                <a16:creationId xmlns:a16="http://schemas.microsoft.com/office/drawing/2014/main" id="{876EEB36-C127-483E-B419-B1C3AA6F69C4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990567" y="3612493"/>
            <a:ext cx="609666" cy="609666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D788FE8E-DD7D-C9B7-2C08-E6C7C461F319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1943100" y="4827137"/>
            <a:ext cx="3314121" cy="765803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3575CE7-70E2-9E18-2025-413EA865C12F}"/>
              </a:ext>
            </a:extLst>
          </p:cNvPr>
          <p:cNvSpPr/>
          <p:nvPr userDrawn="1"/>
        </p:nvSpPr>
        <p:spPr>
          <a:xfrm>
            <a:off x="838200" y="4752839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icture Placeholder 31">
            <a:extLst>
              <a:ext uri="{FF2B5EF4-FFF2-40B4-BE49-F238E27FC236}">
                <a16:creationId xmlns:a16="http://schemas.microsoft.com/office/drawing/2014/main" id="{F0E767B4-C225-B0BE-AC75-6C98D8617119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990567" y="4905205"/>
            <a:ext cx="609666" cy="609666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FF25D97F-B231-3C43-7714-EB94796FE330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809601" y="2241713"/>
            <a:ext cx="3314121" cy="765803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B46210D-36F0-75AC-EC0E-2E6899933477}"/>
              </a:ext>
            </a:extLst>
          </p:cNvPr>
          <p:cNvSpPr/>
          <p:nvPr userDrawn="1"/>
        </p:nvSpPr>
        <p:spPr>
          <a:xfrm>
            <a:off x="6704701" y="2164710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Picture Placeholder 31">
            <a:extLst>
              <a:ext uri="{FF2B5EF4-FFF2-40B4-BE49-F238E27FC236}">
                <a16:creationId xmlns:a16="http://schemas.microsoft.com/office/drawing/2014/main" id="{81017A02-FC8A-EB09-52B7-14540B19728F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857068" y="2319781"/>
            <a:ext cx="609666" cy="609666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A2A9CEBE-FA00-B88B-DF5B-A3CAAE76FEC9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7809601" y="3534425"/>
            <a:ext cx="3314121" cy="765803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2F3DC184-7FCB-6D05-FE5D-8E8DD0E95B64}"/>
              </a:ext>
            </a:extLst>
          </p:cNvPr>
          <p:cNvSpPr/>
          <p:nvPr userDrawn="1"/>
        </p:nvSpPr>
        <p:spPr>
          <a:xfrm>
            <a:off x="6704701" y="3460127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icture Placeholder 31">
            <a:extLst>
              <a:ext uri="{FF2B5EF4-FFF2-40B4-BE49-F238E27FC236}">
                <a16:creationId xmlns:a16="http://schemas.microsoft.com/office/drawing/2014/main" id="{9570FAA7-7C92-1B59-B76E-25DBE4C0A20F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6857068" y="3612493"/>
            <a:ext cx="609666" cy="609666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F41905E6-17DE-38F7-61CB-5F231A0DEAA3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7809601" y="4827137"/>
            <a:ext cx="3314121" cy="765803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4ED8012-45BE-DA33-3339-9560F2159D1B}"/>
              </a:ext>
            </a:extLst>
          </p:cNvPr>
          <p:cNvSpPr/>
          <p:nvPr userDrawn="1"/>
        </p:nvSpPr>
        <p:spPr>
          <a:xfrm>
            <a:off x="6704701" y="4752839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Picture Placeholder 31">
            <a:extLst>
              <a:ext uri="{FF2B5EF4-FFF2-40B4-BE49-F238E27FC236}">
                <a16:creationId xmlns:a16="http://schemas.microsoft.com/office/drawing/2014/main" id="{77313D56-4042-CE86-A45C-C6DACC054D5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6857068" y="4905205"/>
            <a:ext cx="609666" cy="609666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796422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5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4515" y="950913"/>
            <a:ext cx="6077051" cy="2220912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4516" y="3446258"/>
            <a:ext cx="6077050" cy="181154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516" y="5794882"/>
            <a:ext cx="1530874" cy="77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4635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838858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1156F8D-441A-76CC-0C03-0DA14408FE5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996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6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4515" y="950913"/>
            <a:ext cx="6077051" cy="2220912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4516" y="3446258"/>
            <a:ext cx="6077050" cy="181154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516" y="5794882"/>
            <a:ext cx="1530874" cy="77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537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7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4515" y="950913"/>
            <a:ext cx="6077051" cy="2220912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4516" y="3446258"/>
            <a:ext cx="6077050" cy="181154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516" y="5794882"/>
            <a:ext cx="1530874" cy="77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209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8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4515" y="950913"/>
            <a:ext cx="6077051" cy="2220912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4516" y="3446258"/>
            <a:ext cx="6077050" cy="181154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516" y="5794882"/>
            <a:ext cx="1530874" cy="77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285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9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4515" y="950913"/>
            <a:ext cx="6077051" cy="2220912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4516" y="3446258"/>
            <a:ext cx="6077050" cy="181154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516" y="5794882"/>
            <a:ext cx="1530874" cy="77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848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0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4515" y="950913"/>
            <a:ext cx="6077051" cy="2220912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4516" y="3446258"/>
            <a:ext cx="6077050" cy="181154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516" y="5794882"/>
            <a:ext cx="1530874" cy="77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023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4515" y="950913"/>
            <a:ext cx="6077051" cy="2220912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4516" y="3446258"/>
            <a:ext cx="6077050" cy="181154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516" y="5794882"/>
            <a:ext cx="1530874" cy="77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304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2130" y="6241695"/>
            <a:ext cx="944217" cy="479780"/>
          </a:xfrm>
          <a:prstGeom prst="rect">
            <a:avLst/>
          </a:prstGeom>
        </p:spPr>
      </p:pic>
      <p:sp>
        <p:nvSpPr>
          <p:cNvPr id="9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459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61" r:id="rId10"/>
    <p:sldLayoutId id="2147483682" r:id="rId11"/>
    <p:sldLayoutId id="2147483662" r:id="rId12"/>
    <p:sldLayoutId id="2147483650" r:id="rId13"/>
    <p:sldLayoutId id="2147483678" r:id="rId14"/>
    <p:sldLayoutId id="2147483664" r:id="rId15"/>
    <p:sldLayoutId id="2147483663" r:id="rId16"/>
    <p:sldLayoutId id="2147483665" r:id="rId17"/>
    <p:sldLayoutId id="2147483681" r:id="rId18"/>
    <p:sldLayoutId id="2147483683" r:id="rId19"/>
    <p:sldLayoutId id="2147483651" r:id="rId20"/>
    <p:sldLayoutId id="2147483680" r:id="rId21"/>
    <p:sldLayoutId id="2147483652" r:id="rId22"/>
    <p:sldLayoutId id="2147483653" r:id="rId23"/>
    <p:sldLayoutId id="2147483654" r:id="rId24"/>
    <p:sldLayoutId id="2147483656" r:id="rId25"/>
    <p:sldLayoutId id="2147483684" r:id="rId26"/>
    <p:sldLayoutId id="2147483655" r:id="rId27"/>
    <p:sldLayoutId id="2147483685" r:id="rId28"/>
    <p:sldLayoutId id="2147483686" r:id="rId29"/>
    <p:sldLayoutId id="2147483667" r:id="rId30"/>
    <p:sldLayoutId id="2147483687" r:id="rId3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image" Target="../media/image32.gif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3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13" Type="http://schemas.openxmlformats.org/officeDocument/2006/relationships/diagramData" Target="../diagrams/data5.xml"/><Relationship Id="rId18" Type="http://schemas.openxmlformats.org/officeDocument/2006/relationships/image" Target="../media/image32.gif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17" Type="http://schemas.microsoft.com/office/2007/relationships/diagramDrawing" Target="../diagrams/drawing5.xml"/><Relationship Id="rId2" Type="http://schemas.openxmlformats.org/officeDocument/2006/relationships/notesSlide" Target="../notesSlides/notesSlide18.xml"/><Relationship Id="rId16" Type="http://schemas.openxmlformats.org/officeDocument/2006/relationships/diagramColors" Target="../diagrams/colors5.xml"/><Relationship Id="rId1" Type="http://schemas.openxmlformats.org/officeDocument/2006/relationships/slideLayout" Target="../slideLayouts/slideLayout23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5" Type="http://schemas.openxmlformats.org/officeDocument/2006/relationships/diagramQuickStyle" Target="../diagrams/quickStyle5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Relationship Id="rId14" Type="http://schemas.openxmlformats.org/officeDocument/2006/relationships/diagramLayout" Target="../diagrams/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39.svg"/><Relationship Id="rId4" Type="http://schemas.openxmlformats.org/officeDocument/2006/relationships/image" Target="../media/image38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rpharmacist.org/students/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" Target="slide28.xml"/><Relationship Id="rId13" Type="http://schemas.openxmlformats.org/officeDocument/2006/relationships/slide" Target="slide38.xml"/><Relationship Id="rId18" Type="http://schemas.openxmlformats.org/officeDocument/2006/relationships/slide" Target="slide48.xml"/><Relationship Id="rId3" Type="http://schemas.openxmlformats.org/officeDocument/2006/relationships/image" Target="../media/image27.png"/><Relationship Id="rId7" Type="http://schemas.openxmlformats.org/officeDocument/2006/relationships/slide" Target="slide50.xml"/><Relationship Id="rId12" Type="http://schemas.openxmlformats.org/officeDocument/2006/relationships/slide" Target="slide30.xml"/><Relationship Id="rId17" Type="http://schemas.openxmlformats.org/officeDocument/2006/relationships/slide" Target="slide40.xml"/><Relationship Id="rId2" Type="http://schemas.openxmlformats.org/officeDocument/2006/relationships/notesSlide" Target="../notesSlides/notesSlide23.xml"/><Relationship Id="rId16" Type="http://schemas.openxmlformats.org/officeDocument/2006/relationships/slide" Target="slide32.xml"/><Relationship Id="rId1" Type="http://schemas.openxmlformats.org/officeDocument/2006/relationships/slideLayout" Target="../slideLayouts/slideLayout24.xml"/><Relationship Id="rId6" Type="http://schemas.openxmlformats.org/officeDocument/2006/relationships/slide" Target="slide42.xml"/><Relationship Id="rId11" Type="http://schemas.openxmlformats.org/officeDocument/2006/relationships/slide" Target="slide52.xml"/><Relationship Id="rId5" Type="http://schemas.openxmlformats.org/officeDocument/2006/relationships/slide" Target="slide34.xml"/><Relationship Id="rId15" Type="http://schemas.openxmlformats.org/officeDocument/2006/relationships/slide" Target="slide54.xml"/><Relationship Id="rId10" Type="http://schemas.openxmlformats.org/officeDocument/2006/relationships/slide" Target="slide44.xml"/><Relationship Id="rId19" Type="http://schemas.openxmlformats.org/officeDocument/2006/relationships/slide" Target="slide56.xml"/><Relationship Id="rId4" Type="http://schemas.openxmlformats.org/officeDocument/2006/relationships/slide" Target="slide26.xml"/><Relationship Id="rId9" Type="http://schemas.openxmlformats.org/officeDocument/2006/relationships/slide" Target="slide36.xml"/><Relationship Id="rId14" Type="http://schemas.openxmlformats.org/officeDocument/2006/relationships/slide" Target="slide46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4.xml"/><Relationship Id="rId7" Type="http://schemas.openxmlformats.org/officeDocument/2006/relationships/image" Target="../media/image41.sv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40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2.sv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tags" Target="../tags/tag7.xml"/><Relationship Id="rId7" Type="http://schemas.openxmlformats.org/officeDocument/2006/relationships/hyperlink" Target="https://www.slido.com/powerpoint-polling?utm_source=powerpoint&amp;utm_medium=placeholder-slide" TargetMode="Externa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40.svg"/><Relationship Id="rId5" Type="http://schemas.openxmlformats.org/officeDocument/2006/relationships/notesSlide" Target="../notesSlides/notesSlide24.xml"/><Relationship Id="rId10" Type="http://schemas.openxmlformats.org/officeDocument/2006/relationships/image" Target="../media/image42.svg"/><Relationship Id="rId4" Type="http://schemas.openxmlformats.org/officeDocument/2006/relationships/slideLayout" Target="../slideLayouts/slideLayout31.xml"/><Relationship Id="rId9" Type="http://schemas.openxmlformats.org/officeDocument/2006/relationships/hyperlink" Target="https://www.slido.com/support/ppi/how-to-change-the-design" TargetMode="Externa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10.xml"/><Relationship Id="rId7" Type="http://schemas.openxmlformats.org/officeDocument/2006/relationships/image" Target="../media/image41.svg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40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2.sv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13.xml"/><Relationship Id="rId7" Type="http://schemas.openxmlformats.org/officeDocument/2006/relationships/image" Target="../media/image41.svg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40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2.sv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16.xml"/><Relationship Id="rId7" Type="http://schemas.openxmlformats.org/officeDocument/2006/relationships/image" Target="../media/image41.svg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40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2.sv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19.xml"/><Relationship Id="rId7" Type="http://schemas.openxmlformats.org/officeDocument/2006/relationships/image" Target="../media/image41.svg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40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2.sv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22.xml"/><Relationship Id="rId7" Type="http://schemas.openxmlformats.org/officeDocument/2006/relationships/image" Target="../media/image41.svg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40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2.sv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25.xml"/><Relationship Id="rId7" Type="http://schemas.openxmlformats.org/officeDocument/2006/relationships/image" Target="../media/image41.svg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40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2.sv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28.xml"/><Relationship Id="rId7" Type="http://schemas.openxmlformats.org/officeDocument/2006/relationships/image" Target="../media/image41.sv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40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2.sv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31.xml"/><Relationship Id="rId7" Type="http://schemas.openxmlformats.org/officeDocument/2006/relationships/image" Target="../media/image41.svg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40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2.sv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34.xml"/><Relationship Id="rId7" Type="http://schemas.openxmlformats.org/officeDocument/2006/relationships/image" Target="../media/image41.svg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40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2.sv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37.xml"/><Relationship Id="rId7" Type="http://schemas.openxmlformats.org/officeDocument/2006/relationships/image" Target="../media/image41.svg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40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2.sv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40.xml"/><Relationship Id="rId7" Type="http://schemas.openxmlformats.org/officeDocument/2006/relationships/image" Target="../media/image41.svg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40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2.sv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43.xml"/><Relationship Id="rId7" Type="http://schemas.openxmlformats.org/officeDocument/2006/relationships/image" Target="../media/image41.svg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40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2.sv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46.xml"/><Relationship Id="rId7" Type="http://schemas.openxmlformats.org/officeDocument/2006/relationships/image" Target="../media/image41.svg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40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2.sv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49.xml"/><Relationship Id="rId7" Type="http://schemas.openxmlformats.org/officeDocument/2006/relationships/image" Target="../media/image41.svg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40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2.sv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300DB70A-EAC9-C095-B6DE-1218C44AB9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2483" y="1623384"/>
            <a:ext cx="6761033" cy="1584702"/>
          </a:xfrm>
        </p:spPr>
        <p:txBody>
          <a:bodyPr>
            <a:normAutofit fontScale="90000"/>
          </a:bodyPr>
          <a:lstStyle/>
          <a:p>
            <a:r>
              <a:rPr lang="en-US" dirty="0"/>
              <a:t>Pharmacy Careers Beyond Expectations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7D3D7B0B-6952-06FE-7234-4CA1F19D48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2483" y="3927521"/>
            <a:ext cx="6077050" cy="1811542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 dirty="0"/>
          </a:p>
          <a:p>
            <a:r>
              <a:rPr lang="en-US" dirty="0"/>
              <a:t> </a:t>
            </a:r>
          </a:p>
        </p:txBody>
      </p:sp>
      <p:sp>
        <p:nvSpPr>
          <p:cNvPr id="2" name="Subtitle 11">
            <a:extLst>
              <a:ext uri="{FF2B5EF4-FFF2-40B4-BE49-F238E27FC236}">
                <a16:creationId xmlns:a16="http://schemas.microsoft.com/office/drawing/2014/main" id="{D791A6BC-916E-27F4-30F9-7B6580F17CD8}"/>
              </a:ext>
            </a:extLst>
          </p:cNvPr>
          <p:cNvSpPr txBox="1">
            <a:spLocks/>
          </p:cNvSpPr>
          <p:nvPr/>
        </p:nvSpPr>
        <p:spPr>
          <a:xfrm>
            <a:off x="792483" y="3927521"/>
            <a:ext cx="6077050" cy="7820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anose="05000000000000000000" pitchFamily="2" charset="2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Presented by: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31093D-CC30-3BB0-A6E2-43BCCE3EF6AA}"/>
              </a:ext>
            </a:extLst>
          </p:cNvPr>
          <p:cNvSpPr txBox="1"/>
          <p:nvPr/>
        </p:nvSpPr>
        <p:spPr>
          <a:xfrm>
            <a:off x="1123708" y="1118937"/>
            <a:ext cx="609858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accent5"/>
                </a:solidFill>
              </a:rPr>
              <a:t>DID YOU KNOW? </a:t>
            </a:r>
          </a:p>
        </p:txBody>
      </p:sp>
    </p:spTree>
    <p:extLst>
      <p:ext uri="{BB962C8B-B14F-4D97-AF65-F5344CB8AC3E}">
        <p14:creationId xmlns:p14="http://schemas.microsoft.com/office/powerpoint/2010/main" val="1433754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B7C2C5-6D11-BF10-04A9-A4183CC4A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7D24C2-EFAF-E4A3-8909-43561FAB3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150" y="365125"/>
            <a:ext cx="10153650" cy="1325563"/>
          </a:xfrm>
        </p:spPr>
        <p:txBody>
          <a:bodyPr/>
          <a:lstStyle/>
          <a:p>
            <a:r>
              <a:rPr lang="en-US" dirty="0"/>
              <a:t>Ambulatory Clinic Pharmacists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BFA08A-37B8-A742-B736-D36254D783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553325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800" b="1" dirty="0">
                <a:solidFill>
                  <a:schemeClr val="accent1"/>
                </a:solidFill>
              </a:rPr>
              <a:t>WHERE THEY WORK: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Pediatric clinics, primary care clinics, cardiology clinics, diabetes centers, oncology infusion centers, geriatric ambulatory care clinics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1800" b="1" dirty="0">
                <a:solidFill>
                  <a:schemeClr val="accent1"/>
                </a:solidFill>
              </a:rPr>
              <a:t>WHAT THEY DO: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500" dirty="0"/>
              <a:t>🤝 Partner with providers to fine-tune medication treatment plans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500" dirty="0"/>
              <a:t>📊 Review labs and health data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500" dirty="0"/>
              <a:t>📋 Adjusts medications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500" dirty="0"/>
              <a:t>🧑‍🤝‍🧑 Counsels patients one-on-one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1800" b="1" dirty="0">
                <a:solidFill>
                  <a:schemeClr val="accent1"/>
                </a:solidFill>
              </a:rPr>
              <a:t>COMPARE TO HOSPITAL: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Ambulatory = long-term management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Hospital = short-term critical care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751F63B-20C8-D63A-8113-B606DBE7DF60}"/>
              </a:ext>
            </a:extLst>
          </p:cNvPr>
          <p:cNvGrpSpPr/>
          <p:nvPr/>
        </p:nvGrpSpPr>
        <p:grpSpPr>
          <a:xfrm>
            <a:off x="428625" y="637450"/>
            <a:ext cx="685800" cy="733356"/>
            <a:chOff x="428625" y="637450"/>
            <a:chExt cx="685800" cy="733356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933E8E79-832A-78FE-2514-68C72BD78C84}"/>
                </a:ext>
              </a:extLst>
            </p:cNvPr>
            <p:cNvSpPr/>
            <p:nvPr/>
          </p:nvSpPr>
          <p:spPr>
            <a:xfrm>
              <a:off x="428625" y="685006"/>
              <a:ext cx="685800" cy="6858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53926F1-6675-EA3B-9434-BB34CCC251C6}"/>
                </a:ext>
              </a:extLst>
            </p:cNvPr>
            <p:cNvSpPr txBox="1"/>
            <p:nvPr/>
          </p:nvSpPr>
          <p:spPr>
            <a:xfrm>
              <a:off x="447675" y="637450"/>
              <a:ext cx="647700" cy="646331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3600" dirty="0"/>
                <a:t>🥼</a:t>
              </a:r>
              <a:endParaRPr lang="en-US" dirty="0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147446AF-9890-01B9-34BD-2577D521FB37}"/>
              </a:ext>
            </a:extLst>
          </p:cNvPr>
          <p:cNvSpPr txBox="1"/>
          <p:nvPr/>
        </p:nvSpPr>
        <p:spPr>
          <a:xfrm>
            <a:off x="9126855" y="1825625"/>
            <a:ext cx="1607820" cy="9144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🤝</a:t>
            </a:r>
          </a:p>
          <a:p>
            <a:pPr algn="ctr"/>
            <a:r>
              <a:rPr lang="en-US" sz="1200" b="1" dirty="0"/>
              <a:t>Team</a:t>
            </a:r>
            <a:endParaRPr lang="en-US" sz="1600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511C7AC-79B2-883E-D5F9-7560AB2A374D}"/>
              </a:ext>
            </a:extLst>
          </p:cNvPr>
          <p:cNvSpPr txBox="1"/>
          <p:nvPr/>
        </p:nvSpPr>
        <p:spPr>
          <a:xfrm>
            <a:off x="9126855" y="3016368"/>
            <a:ext cx="1607820" cy="914400"/>
          </a:xfrm>
          <a:prstGeom prst="roundRect">
            <a:avLst/>
          </a:prstGeom>
          <a:solidFill>
            <a:schemeClr val="accent5"/>
          </a:solidFill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200" dirty="0"/>
              <a:t>📆</a:t>
            </a:r>
          </a:p>
          <a:p>
            <a:pPr algn="ctr"/>
            <a:r>
              <a:rPr lang="en-US" sz="1100" b="1" dirty="0"/>
              <a:t>Schedule</a:t>
            </a:r>
            <a:endParaRPr lang="en-US" sz="1100" b="1" dirty="0">
              <a:cs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814730D-FFCA-2168-CF20-8DC4CBD710C6}"/>
              </a:ext>
            </a:extLst>
          </p:cNvPr>
          <p:cNvSpPr txBox="1"/>
          <p:nvPr/>
        </p:nvSpPr>
        <p:spPr>
          <a:xfrm>
            <a:off x="9126855" y="4207111"/>
            <a:ext cx="1607820" cy="851297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🌟</a:t>
            </a:r>
          </a:p>
          <a:p>
            <a:pPr algn="ctr"/>
            <a:r>
              <a:rPr lang="en-US" sz="1200" b="1" dirty="0">
                <a:solidFill>
                  <a:schemeClr val="bg1"/>
                </a:solidFill>
              </a:rPr>
              <a:t>Personality Traits</a:t>
            </a:r>
          </a:p>
        </p:txBody>
      </p:sp>
    </p:spTree>
    <p:extLst>
      <p:ext uri="{BB962C8B-B14F-4D97-AF65-F5344CB8AC3E}">
        <p14:creationId xmlns:p14="http://schemas.microsoft.com/office/powerpoint/2010/main" val="42830010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EA73CD-07A4-EEFC-3E69-B9EA10966B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1E8BA-6D37-7E18-6692-3868AD9B5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3474" y="365125"/>
            <a:ext cx="10220325" cy="1325563"/>
          </a:xfrm>
        </p:spPr>
        <p:txBody>
          <a:bodyPr>
            <a:normAutofit/>
          </a:bodyPr>
          <a:lstStyle/>
          <a:p>
            <a:r>
              <a:rPr lang="en-US" dirty="0"/>
              <a:t>Public Health/Government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286D37-196B-7BD0-42E3-7A14034FDC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47980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800" b="1" dirty="0">
                <a:solidFill>
                  <a:schemeClr val="accent1"/>
                </a:solidFill>
              </a:rPr>
              <a:t>WHERE THEY WORK: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Health departments, CDC, FDA, VA health system, community health programs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1800" b="1" dirty="0">
                <a:solidFill>
                  <a:schemeClr val="accent1"/>
                </a:solidFill>
              </a:rPr>
              <a:t>WHAT THEY DO: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Improve vaccination access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Manage disease outbreaks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Ensure medication quality and safety nationwide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1800" b="1" dirty="0">
                <a:solidFill>
                  <a:schemeClr val="accent1"/>
                </a:solidFill>
              </a:rPr>
              <a:t>Compare to Community/Hospital: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500" dirty="0"/>
              <a:t>Population-level impact instead of individual patient care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00768D-DF91-6D34-2814-6EADF0A0A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85E880E-2C33-CC5F-D246-6DA747C19F96}"/>
              </a:ext>
            </a:extLst>
          </p:cNvPr>
          <p:cNvGrpSpPr/>
          <p:nvPr/>
        </p:nvGrpSpPr>
        <p:grpSpPr>
          <a:xfrm>
            <a:off x="428625" y="685006"/>
            <a:ext cx="685800" cy="685800"/>
            <a:chOff x="428625" y="685006"/>
            <a:chExt cx="685800" cy="6858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3E51659-79FA-313F-203C-DC416391B9F6}"/>
                </a:ext>
              </a:extLst>
            </p:cNvPr>
            <p:cNvSpPr/>
            <p:nvPr/>
          </p:nvSpPr>
          <p:spPr>
            <a:xfrm>
              <a:off x="428625" y="685006"/>
              <a:ext cx="685800" cy="6858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A199BD4-4137-216A-39CF-AB04AA0CA174}"/>
                </a:ext>
              </a:extLst>
            </p:cNvPr>
            <p:cNvSpPr txBox="1"/>
            <p:nvPr/>
          </p:nvSpPr>
          <p:spPr>
            <a:xfrm>
              <a:off x="447675" y="704740"/>
              <a:ext cx="647700" cy="646331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3600" dirty="0"/>
                <a:t>🌏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819741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6AB2B-D879-1711-56DB-52334DA98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150" y="365125"/>
            <a:ext cx="10153650" cy="1325563"/>
          </a:xfrm>
        </p:spPr>
        <p:txBody>
          <a:bodyPr/>
          <a:lstStyle/>
          <a:p>
            <a:r>
              <a:rPr lang="en-US" dirty="0"/>
              <a:t>National Defense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33CDC8-6E72-90F2-3B75-6CCBD6AB12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800" b="1" dirty="0">
                <a:solidFill>
                  <a:schemeClr val="accent1"/>
                </a:solidFill>
              </a:rPr>
              <a:t>WHERE THEY WORK: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Army, Navy, and Air Force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1800" b="1" dirty="0">
                <a:solidFill>
                  <a:schemeClr val="accent1"/>
                </a:solidFill>
              </a:rPr>
              <a:t>WHAT THEY DO:</a:t>
            </a:r>
          </a:p>
          <a:p>
            <a:pPr lvl="2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500" dirty="0"/>
              <a:t>Field Operations: pharmacy operations in field hospitals during deployments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Research: aimed at improving healthcare and medical outcomes of soldiers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1500" dirty="0"/>
          </a:p>
          <a:p>
            <a:pPr lvl="2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500" dirty="0"/>
              <a:t>Sea Duty: serving aboard aircraft carriers or hospital ships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Humanitarian Missions: participating in global public health initiatives and humanitarian relief operations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1500" dirty="0"/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Aeromedical Evacuation: prepare medications for patients undergoing air transport 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Technical Innovation: Managing high-tech pharmacies that use advanced automation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CEDC95-0355-746C-2A99-43B47D8BB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/>
          <a:p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D82ECF8-3E54-AD9D-0FE0-46539CE8950B}"/>
              </a:ext>
            </a:extLst>
          </p:cNvPr>
          <p:cNvGrpSpPr/>
          <p:nvPr/>
        </p:nvGrpSpPr>
        <p:grpSpPr>
          <a:xfrm>
            <a:off x="428625" y="685006"/>
            <a:ext cx="685800" cy="685800"/>
            <a:chOff x="428625" y="685006"/>
            <a:chExt cx="685800" cy="6858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FFBC705-64C7-7894-7834-2AC3C49B34AC}"/>
                </a:ext>
              </a:extLst>
            </p:cNvPr>
            <p:cNvSpPr/>
            <p:nvPr/>
          </p:nvSpPr>
          <p:spPr>
            <a:xfrm>
              <a:off x="428625" y="685006"/>
              <a:ext cx="685800" cy="6858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6AE6554-F613-6D8A-A530-A2F7BB8D5E38}"/>
                </a:ext>
              </a:extLst>
            </p:cNvPr>
            <p:cNvSpPr txBox="1"/>
            <p:nvPr/>
          </p:nvSpPr>
          <p:spPr>
            <a:xfrm>
              <a:off x="447675" y="704740"/>
              <a:ext cx="647700" cy="646331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3600" dirty="0"/>
                <a:t>🎖️</a:t>
              </a:r>
              <a:endParaRPr lang="en-US" dirty="0"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64277A82-CA49-3E8E-AA77-98C14DCEDF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320" y="3028950"/>
            <a:ext cx="621185" cy="82928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18EEDAB-A885-04AC-AB7D-85C2255B1E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925" y="4034886"/>
            <a:ext cx="724924" cy="72492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29FEB41-C9B9-E28C-23CD-8DE5826AD0E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450" y="4936464"/>
            <a:ext cx="724924" cy="66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9260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D601DD-E1C7-2BCA-AA1A-66D938718B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640466-9A7D-4431-0203-303B8D6A0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150" y="365125"/>
            <a:ext cx="10153650" cy="1325563"/>
          </a:xfrm>
        </p:spPr>
        <p:txBody>
          <a:bodyPr>
            <a:normAutofit/>
          </a:bodyPr>
          <a:lstStyle/>
          <a:p>
            <a:r>
              <a:rPr lang="en-US" dirty="0"/>
              <a:t>Colleges/Universities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355299-3F8D-15A6-B535-3D63119E14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1800" b="1" dirty="0">
                <a:solidFill>
                  <a:schemeClr val="accent1"/>
                </a:solidFill>
              </a:rPr>
              <a:t>WHERE THEY WORK: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Schools of pharmacy, healthcare training programs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1800" b="1" dirty="0">
                <a:solidFill>
                  <a:schemeClr val="accent1"/>
                </a:solidFill>
              </a:rPr>
              <a:t>WHAT THEY DO: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Teach future pharmacists and technicians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Conduct research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Mentor the next generation of healthcare providers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Some teach and work in a health-system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1800" b="1" dirty="0">
                <a:solidFill>
                  <a:schemeClr val="accent1"/>
                </a:solidFill>
              </a:rPr>
              <a:t>COMPARE TO ALL OTHERS: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Focus on training and knowledge growth rather than daily patient encounters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925D12-CB03-5069-D0CE-BDC6FAAC69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7A31A95-CF9C-84D5-1467-02D31F1227B7}"/>
              </a:ext>
            </a:extLst>
          </p:cNvPr>
          <p:cNvGrpSpPr/>
          <p:nvPr/>
        </p:nvGrpSpPr>
        <p:grpSpPr>
          <a:xfrm>
            <a:off x="428625" y="666640"/>
            <a:ext cx="685800" cy="704166"/>
            <a:chOff x="428625" y="666640"/>
            <a:chExt cx="685800" cy="704166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84D1EE32-4301-5BDF-1373-0B3C0FBDEFBA}"/>
                </a:ext>
              </a:extLst>
            </p:cNvPr>
            <p:cNvSpPr/>
            <p:nvPr/>
          </p:nvSpPr>
          <p:spPr>
            <a:xfrm>
              <a:off x="428625" y="685006"/>
              <a:ext cx="685800" cy="6858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9773BAD-976C-1863-76CB-293A1BF25434}"/>
                </a:ext>
              </a:extLst>
            </p:cNvPr>
            <p:cNvSpPr txBox="1"/>
            <p:nvPr/>
          </p:nvSpPr>
          <p:spPr>
            <a:xfrm>
              <a:off x="447675" y="666640"/>
              <a:ext cx="647700" cy="646331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3600" dirty="0"/>
                <a:t>🏫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1487695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772816-F060-8BBB-E0D4-B21299AF9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150" y="365125"/>
            <a:ext cx="10153650" cy="1325563"/>
          </a:xfrm>
        </p:spPr>
        <p:txBody>
          <a:bodyPr>
            <a:normAutofit/>
          </a:bodyPr>
          <a:lstStyle/>
          <a:p>
            <a:r>
              <a:rPr lang="en-US" sz="4000" dirty="0"/>
              <a:t>Poison Control &amp; Toxicology Pharmacist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4F005B-A673-5356-9840-FFC0D4A65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648450" cy="3685644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1800" b="1" dirty="0">
                <a:solidFill>
                  <a:schemeClr val="accent1"/>
                </a:solidFill>
              </a:rPr>
              <a:t>WHERE THEY WORK: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poison control centers, hospitals, emergency response systems, public health agencies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1800" b="1" dirty="0">
                <a:solidFill>
                  <a:schemeClr val="accent1"/>
                </a:solidFill>
              </a:rPr>
              <a:t>WHAT THEY DO: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Answer emergency calls about poisonings/overdoses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Guide doctors and nurses on treatment during emergencies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Experts in toxicology (the study of poisons and their effects on the body)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1800" b="1" dirty="0">
                <a:solidFill>
                  <a:schemeClr val="accent1"/>
                </a:solidFill>
              </a:rPr>
              <a:t>WHY IT’S IMPORTANT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Poison control pharmacists stay calm under pressure and help save lives with expert advice – often over the phone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CE0018-2FD8-0995-52A1-E2BADCBD6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77209A1-438F-03AE-21DA-7EF8C7FAFDFF}"/>
              </a:ext>
            </a:extLst>
          </p:cNvPr>
          <p:cNvGrpSpPr/>
          <p:nvPr/>
        </p:nvGrpSpPr>
        <p:grpSpPr>
          <a:xfrm>
            <a:off x="428625" y="666640"/>
            <a:ext cx="685800" cy="704166"/>
            <a:chOff x="428625" y="666640"/>
            <a:chExt cx="685800" cy="704166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F567D1DC-F2D5-9A86-42D5-6C2EE14C1CED}"/>
                </a:ext>
              </a:extLst>
            </p:cNvPr>
            <p:cNvSpPr/>
            <p:nvPr/>
          </p:nvSpPr>
          <p:spPr>
            <a:xfrm>
              <a:off x="428625" y="685006"/>
              <a:ext cx="685800" cy="6858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3A9B452-20BF-5A23-0EF4-EB586C9D14FB}"/>
                </a:ext>
              </a:extLst>
            </p:cNvPr>
            <p:cNvSpPr txBox="1"/>
            <p:nvPr/>
          </p:nvSpPr>
          <p:spPr>
            <a:xfrm>
              <a:off x="447675" y="666640"/>
              <a:ext cx="647700" cy="646331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3600" dirty="0"/>
                <a:t>☎️</a:t>
              </a:r>
              <a:endParaRPr lang="en-US" dirty="0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6105B70E-8A0C-4DBB-BFB2-AF0E4DBE448C}"/>
              </a:ext>
            </a:extLst>
          </p:cNvPr>
          <p:cNvSpPr txBox="1"/>
          <p:nvPr/>
        </p:nvSpPr>
        <p:spPr>
          <a:xfrm>
            <a:off x="8372475" y="2334141"/>
            <a:ext cx="3227672" cy="1554480"/>
          </a:xfrm>
          <a:prstGeom prst="rect">
            <a:avLst/>
          </a:prstGeom>
          <a:ln w="190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4"/>
              </a:buClr>
              <a:buFont typeface="Wingdings" panose="05000000000000000000" pitchFamily="2" charset="2"/>
              <a:buChar char="§"/>
            </a:pPr>
            <a:endParaRPr lang="en-US" sz="2000" dirty="0"/>
          </a:p>
          <a:p>
            <a:pPr marL="285750" indent="-285750">
              <a:buClr>
                <a:schemeClr val="accent4"/>
              </a:buClr>
              <a:buFont typeface="Wingdings" panose="05000000000000000000" pitchFamily="2" charset="2"/>
              <a:buChar char="§"/>
            </a:pPr>
            <a:r>
              <a:rPr lang="en-US" sz="1400" dirty="0"/>
              <a:t>Caller/Family </a:t>
            </a:r>
          </a:p>
          <a:p>
            <a:pPr marL="285750" indent="-285750">
              <a:buClr>
                <a:schemeClr val="accent4"/>
              </a:buClr>
              <a:buFont typeface="Wingdings" panose="05000000000000000000" pitchFamily="2" charset="2"/>
              <a:buChar char="§"/>
            </a:pPr>
            <a:r>
              <a:rPr lang="en-US" sz="1400" dirty="0"/>
              <a:t>Poison Control Pharmacist </a:t>
            </a:r>
          </a:p>
          <a:p>
            <a:pPr marL="285750" indent="-285750">
              <a:buClr>
                <a:schemeClr val="accent4"/>
              </a:buClr>
              <a:buFont typeface="Wingdings" panose="05000000000000000000" pitchFamily="2" charset="2"/>
              <a:buChar char="§"/>
            </a:pPr>
            <a:r>
              <a:rPr lang="en-US" sz="1400" dirty="0"/>
              <a:t>Physician/ER Team</a:t>
            </a:r>
          </a:p>
          <a:p>
            <a:pPr marL="285750" indent="-285750">
              <a:buClr>
                <a:schemeClr val="accent4"/>
              </a:buClr>
              <a:buFont typeface="Wingdings" panose="05000000000000000000" pitchFamily="2" charset="2"/>
              <a:buChar char="§"/>
            </a:pPr>
            <a:r>
              <a:rPr lang="en-US" sz="1400" dirty="0"/>
              <a:t>EMS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1D9FEEA-CC62-74B2-9F20-9B1EE45DDB7F}"/>
              </a:ext>
            </a:extLst>
          </p:cNvPr>
          <p:cNvSpPr txBox="1"/>
          <p:nvPr/>
        </p:nvSpPr>
        <p:spPr>
          <a:xfrm>
            <a:off x="8786161" y="2151261"/>
            <a:ext cx="2400300" cy="36576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TEAM SNAPSHOT</a:t>
            </a:r>
          </a:p>
        </p:txBody>
      </p:sp>
    </p:spTree>
    <p:extLst>
      <p:ext uri="{BB962C8B-B14F-4D97-AF65-F5344CB8AC3E}">
        <p14:creationId xmlns:p14="http://schemas.microsoft.com/office/powerpoint/2010/main" val="36751995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978FCF-0185-36A6-4FA6-9935CEE31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2596E-D866-96B5-82C1-03D71A34E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3474" y="365125"/>
            <a:ext cx="10220325" cy="1325563"/>
          </a:xfrm>
        </p:spPr>
        <p:txBody>
          <a:bodyPr>
            <a:normAutofit/>
          </a:bodyPr>
          <a:lstStyle/>
          <a:p>
            <a:r>
              <a:rPr lang="en-US" dirty="0"/>
              <a:t>Research/Pharmaceutical Industry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2499D-21D7-1817-F2B9-5EE9AE6A8D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1800" b="1" dirty="0">
                <a:solidFill>
                  <a:schemeClr val="accent1"/>
                </a:solidFill>
              </a:rPr>
              <a:t>WHERE THEY WORK: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Pharmaceutical companies, clinical trials, drug development labs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1800" b="1" dirty="0">
                <a:solidFill>
                  <a:schemeClr val="accent1"/>
                </a:solidFill>
              </a:rPr>
              <a:t>WHAT THEY DO: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Help discover and test new medications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Work on medical affairs, drug safety, regulatory science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Analyze clinical data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1800" b="1" dirty="0">
                <a:solidFill>
                  <a:schemeClr val="accent1"/>
                </a:solidFill>
              </a:rPr>
              <a:t>COMPARE TO CLINICAL ROLES: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More science/technology focused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Less direct patient care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A48BDA-E725-4CE5-AA7B-C4DF8D233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4F36923-7659-F13C-8E4E-8F2493EAB757}"/>
              </a:ext>
            </a:extLst>
          </p:cNvPr>
          <p:cNvGrpSpPr/>
          <p:nvPr/>
        </p:nvGrpSpPr>
        <p:grpSpPr>
          <a:xfrm>
            <a:off x="428625" y="666640"/>
            <a:ext cx="685800" cy="704166"/>
            <a:chOff x="428625" y="666640"/>
            <a:chExt cx="685800" cy="704166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EA55EC6E-BDB2-CA1A-F630-FAE101A4A8C0}"/>
                </a:ext>
              </a:extLst>
            </p:cNvPr>
            <p:cNvSpPr/>
            <p:nvPr/>
          </p:nvSpPr>
          <p:spPr>
            <a:xfrm>
              <a:off x="428625" y="685006"/>
              <a:ext cx="685800" cy="6858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B057721-9577-0D2A-B175-E4238C87C908}"/>
                </a:ext>
              </a:extLst>
            </p:cNvPr>
            <p:cNvSpPr txBox="1"/>
            <p:nvPr/>
          </p:nvSpPr>
          <p:spPr>
            <a:xfrm>
              <a:off x="447675" y="666640"/>
              <a:ext cx="647700" cy="646331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3600" dirty="0"/>
                <a:t>🏢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0257070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/>
            </a:gs>
            <a:gs pos="57000">
              <a:schemeClr val="accent2"/>
            </a:gs>
            <a:gs pos="89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0EA0D6-1609-0187-119A-337DB26DA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Healthcare Careers: 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Schooling, Teamwork &amp; Pay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50F3E1-5089-65A2-D4C7-7A932CA93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/>
          <a:p>
            <a:r>
              <a:rPr lang="en-US"/>
              <a:t>*Schooling length varies by state and program</a:t>
            </a:r>
          </a:p>
          <a:p>
            <a:r>
              <a:rPr lang="en-US"/>
              <a:t>**Data from the US Bureau of Labor Statistics Occupational Employment and Wage Statistics, May 2023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FD934B-EE14-8FF3-1234-2BBA458B147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199" y="1933910"/>
            <a:ext cx="10515599" cy="686435"/>
          </a:xfrm>
        </p:spPr>
        <p:txBody>
          <a:bodyPr/>
          <a:lstStyle/>
          <a:p>
            <a:pPr marL="0" indent="0">
              <a:buNone/>
            </a:pPr>
            <a:r>
              <a:rPr lang="en-US" i="1" dirty="0">
                <a:solidFill>
                  <a:schemeClr val="bg1"/>
                </a:solidFill>
              </a:rPr>
              <a:t>Different paths. Same healthcare team.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A9BFA08-B469-1B1B-7537-C164D8FA94B0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2800823"/>
          <a:ext cx="10515600" cy="297434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3180347">
                  <a:extLst>
                    <a:ext uri="{9D8B030D-6E8A-4147-A177-3AD203B41FA5}">
                      <a16:colId xmlns:a16="http://schemas.microsoft.com/office/drawing/2014/main" val="1616746095"/>
                    </a:ext>
                  </a:extLst>
                </a:gridCol>
                <a:gridCol w="4138864">
                  <a:extLst>
                    <a:ext uri="{9D8B030D-6E8A-4147-A177-3AD203B41FA5}">
                      <a16:colId xmlns:a16="http://schemas.microsoft.com/office/drawing/2014/main" val="2006888004"/>
                    </a:ext>
                  </a:extLst>
                </a:gridCol>
                <a:gridCol w="3196389">
                  <a:extLst>
                    <a:ext uri="{9D8B030D-6E8A-4147-A177-3AD203B41FA5}">
                      <a16:colId xmlns:a16="http://schemas.microsoft.com/office/drawing/2014/main" val="2498325921"/>
                    </a:ext>
                  </a:extLst>
                </a:gridCol>
              </a:tblGrid>
              <a:tr h="389328">
                <a:tc>
                  <a:txBody>
                    <a:bodyPr/>
                    <a:lstStyle/>
                    <a:p>
                      <a:r>
                        <a:rPr lang="en-US" dirty="0"/>
                        <a:t>Career</a:t>
                      </a:r>
                    </a:p>
                  </a:txBody>
                  <a:tcPr>
                    <a:lnL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Typical School Length*</a:t>
                      </a:r>
                    </a:p>
                  </a:txBody>
                  <a:tcPr>
                    <a:lnL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General Salary Range**</a:t>
                      </a:r>
                    </a:p>
                  </a:txBody>
                  <a:tcPr>
                    <a:lnL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24586461"/>
                  </a:ext>
                </a:extLst>
              </a:tr>
              <a:tr h="646253">
                <a:tc>
                  <a:txBody>
                    <a:bodyPr/>
                    <a:lstStyle/>
                    <a:p>
                      <a:r>
                        <a:rPr lang="en-US" sz="1600" dirty="0"/>
                        <a:t>Pharmacy Technician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6 months – 1 year (training + certification)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$32,000 – 57,000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7506253"/>
                  </a:ext>
                </a:extLst>
              </a:tr>
              <a:tr h="646253">
                <a:tc>
                  <a:txBody>
                    <a:bodyPr/>
                    <a:lstStyle/>
                    <a:p>
                      <a:r>
                        <a:rPr lang="en-US" sz="1600"/>
                        <a:t>Registered Nurse (RN)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2-4 years (ADN or BSN)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$65,000 – 132,000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4879454"/>
                  </a:ext>
                </a:extLst>
              </a:tr>
              <a:tr h="646253">
                <a:tc>
                  <a:txBody>
                    <a:bodyPr/>
                    <a:lstStyle/>
                    <a:p>
                      <a:r>
                        <a:rPr lang="en-US" sz="1600"/>
                        <a:t>Pharmacist (PharmD)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6-8 years total (pre-pharmacy + PharmD)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$90,000 – $168,000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5900299"/>
                  </a:ext>
                </a:extLst>
              </a:tr>
              <a:tr h="646253">
                <a:tc>
                  <a:txBody>
                    <a:bodyPr/>
                    <a:lstStyle/>
                    <a:p>
                      <a:r>
                        <a:rPr lang="en-US" sz="1600" dirty="0"/>
                        <a:t>Family Medicine Physician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10-11 years total (college + med school + residency)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$69,000 – $250,000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77280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48902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AB84E5-95C4-E1AB-5A2F-346AD93FE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Path to Becoming a Pharmacy Technician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9D4AD94-6921-8E00-6CA8-EB13594B5A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2" y="1438881"/>
            <a:ext cx="4960511" cy="738187"/>
          </a:xfrm>
        </p:spPr>
        <p:txBody>
          <a:bodyPr anchor="ctr">
            <a:normAutofit lnSpcReduction="10000"/>
          </a:bodyPr>
          <a:lstStyle/>
          <a:p>
            <a:r>
              <a:rPr lang="en-US" dirty="0"/>
              <a:t>Starting Right After High School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C54FDDCF-CABD-551B-E6F8-BD9D111EC060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836612" y="2309207"/>
          <a:ext cx="4960937" cy="30064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A737441-A969-B8A5-2019-58B3AE295D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88527" y="1438881"/>
            <a:ext cx="4984940" cy="738187"/>
          </a:xfrm>
        </p:spPr>
        <p:txBody>
          <a:bodyPr anchor="ctr">
            <a:normAutofit lnSpcReduction="10000"/>
          </a:bodyPr>
          <a:lstStyle/>
          <a:p>
            <a:r>
              <a:rPr lang="en-US" dirty="0"/>
              <a:t>Starting After You’ve Begun Another Career</a:t>
            </a:r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A391E5C4-EAA8-AED9-18A8-3559BB0544C4}"/>
              </a:ext>
            </a:extLst>
          </p:cNvPr>
          <p:cNvGraphicFramePr>
            <a:graphicFrameLocks noGrp="1"/>
          </p:cNvGraphicFramePr>
          <p:nvPr>
            <p:ph sz="quarter" idx="4"/>
          </p:nvPr>
        </p:nvGraphicFramePr>
        <p:xfrm>
          <a:off x="6388099" y="2309207"/>
          <a:ext cx="4984750" cy="30064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AC46BA7-8AE1-A67E-3D17-225A251D4AC1}"/>
              </a:ext>
            </a:extLst>
          </p:cNvPr>
          <p:cNvSpPr txBox="1"/>
          <p:nvPr/>
        </p:nvSpPr>
        <p:spPr>
          <a:xfrm>
            <a:off x="1687046" y="5820753"/>
            <a:ext cx="8563862" cy="731520"/>
          </a:xfrm>
          <a:prstGeom prst="rect">
            <a:avLst/>
          </a:prstGeom>
          <a:ln w="28575">
            <a:solidFill>
              <a:schemeClr val="accent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lvl="1"/>
            <a:r>
              <a:rPr lang="en-US" sz="2800" b="1" dirty="0">
                <a:solidFill>
                  <a:schemeClr val="accent4"/>
                </a:solidFill>
                <a:latin typeface="Arial Black" panose="020B0A04020102020204" pitchFamily="34" charset="0"/>
              </a:rPr>
              <a:t>FUN FACT: </a:t>
            </a:r>
            <a:endParaRPr lang="en-US" sz="1200" b="1" dirty="0">
              <a:latin typeface="Arial Black" panose="020B0A040201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A572B13-EA73-010E-8173-CA76F3DD192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6" t="9268" r="8859" b="5134"/>
          <a:stretch>
            <a:fillRect/>
          </a:stretch>
        </p:blipFill>
        <p:spPr>
          <a:xfrm>
            <a:off x="1385678" y="5551930"/>
            <a:ext cx="846144" cy="86148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EDBD450-9869-1EF7-62FF-060DD7B1B7DD}"/>
              </a:ext>
            </a:extLst>
          </p:cNvPr>
          <p:cNvSpPr txBox="1"/>
          <p:nvPr/>
        </p:nvSpPr>
        <p:spPr>
          <a:xfrm>
            <a:off x="4033590" y="5865653"/>
            <a:ext cx="54593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US" dirty="0"/>
              <a:t>If you want to get exposure ASAP, you can work as a pharmacy clerk during high school!</a:t>
            </a:r>
          </a:p>
        </p:txBody>
      </p:sp>
    </p:spTree>
    <p:extLst>
      <p:ext uri="{BB962C8B-B14F-4D97-AF65-F5344CB8AC3E}">
        <p14:creationId xmlns:p14="http://schemas.microsoft.com/office/powerpoint/2010/main" val="11493179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77BE19-82E3-49E5-AB73-435478A112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34604-4939-484F-2E84-44A298608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Additional Pharmacy Technician Information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885413-74A6-2497-A1E4-4645F0ED0E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Study Materials for Pharmacy Technicians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299D8B-09FB-96B3-0A29-F531AC2A22D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1500" dirty="0"/>
              <a:t>Each state has a different requirement</a:t>
            </a:r>
          </a:p>
          <a:p>
            <a:r>
              <a:rPr lang="en-US" sz="1500" dirty="0"/>
              <a:t>Check your state’s Board of Pharmacy website for more information</a:t>
            </a:r>
          </a:p>
          <a:p>
            <a:r>
              <a:rPr lang="en-US" sz="1500" dirty="0"/>
              <a:t>Scan to find your state’s Board of Pharmacy website here: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501F1D1-D5E0-C6C4-607D-59F2785CA4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Example Requirements for Indiana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479F591-DDBE-5475-1FF2-AF42A3B04C8D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US" sz="1500" dirty="0"/>
              <a:t>Must be a high school graduate/have a GED</a:t>
            </a:r>
          </a:p>
          <a:p>
            <a:r>
              <a:rPr lang="en-US" sz="1500" dirty="0"/>
              <a:t>Must complete one of the following board-approved programs:</a:t>
            </a:r>
          </a:p>
          <a:p>
            <a:pPr lvl="1"/>
            <a:r>
              <a:rPr lang="en-US" sz="1500" dirty="0"/>
              <a:t>A comprehensive curricular-based education and training program conducted by a pharmacy or educational organization</a:t>
            </a:r>
          </a:p>
          <a:p>
            <a:pPr lvl="1"/>
            <a:r>
              <a:rPr lang="en-US" sz="1500" dirty="0"/>
              <a:t>A technician training program from the  employer</a:t>
            </a:r>
          </a:p>
          <a:p>
            <a:pPr lvl="1"/>
            <a:r>
              <a:rPr lang="en-US" sz="1500" dirty="0"/>
              <a:t>Board-approved certification exam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CC00298-A014-F13A-CDAA-80F61C44C477}"/>
              </a:ext>
            </a:extLst>
          </p:cNvPr>
          <p:cNvGrpSpPr/>
          <p:nvPr/>
        </p:nvGrpSpPr>
        <p:grpSpPr>
          <a:xfrm>
            <a:off x="2343079" y="4574095"/>
            <a:ext cx="1737360" cy="1737360"/>
            <a:chOff x="4477310" y="4151982"/>
            <a:chExt cx="1737360" cy="173736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9016320-C705-8C0B-C4FB-A64AE589006A}"/>
                </a:ext>
              </a:extLst>
            </p:cNvPr>
            <p:cNvSpPr/>
            <p:nvPr/>
          </p:nvSpPr>
          <p:spPr>
            <a:xfrm>
              <a:off x="4477310" y="4151982"/>
              <a:ext cx="1737360" cy="173736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2B95BA5F-56F9-85AD-B872-79E2E75237F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51497" y="4324339"/>
              <a:ext cx="1388986" cy="13992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416985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24A000E8-8633-34A8-3FEE-7A5135F1353E}"/>
              </a:ext>
            </a:extLst>
          </p:cNvPr>
          <p:cNvSpPr txBox="1"/>
          <p:nvPr/>
        </p:nvSpPr>
        <p:spPr>
          <a:xfrm>
            <a:off x="1687046" y="5820753"/>
            <a:ext cx="8563862" cy="731520"/>
          </a:xfrm>
          <a:prstGeom prst="rect">
            <a:avLst/>
          </a:prstGeom>
          <a:ln w="28575">
            <a:solidFill>
              <a:schemeClr val="accent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lvl="1"/>
            <a:r>
              <a:rPr lang="en-US" sz="2800" b="1" dirty="0">
                <a:solidFill>
                  <a:schemeClr val="accent4"/>
                </a:solidFill>
                <a:latin typeface="Arial Black" panose="020B0A04020102020204" pitchFamily="34" charset="0"/>
              </a:rPr>
              <a:t>FUN FACT: </a:t>
            </a:r>
            <a:endParaRPr lang="en-US" sz="1200" b="1" dirty="0">
              <a:latin typeface="Arial Black" panose="020B0A040201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94885B-3795-EE4E-A104-9F895C41C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Paths to Becoming a Pharmacist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17E80A-9AEC-9FDE-AF3C-31FF2228C3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9277" y="1260108"/>
            <a:ext cx="3218369" cy="738187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Path 1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B1372BD8-FD82-54BC-5533-B3F12E415DC8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849277" y="2130435"/>
          <a:ext cx="3218645" cy="2494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326EDF-6A6D-B4FF-78DA-B1E6382333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496594" y="1260108"/>
            <a:ext cx="3218768" cy="738187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Path 2</a:t>
            </a:r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4E1EDA56-463F-8F8C-99F9-7FB3DD1B1AB8}"/>
              </a:ext>
            </a:extLst>
          </p:cNvPr>
          <p:cNvGraphicFramePr>
            <a:graphicFrameLocks noGrp="1"/>
          </p:cNvGraphicFramePr>
          <p:nvPr>
            <p:ph sz="quarter" idx="4"/>
          </p:nvPr>
        </p:nvGraphicFramePr>
        <p:xfrm>
          <a:off x="4496166" y="2130434"/>
          <a:ext cx="3218646" cy="3460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D613348D-8835-91E6-3C4B-9CA4A75485C4}"/>
              </a:ext>
            </a:extLst>
          </p:cNvPr>
          <p:cNvSpPr txBox="1">
            <a:spLocks/>
          </p:cNvSpPr>
          <p:nvPr/>
        </p:nvSpPr>
        <p:spPr>
          <a:xfrm>
            <a:off x="8142933" y="1260108"/>
            <a:ext cx="3218768" cy="7381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anose="05000000000000000000" pitchFamily="2" charset="2"/>
              <a:buNone/>
              <a:defRPr sz="2400" b="1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schemeClr val="accent4"/>
                </a:solidFill>
              </a:rPr>
              <a:t>Path 3</a:t>
            </a:r>
          </a:p>
        </p:txBody>
      </p:sp>
      <p:graphicFrame>
        <p:nvGraphicFramePr>
          <p:cNvPr id="6" name="Content Placeholder 9">
            <a:extLst>
              <a:ext uri="{FF2B5EF4-FFF2-40B4-BE49-F238E27FC236}">
                <a16:creationId xmlns:a16="http://schemas.microsoft.com/office/drawing/2014/main" id="{04FC12B6-1DD2-8F47-B115-CCEDD634092F}"/>
              </a:ext>
            </a:extLst>
          </p:cNvPr>
          <p:cNvGraphicFramePr>
            <a:graphicFrameLocks/>
          </p:cNvGraphicFramePr>
          <p:nvPr/>
        </p:nvGraphicFramePr>
        <p:xfrm>
          <a:off x="8142505" y="2130434"/>
          <a:ext cx="3218646" cy="3460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pic>
        <p:nvPicPr>
          <p:cNvPr id="14" name="Picture 13">
            <a:extLst>
              <a:ext uri="{FF2B5EF4-FFF2-40B4-BE49-F238E27FC236}">
                <a16:creationId xmlns:a16="http://schemas.microsoft.com/office/drawing/2014/main" id="{9574400D-A1D4-E868-AB5B-DEE334CB6359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6" t="9268" r="8859" b="5134"/>
          <a:stretch>
            <a:fillRect/>
          </a:stretch>
        </p:blipFill>
        <p:spPr>
          <a:xfrm>
            <a:off x="1385678" y="5551930"/>
            <a:ext cx="846144" cy="86148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075ADE4-E585-E7BD-16FF-E9CBB088C4D6}"/>
              </a:ext>
            </a:extLst>
          </p:cNvPr>
          <p:cNvSpPr txBox="1"/>
          <p:nvPr/>
        </p:nvSpPr>
        <p:spPr>
          <a:xfrm>
            <a:off x="4033590" y="5865653"/>
            <a:ext cx="54593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US" dirty="0"/>
              <a:t>Many schools offer dual degree options </a:t>
            </a:r>
          </a:p>
          <a:p>
            <a:pPr lvl="1"/>
            <a:r>
              <a:rPr lang="en-US" dirty="0"/>
              <a:t>(PharmD plus a graduate/professional degree)</a:t>
            </a:r>
          </a:p>
        </p:txBody>
      </p:sp>
    </p:spTree>
    <p:extLst>
      <p:ext uri="{BB962C8B-B14F-4D97-AF65-F5344CB8AC3E}">
        <p14:creationId xmlns:p14="http://schemas.microsoft.com/office/powerpoint/2010/main" val="3799372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B5319-373C-8D7B-E137-3DC38CFE8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250" y="553463"/>
            <a:ext cx="5895975" cy="2641558"/>
          </a:xfrm>
        </p:spPr>
        <p:txBody>
          <a:bodyPr>
            <a:normAutofit fontScale="90000"/>
          </a:bodyPr>
          <a:lstStyle/>
          <a:p>
            <a:r>
              <a:rPr lang="en-US" sz="6000" dirty="0"/>
              <a:t>What Pharmacy Career is right for you?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9CD705-9D88-2602-405F-86755B105B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249" y="3662980"/>
            <a:ext cx="3902113" cy="236985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dirty="0"/>
              <a:t>Take the Pharmacy Career Quiz.</a:t>
            </a:r>
            <a:endParaRPr lang="en-US" dirty="0">
              <a:cs typeface="Arial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38A4E2-8083-398A-D613-ADF1D96AEB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5262" y="2810356"/>
            <a:ext cx="1904310" cy="18973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9CE5FF6-2078-1148-3298-F8CC384278D1}"/>
              </a:ext>
            </a:extLst>
          </p:cNvPr>
          <p:cNvSpPr txBox="1"/>
          <p:nvPr/>
        </p:nvSpPr>
        <p:spPr>
          <a:xfrm>
            <a:off x="8586087" y="1430391"/>
            <a:ext cx="32226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chemeClr val="accent5"/>
                </a:solidFill>
              </a:rPr>
              <a:t>SCAN THE </a:t>
            </a:r>
            <a:br>
              <a:rPr lang="en-US" sz="2400" b="1" dirty="0">
                <a:solidFill>
                  <a:schemeClr val="accent5"/>
                </a:solidFill>
              </a:rPr>
            </a:br>
            <a:r>
              <a:rPr lang="en-US" sz="2400" b="1" dirty="0">
                <a:solidFill>
                  <a:schemeClr val="accent5"/>
                </a:solidFill>
              </a:rPr>
              <a:t>QR CODE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2D4FDBA-7DC9-AE75-6BAE-744AC9D01819}"/>
              </a:ext>
            </a:extLst>
          </p:cNvPr>
          <p:cNvSpPr/>
          <p:nvPr/>
        </p:nvSpPr>
        <p:spPr>
          <a:xfrm>
            <a:off x="8586087" y="4747138"/>
            <a:ext cx="3178156" cy="527124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3EBCEC0-6480-4F0B-04FA-DBB89AD074AC}"/>
              </a:ext>
            </a:extLst>
          </p:cNvPr>
          <p:cNvSpPr txBox="1"/>
          <p:nvPr/>
        </p:nvSpPr>
        <p:spPr>
          <a:xfrm>
            <a:off x="8734377" y="4826034"/>
            <a:ext cx="29260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accent1"/>
                </a:solidFill>
              </a:rPr>
              <a:t>yourpharmacist.org/quiz</a:t>
            </a: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D3468553-BE1D-3AD1-50EB-44CC55DE8BCD}"/>
              </a:ext>
            </a:extLst>
          </p:cNvPr>
          <p:cNvSpPr/>
          <p:nvPr/>
        </p:nvSpPr>
        <p:spPr>
          <a:xfrm>
            <a:off x="3964192" y="3872753"/>
            <a:ext cx="828340" cy="571740"/>
          </a:xfrm>
          <a:prstGeom prst="rightArrow">
            <a:avLst/>
          </a:prstGeom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2700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8C3CB-73B7-A8D6-37B1-601B5A3F19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Advanced Training after PharmD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A6EABE-0C25-C9D5-107D-06056F3065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42017"/>
            <a:ext cx="4960511" cy="738187"/>
          </a:xfrm>
          <a:solidFill>
            <a:schemeClr val="accent1"/>
          </a:solidFill>
        </p:spPr>
        <p:txBody>
          <a:bodyPr anchor="ctr">
            <a:normAutofit fontScale="70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3400" dirty="0">
                <a:solidFill>
                  <a:schemeClr val="bg1"/>
                </a:solidFill>
              </a:rPr>
              <a:t>Pharmacy Residency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300" b="0" i="1" dirty="0">
                <a:solidFill>
                  <a:schemeClr val="bg1"/>
                </a:solidFill>
              </a:rPr>
              <a:t>Advanced patient care training</a:t>
            </a:r>
            <a:endParaRPr lang="en-US" sz="2300" b="0" dirty="0">
              <a:solidFill>
                <a:schemeClr val="bg1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34BC43-8885-3124-738F-5A4D4FF122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2603" y="2512980"/>
            <a:ext cx="4754880" cy="2961387"/>
          </a:xfrm>
        </p:spPr>
        <p:txBody>
          <a:bodyPr/>
          <a:lstStyle/>
          <a:p>
            <a:pPr>
              <a:buClr>
                <a:schemeClr val="accent1"/>
              </a:buClr>
            </a:pPr>
            <a:r>
              <a:rPr lang="en-US" dirty="0"/>
              <a:t>1-2 years</a:t>
            </a:r>
          </a:p>
          <a:p>
            <a:pPr>
              <a:buClr>
                <a:schemeClr val="accent1"/>
              </a:buClr>
            </a:pPr>
            <a:r>
              <a:rPr lang="en-US" dirty="0"/>
              <a:t>Hands-on clinical experience</a:t>
            </a:r>
          </a:p>
          <a:p>
            <a:pPr lvl="1">
              <a:buClr>
                <a:schemeClr val="accent1"/>
              </a:buClr>
            </a:pPr>
            <a:r>
              <a:rPr lang="en-US" dirty="0"/>
              <a:t>Spend 1-2 months in different areas (internal medicine, emergency medicine, ICU, pediatrics, med-surg, etc.) of the hospital to develop experience</a:t>
            </a:r>
          </a:p>
          <a:p>
            <a:pPr>
              <a:buClr>
                <a:schemeClr val="accent1"/>
              </a:buClr>
            </a:pPr>
            <a:r>
              <a:rPr lang="en-US" dirty="0"/>
              <a:t>Works directly with patients and healthcare teams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377372-2A0C-135C-AC6D-ED80C7AF29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91703" y="1642017"/>
            <a:ext cx="4984940" cy="738187"/>
          </a:xfrm>
          <a:solidFill>
            <a:schemeClr val="accent4"/>
          </a:solidFill>
        </p:spPr>
        <p:txBody>
          <a:bodyPr anchor="ctr">
            <a:normAutofit fontScale="70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3400" dirty="0">
                <a:solidFill>
                  <a:schemeClr val="bg1"/>
                </a:solidFill>
              </a:rPr>
              <a:t>Pharmacy Fellowship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300" b="0" i="1" dirty="0">
                <a:solidFill>
                  <a:schemeClr val="bg1"/>
                </a:solidFill>
              </a:rPr>
              <a:t>Specialized leadership &amp; research training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7691D34-C0F7-9689-514D-32E00FE184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06732" y="2512980"/>
            <a:ext cx="4754880" cy="2961387"/>
          </a:xfrm>
        </p:spPr>
        <p:txBody>
          <a:bodyPr/>
          <a:lstStyle/>
          <a:p>
            <a:r>
              <a:rPr lang="en-US" dirty="0"/>
              <a:t>1-2 years</a:t>
            </a:r>
          </a:p>
          <a:p>
            <a:r>
              <a:rPr lang="en-US" dirty="0"/>
              <a:t>Focus on research, industry, policy, or academia</a:t>
            </a:r>
          </a:p>
          <a:p>
            <a:pPr lvl="1"/>
            <a:r>
              <a:rPr lang="en-US" dirty="0"/>
              <a:t>Different functional areas: medical affairs, regulatory affairs, clinical development, pharmacovigilance, etc.</a:t>
            </a:r>
          </a:p>
          <a:p>
            <a:r>
              <a:rPr lang="en-US" dirty="0"/>
              <a:t>Less direct patient care, more systems-level impact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71DCDA9-785A-BDCF-8092-E5035D78700E}"/>
              </a:ext>
            </a:extLst>
          </p:cNvPr>
          <p:cNvSpPr/>
          <p:nvPr/>
        </p:nvSpPr>
        <p:spPr>
          <a:xfrm>
            <a:off x="839788" y="1642017"/>
            <a:ext cx="4960511" cy="3832350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62294E2-797D-5DD4-D1EA-41E776B0360D}"/>
              </a:ext>
            </a:extLst>
          </p:cNvPr>
          <p:cNvSpPr/>
          <p:nvPr/>
        </p:nvSpPr>
        <p:spPr>
          <a:xfrm>
            <a:off x="6403917" y="1642017"/>
            <a:ext cx="4960511" cy="3832350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BC66330-938C-4C26-0B6E-4FEE879C1EFB}"/>
              </a:ext>
            </a:extLst>
          </p:cNvPr>
          <p:cNvSpPr txBox="1"/>
          <p:nvPr/>
        </p:nvSpPr>
        <p:spPr>
          <a:xfrm>
            <a:off x="885087" y="5703396"/>
            <a:ext cx="104218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Both paths build leadership, expertise, and career opportunities – </a:t>
            </a:r>
            <a:r>
              <a:rPr lang="en-US" b="1" i="1" dirty="0"/>
              <a:t>just in different ways!</a:t>
            </a:r>
          </a:p>
        </p:txBody>
      </p:sp>
    </p:spTree>
    <p:extLst>
      <p:ext uri="{BB962C8B-B14F-4D97-AF65-F5344CB8AC3E}">
        <p14:creationId xmlns:p14="http://schemas.microsoft.com/office/powerpoint/2010/main" val="18527880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D788D-AB03-4D80-7902-5151C8AB1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dirty="0"/>
              <a:t>Getting Ready for a Career in Pharmacy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0ECF4CD-47D8-2006-F4F3-9D7AA07721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pPr indent="-228600">
              <a:spcAft>
                <a:spcPts val="600"/>
              </a:spcAft>
            </a:pPr>
            <a:r>
              <a:rPr lang="en-US" dirty="0">
                <a:solidFill>
                  <a:schemeClr val="accent2"/>
                </a:solidFill>
                <a:latin typeface="Arial Black" panose="020B0A04020102020204" pitchFamily="34" charset="0"/>
              </a:rPr>
              <a:t>BUILD A STRONG </a:t>
            </a:r>
            <a:br>
              <a:rPr lang="en-US" dirty="0">
                <a:solidFill>
                  <a:schemeClr val="accent2"/>
                </a:solidFill>
                <a:latin typeface="Arial Black" panose="020B0A04020102020204" pitchFamily="34" charset="0"/>
              </a:rPr>
            </a:br>
            <a:r>
              <a:rPr lang="en-US" dirty="0">
                <a:solidFill>
                  <a:schemeClr val="accent2"/>
                </a:solidFill>
                <a:latin typeface="Arial Black" panose="020B0A04020102020204" pitchFamily="34" charset="0"/>
              </a:rPr>
              <a:t>ACADEMIC FOUNDATION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dirty="0"/>
              <a:t>Take science classes (biology, chemistry, AP if available)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dirty="0"/>
              <a:t>Develop strong stud y habits and time management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dirty="0"/>
              <a:t>Maintain a solid GPA</a:t>
            </a:r>
          </a:p>
          <a:p>
            <a:endParaRPr lang="en-US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70D8BED-1BFF-E707-166E-678CEBC4876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US" dirty="0">
                <a:solidFill>
                  <a:schemeClr val="accent1"/>
                </a:solidFill>
                <a:latin typeface="Arial Black" panose="020B0A04020102020204" pitchFamily="34" charset="0"/>
              </a:rPr>
              <a:t>DEVELOP KEY SKILLS – MATTER JUST AS MUCH AS GRADES!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dirty="0"/>
              <a:t>Communication &amp; teamwork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dirty="0"/>
              <a:t>Relationship-building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dirty="0"/>
              <a:t>Problem-solving</a:t>
            </a:r>
          </a:p>
          <a:p>
            <a:endParaRPr lang="en-US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C8F5FDF8-1165-6FEB-51F2-75B375E3D6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US" dirty="0">
                <a:solidFill>
                  <a:schemeClr val="accent3"/>
                </a:solidFill>
                <a:latin typeface="Arial Black" panose="020B0A04020102020204" pitchFamily="34" charset="0"/>
              </a:rPr>
              <a:t>PLAN YOUR PATH</a:t>
            </a:r>
          </a:p>
          <a:p>
            <a:pPr marL="285750" indent="-285750" algn="l">
              <a:buClr>
                <a:schemeClr val="accent3"/>
              </a:buClr>
              <a:buFont typeface="Wingdings" panose="05000000000000000000" pitchFamily="2" charset="2"/>
              <a:buChar char="§"/>
            </a:pPr>
            <a:r>
              <a:rPr lang="en-US" dirty="0"/>
              <a:t>Consider pre-pharmacy or pre-health organizations in college</a:t>
            </a:r>
          </a:p>
          <a:p>
            <a:pPr marL="285750" indent="-285750" algn="l">
              <a:buClr>
                <a:schemeClr val="accent3"/>
              </a:buClr>
              <a:buFont typeface="Wingdings" panose="05000000000000000000" pitchFamily="2" charset="2"/>
              <a:buChar char="§"/>
            </a:pPr>
            <a:r>
              <a:rPr lang="en-US" dirty="0"/>
              <a:t>Research pharmacy schools and program options</a:t>
            </a:r>
          </a:p>
          <a:p>
            <a:pPr marL="285750" indent="-285750" algn="l">
              <a:buClr>
                <a:schemeClr val="accent3"/>
              </a:buClr>
              <a:buFont typeface="Wingdings" panose="05000000000000000000" pitchFamily="2" charset="2"/>
              <a:buChar char="§"/>
            </a:pPr>
            <a:r>
              <a:rPr lang="en-US" dirty="0"/>
              <a:t>Look into scholarships and financial planning</a:t>
            </a:r>
          </a:p>
          <a:p>
            <a:endParaRPr lang="en-US" dirty="0"/>
          </a:p>
        </p:txBody>
      </p:sp>
      <p:pic>
        <p:nvPicPr>
          <p:cNvPr id="26" name="Picture Placeholder 25" descr="Graduation cap with solid fill">
            <a:extLst>
              <a:ext uri="{FF2B5EF4-FFF2-40B4-BE49-F238E27FC236}">
                <a16:creationId xmlns:a16="http://schemas.microsoft.com/office/drawing/2014/main" id="{0AE79A02-CD45-8B5D-9B95-7DB2B3D90EF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/>
      </p:pic>
      <p:pic>
        <p:nvPicPr>
          <p:cNvPr id="28" name="Picture Placeholder 27" descr="Left Brain with solid fill">
            <a:extLst>
              <a:ext uri="{FF2B5EF4-FFF2-40B4-BE49-F238E27FC236}">
                <a16:creationId xmlns:a16="http://schemas.microsoft.com/office/drawing/2014/main" id="{BC9FF439-0C1C-59EA-19BE-8C9EFE01CA1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/>
      </p:pic>
      <p:pic>
        <p:nvPicPr>
          <p:cNvPr id="30" name="Picture Placeholder 29" descr="Route (Two Pins With A Path) with solid fill">
            <a:extLst>
              <a:ext uri="{FF2B5EF4-FFF2-40B4-BE49-F238E27FC236}">
                <a16:creationId xmlns:a16="http://schemas.microsoft.com/office/drawing/2014/main" id="{E91A8D42-C5F6-C42F-C4B7-BAE0EC287006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/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EF8D5EF5-480F-4D94-1725-483B06CF631B}"/>
              </a:ext>
            </a:extLst>
          </p:cNvPr>
          <p:cNvSpPr txBox="1"/>
          <p:nvPr/>
        </p:nvSpPr>
        <p:spPr>
          <a:xfrm>
            <a:off x="838200" y="6035959"/>
            <a:ext cx="9220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i="1" dirty="0"/>
              <a:t>There is no “perfect” path, many routes can lead to pharmacy.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8153527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42499C7-6C8E-48BD-1FBF-DED189689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sz="4100" dirty="0"/>
              <a:t>How You Can Explore Pharmacy Now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1F0F760-3206-E628-2EC7-601D76FB5F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/>
              <a:t>Pharmacy Programs and Camps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/>
              <a:t>ASHP Student Website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800" dirty="0">
                <a:hlinkClick r:id="rId3"/>
              </a:rPr>
              <a:t>yourpharmacist.org/students</a:t>
            </a:r>
            <a:r>
              <a:rPr lang="en-US" sz="2800" dirty="0"/>
              <a:t>	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/>
              <a:t>HOSA Pharmacy Science Competition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/>
              <a:t>Pharmacy Technician certification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/>
              <a:t>Talk to your local pharmacist or pharmacy technician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800" i="1" dirty="0"/>
              <a:t>Ask to shadow</a:t>
            </a:r>
          </a:p>
        </p:txBody>
      </p:sp>
    </p:spTree>
    <p:extLst>
      <p:ext uri="{BB962C8B-B14F-4D97-AF65-F5344CB8AC3E}">
        <p14:creationId xmlns:p14="http://schemas.microsoft.com/office/powerpoint/2010/main" val="1019279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8F203B-4C02-D74E-8321-37961D7741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Game: Jeopardy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D744EF-9EBD-E73D-ACA5-B8AC14B016F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Let’s test your knowledge!</a:t>
            </a:r>
          </a:p>
        </p:txBody>
      </p:sp>
    </p:spTree>
    <p:extLst>
      <p:ext uri="{BB962C8B-B14F-4D97-AF65-F5344CB8AC3E}">
        <p14:creationId xmlns:p14="http://schemas.microsoft.com/office/powerpoint/2010/main" val="9654502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CF14B38-3DDC-E439-ECE9-466B55401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Jeopardy – Before We Begin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00CDA9A-A764-C619-44C2-FA921EACA7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dirty="0"/>
              <a:t>Let’s get into teams of 4-6 students per team</a:t>
            </a:r>
          </a:p>
          <a:p>
            <a:r>
              <a:rPr lang="en-US" sz="4000" dirty="0"/>
              <a:t>Pick a Team Name </a:t>
            </a:r>
          </a:p>
          <a:p>
            <a:r>
              <a:rPr lang="en-US" sz="4000" dirty="0"/>
              <a:t>Determine which team will start </a:t>
            </a:r>
          </a:p>
          <a:p>
            <a:endParaRPr lang="en-US" sz="4000" dirty="0"/>
          </a:p>
          <a:p>
            <a:pPr marL="0" indent="0" algn="ctr">
              <a:buNone/>
            </a:pPr>
            <a:r>
              <a:rPr lang="en-US" sz="4000" dirty="0"/>
              <a:t>Good Luck!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05791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F7E43A7-3A4E-6F5F-2A4A-4D63CD8737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2415201"/>
              </p:ext>
            </p:extLst>
          </p:nvPr>
        </p:nvGraphicFramePr>
        <p:xfrm>
          <a:off x="838199" y="1188720"/>
          <a:ext cx="10515600" cy="448056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359309787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4125384852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1247050855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900977186"/>
                    </a:ext>
                  </a:extLst>
                </a:gridCol>
              </a:tblGrid>
              <a:tr h="90528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Where do Pharmacists Work?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The Healthcare Team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 Day in the Life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Paths &amp; Careers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0812458"/>
                  </a:ext>
                </a:extLst>
              </a:tr>
              <a:tr h="89382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hlinkClick r:id="rId4" action="ppaction://hlinksldjump"/>
                        </a:rPr>
                        <a:t>100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hlinkClick r:id="rId5" action="ppaction://hlinksldjump"/>
                        </a:rPr>
                        <a:t>100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hlinkClick r:id="rId6" action="ppaction://hlinksldjump"/>
                        </a:rPr>
                        <a:t>100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hlinkClick r:id="rId7" action="ppaction://hlinksldjump"/>
                        </a:rPr>
                        <a:t>100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7679807"/>
                  </a:ext>
                </a:extLst>
              </a:tr>
              <a:tr h="89382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hlinkClick r:id="rId8" action="ppaction://hlinksldjump"/>
                        </a:rPr>
                        <a:t>200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hlinkClick r:id="rId9" action="ppaction://hlinksldjump"/>
                        </a:rPr>
                        <a:t>200</a:t>
                      </a:r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hlinkClick r:id="rId10" action="ppaction://hlinksldjump"/>
                        </a:rPr>
                        <a:t>200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hlinkClick r:id="rId11" action="ppaction://hlinksldjump"/>
                        </a:rPr>
                        <a:t>200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6121477"/>
                  </a:ext>
                </a:extLst>
              </a:tr>
              <a:tr h="893820"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hlinkClick r:id="rId12" action="ppaction://hlinksldjump"/>
                        </a:rPr>
                        <a:t>300</a:t>
                      </a:r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hlinkClick r:id="rId13" action="ppaction://hlinksldjump"/>
                        </a:rPr>
                        <a:t>300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hlinkClick r:id="rId14" action="ppaction://hlinksldjump"/>
                        </a:rPr>
                        <a:t>300</a:t>
                      </a:r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hlinkClick r:id="rId15" action="ppaction://hlinksldjump"/>
                        </a:rPr>
                        <a:t>300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7119785"/>
                  </a:ext>
                </a:extLst>
              </a:tr>
              <a:tr h="893820"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hlinkClick r:id="rId16" action="ppaction://hlinksldjump"/>
                        </a:rPr>
                        <a:t>400</a:t>
                      </a:r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hlinkClick r:id="rId17" action="ppaction://hlinksldjump"/>
                        </a:rPr>
                        <a:t>400</a:t>
                      </a:r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hlinkClick r:id="rId18" action="ppaction://hlinksldjump"/>
                        </a:rPr>
                        <a:t>400</a:t>
                      </a:r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hlinkClick r:id="rId19" action="ppaction://hlinksldjump"/>
                        </a:rPr>
                        <a:t>400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2646314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4F86D2F-7CFD-AC2F-A90D-346853FD9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23595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Jeopardy</a:t>
            </a:r>
          </a:p>
        </p:txBody>
      </p:sp>
      <p:sp>
        <p:nvSpPr>
          <p:cNvPr id="3" name="Action Button: Blank 2">
            <a:hlinkClick r:id="" action="ppaction://hlinkshowjump?jump=lastslide" highlightClick="1"/>
            <a:extLst>
              <a:ext uri="{FF2B5EF4-FFF2-40B4-BE49-F238E27FC236}">
                <a16:creationId xmlns:a16="http://schemas.microsoft.com/office/drawing/2014/main" id="{A612A462-CD04-2A84-C8CA-CD356FE37640}"/>
              </a:ext>
            </a:extLst>
          </p:cNvPr>
          <p:cNvSpPr/>
          <p:nvPr/>
        </p:nvSpPr>
        <p:spPr>
          <a:xfrm>
            <a:off x="5251173" y="6085369"/>
            <a:ext cx="1689652" cy="407505"/>
          </a:xfrm>
          <a:prstGeom prst="actionButtonBlank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End Game</a:t>
            </a:r>
          </a:p>
        </p:txBody>
      </p:sp>
    </p:spTree>
    <p:extLst>
      <p:ext uri="{BB962C8B-B14F-4D97-AF65-F5344CB8AC3E}">
        <p14:creationId xmlns:p14="http://schemas.microsoft.com/office/powerpoint/2010/main" val="31874341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3A29CCE-20BB-7E05-E569-3E3BFF7692C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EB11D43-1A05-2B97-4998-759846CAFB8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B5E5534-D214-57F7-55F7-4DE7AD7DC57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>
                <a:solidFill>
                  <a:srgbClr val="000000"/>
                </a:solidFill>
              </a:rPr>
              <a:t>CVS and Walgreens are examples of which pharmacy setting?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3453B4C-38DA-5ACF-1322-EFBF0CAB413B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0F17E5B-351D-02E7-B96A-74FC6DDEAF6D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5B96EE21-9F8F-B39B-02AC-135F7D1AF02B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2E079DF-B6B4-6DC8-053F-562611BCB6F5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69772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FDF94F-8A8F-FEF9-41D8-630E6CA16C7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Great Job!</a:t>
            </a:r>
          </a:p>
        </p:txBody>
      </p:sp>
      <p:sp>
        <p:nvSpPr>
          <p:cNvPr id="4" name="Action Button: Go Home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61B2138E-5C0E-30DC-55A4-373392563EAB}"/>
              </a:ext>
            </a:extLst>
          </p:cNvPr>
          <p:cNvSpPr/>
          <p:nvPr/>
        </p:nvSpPr>
        <p:spPr>
          <a:xfrm>
            <a:off x="5039627" y="3686176"/>
            <a:ext cx="2141317" cy="1582838"/>
          </a:xfrm>
          <a:prstGeom prst="actionButtonHome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324C274-A189-CDA0-21A8-051A96682D36}"/>
              </a:ext>
            </a:extLst>
          </p:cNvPr>
          <p:cNvSpPr txBox="1"/>
          <p:nvPr/>
        </p:nvSpPr>
        <p:spPr>
          <a:xfrm>
            <a:off x="3307708" y="3244334"/>
            <a:ext cx="5605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Click the Home Button to go back to the game board.</a:t>
            </a:r>
          </a:p>
        </p:txBody>
      </p:sp>
    </p:spTree>
    <p:extLst>
      <p:ext uri="{BB962C8B-B14F-4D97-AF65-F5344CB8AC3E}">
        <p14:creationId xmlns:p14="http://schemas.microsoft.com/office/powerpoint/2010/main" val="20289377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31D2ED0-B685-9064-885F-92D4FBBA8A8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ED4EA02-DF60-0DD3-E982-3240B4E5041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E148DC0-8E37-B847-E877-D2E272365D1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900" b="1">
                <a:solidFill>
                  <a:srgbClr val="000000"/>
                </a:solidFill>
              </a:rPr>
              <a:t>Pharmacists who work in the ICU, ER, or inpatient are practicing in which setting?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59111A2-9A69-BE85-0E8B-0D3D7F8F9617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D91992B-9E7F-1E13-74A8-C7EFE5EA1DE7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49302A3B-0D17-804F-85AD-4CB485BD2855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C30F7DA-8CA6-DA13-C34C-54779AC981AC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83929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A9FCE4-7FB5-1E7F-F808-C58ACF2E73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ECDDA-C4C6-8674-7A97-65E87B44A3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/>
              <a:t>Great Job!</a:t>
            </a:r>
          </a:p>
        </p:txBody>
      </p:sp>
      <p:sp>
        <p:nvSpPr>
          <p:cNvPr id="4" name="Action Button: Go Home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55E2264E-C708-57E6-2C1F-0421A7D2D8F5}"/>
              </a:ext>
            </a:extLst>
          </p:cNvPr>
          <p:cNvSpPr/>
          <p:nvPr/>
        </p:nvSpPr>
        <p:spPr>
          <a:xfrm>
            <a:off x="5039627" y="3686176"/>
            <a:ext cx="2141317" cy="1582838"/>
          </a:xfrm>
          <a:prstGeom prst="actionButtonHome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C8B5019-C9A3-40CC-1E8E-4A9046200E51}"/>
              </a:ext>
            </a:extLst>
          </p:cNvPr>
          <p:cNvSpPr txBox="1"/>
          <p:nvPr/>
        </p:nvSpPr>
        <p:spPr>
          <a:xfrm>
            <a:off x="3307708" y="3244334"/>
            <a:ext cx="5605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Click the Home Button to go back to the game board.</a:t>
            </a:r>
          </a:p>
        </p:txBody>
      </p:sp>
    </p:spTree>
    <p:extLst>
      <p:ext uri="{BB962C8B-B14F-4D97-AF65-F5344CB8AC3E}">
        <p14:creationId xmlns:p14="http://schemas.microsoft.com/office/powerpoint/2010/main" val="42880252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4F4CC-2A68-906E-3DCB-BA58D8CCA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250" y="424170"/>
            <a:ext cx="7535973" cy="1325563"/>
          </a:xfrm>
        </p:spPr>
        <p:txBody>
          <a:bodyPr anchor="ctr">
            <a:normAutofit fontScale="90000"/>
          </a:bodyPr>
          <a:lstStyle/>
          <a:p>
            <a:r>
              <a:rPr lang="en-US"/>
              <a:t>Pharmacy Careers exist everywhere healthcare exists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7A666A-D07B-BED0-BD0F-8E2A7B31BE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617" y="1987828"/>
            <a:ext cx="7406769" cy="3521477"/>
          </a:xfrm>
        </p:spPr>
        <p:txBody>
          <a:bodyPr numCol="2" spcCol="365760"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2000" dirty="0"/>
              <a:t>💊 </a:t>
            </a:r>
            <a:r>
              <a:rPr lang="en-US" sz="2000" b="1" dirty="0"/>
              <a:t>Community</a:t>
            </a:r>
          </a:p>
          <a:p>
            <a:pPr marL="457200" lvl="1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400" i="1" dirty="0"/>
              <a:t>CVS, Walgreens, Independents, etc.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2000" dirty="0"/>
              <a:t>🏥 </a:t>
            </a:r>
            <a:r>
              <a:rPr lang="en-US" sz="2000" b="1" dirty="0"/>
              <a:t>Health-System/Hospital</a:t>
            </a:r>
          </a:p>
          <a:p>
            <a:pPr marL="457200" lvl="1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400" i="1" dirty="0"/>
              <a:t>Intensive Care Unit (ICU), Emergency Room, etc.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2000" dirty="0"/>
              <a:t>🥼 </a:t>
            </a:r>
            <a:r>
              <a:rPr lang="en-US" sz="2000" b="1" dirty="0"/>
              <a:t>Ambulatory</a:t>
            </a:r>
          </a:p>
          <a:p>
            <a:pPr marL="457200" lvl="1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400" i="1" dirty="0"/>
              <a:t>Cardiology (heart) clinics, Pulmonary (lung) clinics, etc.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2000" dirty="0"/>
              <a:t>🌏 </a:t>
            </a:r>
            <a:r>
              <a:rPr lang="en-US" sz="2000" b="1" dirty="0"/>
              <a:t>Public Health</a:t>
            </a:r>
          </a:p>
          <a:p>
            <a:pPr marL="457200" lvl="1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400" i="1" dirty="0"/>
              <a:t>Government, Indian Health Service, etc.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2000" dirty="0"/>
              <a:t>🏫 </a:t>
            </a:r>
            <a:r>
              <a:rPr lang="en-US" sz="2000" b="1" dirty="0"/>
              <a:t>Education</a:t>
            </a:r>
          </a:p>
          <a:p>
            <a:pPr marL="457200" lvl="1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400" i="1" dirty="0"/>
              <a:t>Colleges of Pharmacy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2000" dirty="0"/>
              <a:t>🏢 </a:t>
            </a:r>
            <a:r>
              <a:rPr lang="en-US" sz="2000" b="1" dirty="0"/>
              <a:t>Industry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i="1" dirty="0"/>
              <a:t>Pfizer, Johnson &amp; Johnson, Moderna, etc</a:t>
            </a:r>
            <a:r>
              <a:rPr lang="en-US" sz="1400" dirty="0"/>
              <a:t>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2000" dirty="0"/>
              <a:t>🎖️ </a:t>
            </a:r>
            <a:r>
              <a:rPr lang="en-US" sz="2000" b="1" dirty="0"/>
              <a:t>National Defense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i="1" dirty="0"/>
              <a:t>Army, Navy, Air Force, National Guard, etc.</a:t>
            </a:r>
          </a:p>
        </p:txBody>
      </p:sp>
      <p:pic>
        <p:nvPicPr>
          <p:cNvPr id="6" name="Picture Placeholder 5" descr="A group of people standing in front of computers&#10;&#10;AI-generated content may be incorrect.">
            <a:extLst>
              <a:ext uri="{FF2B5EF4-FFF2-40B4-BE49-F238E27FC236}">
                <a16:creationId xmlns:a16="http://schemas.microsoft.com/office/drawing/2014/main" id="{9838C74E-C2D9-578F-D57F-58A383AF3C0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3" r="22223"/>
          <a:stretch/>
        </p:blipFill>
        <p:spPr>
          <a:xfrm>
            <a:off x="8368290" y="1348695"/>
            <a:ext cx="3465794" cy="41606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692837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618039C-099F-BF44-D908-75884CCCC60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D702E70-FE12-77D1-4195-A309F21B1E7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2C47024-20DC-E77B-1B0E-58A6E54D292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>
                <a:solidFill>
                  <a:srgbClr val="000000"/>
                </a:solidFill>
              </a:rPr>
              <a:t>Which pharmacy setting focuses on long-term management of chronic diseases?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62E7931-A32E-BBC4-3995-41C6AC75D536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4B18E5C5-F789-1540-8C69-8F3D675AF4B8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EE20E88E-F55C-A0A8-02C6-17CA05E64A16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0604D53-578C-4914-78BC-E40726A2A7D5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4512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E9F33-4B47-E791-10DD-01BFD226D9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4FC6C7-A172-5D13-B9F0-F6FE86B54FB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/>
              <a:t>Great Job!</a:t>
            </a:r>
          </a:p>
        </p:txBody>
      </p:sp>
      <p:sp>
        <p:nvSpPr>
          <p:cNvPr id="4" name="Action Button: Go Home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244817C5-DF07-A020-7938-F63379CCCAE6}"/>
              </a:ext>
            </a:extLst>
          </p:cNvPr>
          <p:cNvSpPr/>
          <p:nvPr/>
        </p:nvSpPr>
        <p:spPr>
          <a:xfrm>
            <a:off x="5039627" y="3686176"/>
            <a:ext cx="2141317" cy="1582838"/>
          </a:xfrm>
          <a:prstGeom prst="actionButtonHome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0CC121-415B-A47B-8711-964D7FE52EF9}"/>
              </a:ext>
            </a:extLst>
          </p:cNvPr>
          <p:cNvSpPr txBox="1"/>
          <p:nvPr/>
        </p:nvSpPr>
        <p:spPr>
          <a:xfrm>
            <a:off x="3307708" y="3244334"/>
            <a:ext cx="5605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Click the Home Button to go back to the game board.</a:t>
            </a:r>
          </a:p>
        </p:txBody>
      </p:sp>
    </p:spTree>
    <p:extLst>
      <p:ext uri="{BB962C8B-B14F-4D97-AF65-F5344CB8AC3E}">
        <p14:creationId xmlns:p14="http://schemas.microsoft.com/office/powerpoint/2010/main" val="29124907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9FDFDAA-F7DC-E981-C33C-599593EDC5F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507BFAA-B144-E394-D841-F7455FB536A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FC9E30F-2F04-34EE-7208-A9AFB64C142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>
                <a:solidFill>
                  <a:srgbClr val="000000"/>
                </a:solidFill>
              </a:rPr>
              <a:t>Which pharmacy career focuses mainly on educating future pharmacy students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C586773-19E6-E0C6-117A-11B4F5ECD257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C31330EC-BE81-E5EA-9D72-D1894857B8D3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29FCE5BB-8FF5-B69D-9C8A-6DFC03853CA6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7D5254FB-FBBA-7276-6653-ECFD745D46F0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59817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E5F63C-0F09-419D-6202-9B95388DD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E03087-4CE7-7B1B-DA7B-2D326146931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/>
              <a:t>Great Job!</a:t>
            </a:r>
          </a:p>
        </p:txBody>
      </p:sp>
      <p:sp>
        <p:nvSpPr>
          <p:cNvPr id="4" name="Action Button: Go Home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530C4D59-11E1-A84D-E72A-CE3790E64E70}"/>
              </a:ext>
            </a:extLst>
          </p:cNvPr>
          <p:cNvSpPr/>
          <p:nvPr/>
        </p:nvSpPr>
        <p:spPr>
          <a:xfrm>
            <a:off x="5039627" y="3686176"/>
            <a:ext cx="2141317" cy="1582838"/>
          </a:xfrm>
          <a:prstGeom prst="actionButtonHome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846340-564A-AFCB-CEEE-947CCDC1C75A}"/>
              </a:ext>
            </a:extLst>
          </p:cNvPr>
          <p:cNvSpPr txBox="1"/>
          <p:nvPr/>
        </p:nvSpPr>
        <p:spPr>
          <a:xfrm>
            <a:off x="3307708" y="3244334"/>
            <a:ext cx="5605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Click the Home Button to go back to the game board.</a:t>
            </a:r>
          </a:p>
        </p:txBody>
      </p:sp>
    </p:spTree>
    <p:extLst>
      <p:ext uri="{BB962C8B-B14F-4D97-AF65-F5344CB8AC3E}">
        <p14:creationId xmlns:p14="http://schemas.microsoft.com/office/powerpoint/2010/main" val="26844025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FD8EA41-EFAF-6C27-9839-03468FA7EC6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063F05C-25DB-51CE-F544-F999C80D041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3944CF-AE52-0EFA-A8AB-E3AA6A130B4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900" b="1">
                <a:solidFill>
                  <a:srgbClr val="000000"/>
                </a:solidFill>
              </a:rPr>
              <a:t>Which pharmacy team member prepares prescriptions and helps with insurance issues?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FC8B91-14C1-25A7-A07D-1A997DF80F32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0BC07F6-C669-A17F-B435-81793E3B6AF8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678EB2DE-9E95-D9CA-46C4-713EE2BAFDCB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F8013401-2AF8-16EB-40E5-67546F72399E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60695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C87389-8DF1-4AF2-9EE1-04115F6CEF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DED41C-B788-8AA9-45E4-BABDEAEAB16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/>
              <a:t>Great Job!</a:t>
            </a:r>
          </a:p>
        </p:txBody>
      </p:sp>
      <p:sp>
        <p:nvSpPr>
          <p:cNvPr id="4" name="Action Button: Go Home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DAC16952-3D84-5922-D191-E85A8C842F01}"/>
              </a:ext>
            </a:extLst>
          </p:cNvPr>
          <p:cNvSpPr/>
          <p:nvPr/>
        </p:nvSpPr>
        <p:spPr>
          <a:xfrm>
            <a:off x="5039627" y="3686176"/>
            <a:ext cx="2141317" cy="1582838"/>
          </a:xfrm>
          <a:prstGeom prst="actionButtonHome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B35901-C546-F688-2D7F-2CB278827B56}"/>
              </a:ext>
            </a:extLst>
          </p:cNvPr>
          <p:cNvSpPr txBox="1"/>
          <p:nvPr/>
        </p:nvSpPr>
        <p:spPr>
          <a:xfrm>
            <a:off x="3307708" y="3244334"/>
            <a:ext cx="5605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Click the Home Button to go back to the game board.</a:t>
            </a:r>
          </a:p>
        </p:txBody>
      </p:sp>
    </p:spTree>
    <p:extLst>
      <p:ext uri="{BB962C8B-B14F-4D97-AF65-F5344CB8AC3E}">
        <p14:creationId xmlns:p14="http://schemas.microsoft.com/office/powerpoint/2010/main" val="10185729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5795218-11C7-1773-B1DE-8375C1C55DC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2DA3300-A6F9-06EB-467E-F53E1C56AFD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AA4EFEB-6D42-42A1-CC28-FCA6A964C6E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>
                <a:solidFill>
                  <a:srgbClr val="000000"/>
                </a:solidFill>
              </a:rPr>
              <a:t>In a hospital, who diagnoses illness and orders medications?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1F3CA1-1FDA-DA1D-8E17-81DEDEE63603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448E0014-3C04-1CB3-5495-77A22B45461B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36761649-8BE8-520C-5012-E309A26D8CF3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58BA2838-D5EF-4185-A421-D5CE88DFB7B4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85291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E1F7CA-3E9C-3E9F-B0D3-B4E06243B9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39EF62-BC99-ACD1-B643-AC772A53A2F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/>
              <a:t>Great Job!</a:t>
            </a:r>
          </a:p>
        </p:txBody>
      </p:sp>
      <p:sp>
        <p:nvSpPr>
          <p:cNvPr id="4" name="Action Button: Go Home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0553E719-9D8E-7943-5DCA-2E97DCD36698}"/>
              </a:ext>
            </a:extLst>
          </p:cNvPr>
          <p:cNvSpPr/>
          <p:nvPr/>
        </p:nvSpPr>
        <p:spPr>
          <a:xfrm>
            <a:off x="5039627" y="3686176"/>
            <a:ext cx="2141317" cy="1582838"/>
          </a:xfrm>
          <a:prstGeom prst="actionButtonHome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DA56DA2-ADA0-D769-733F-29FC8883960B}"/>
              </a:ext>
            </a:extLst>
          </p:cNvPr>
          <p:cNvSpPr txBox="1"/>
          <p:nvPr/>
        </p:nvSpPr>
        <p:spPr>
          <a:xfrm>
            <a:off x="3307708" y="3244334"/>
            <a:ext cx="5605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Click the Home Button to go back to the game board.</a:t>
            </a:r>
          </a:p>
        </p:txBody>
      </p:sp>
    </p:spTree>
    <p:extLst>
      <p:ext uri="{BB962C8B-B14F-4D97-AF65-F5344CB8AC3E}">
        <p14:creationId xmlns:p14="http://schemas.microsoft.com/office/powerpoint/2010/main" val="134910389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F383CFF-3655-DFB4-9A14-FF1E81EA5BD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3056B10-9397-BD2E-1756-C7D15305364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100E8BE-9FA4-C41D-4EDF-051B964C206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>
                <a:solidFill>
                  <a:srgbClr val="000000"/>
                </a:solidFill>
              </a:rPr>
              <a:t>Who administers medications and monitors patients in the hospital?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6FEA74E-0028-0EEE-6A9C-7B657544C24C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9B809FF-B5EA-0DDD-28A2-733DB4A9D878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6A276F5E-2AC9-D966-8D40-D960A1437373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55AA56E-B684-5313-1F37-C98225C31FE2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26888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FF7837-D5DD-1E0E-83BB-84ADC24A27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2A82A7-CEE9-B0C7-C9E9-549F326FFAA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/>
              <a:t>Great Job!</a:t>
            </a:r>
          </a:p>
        </p:txBody>
      </p:sp>
      <p:sp>
        <p:nvSpPr>
          <p:cNvPr id="4" name="Action Button: Go Home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E1F7D410-BA63-ACBF-F91D-F32DD2EF6D1C}"/>
              </a:ext>
            </a:extLst>
          </p:cNvPr>
          <p:cNvSpPr/>
          <p:nvPr/>
        </p:nvSpPr>
        <p:spPr>
          <a:xfrm>
            <a:off x="5039627" y="3686176"/>
            <a:ext cx="2141317" cy="1582838"/>
          </a:xfrm>
          <a:prstGeom prst="actionButtonHome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1EB8E06-BDE6-21B3-EF9F-34DBA9DCB299}"/>
              </a:ext>
            </a:extLst>
          </p:cNvPr>
          <p:cNvSpPr txBox="1"/>
          <p:nvPr/>
        </p:nvSpPr>
        <p:spPr>
          <a:xfrm>
            <a:off x="3307708" y="3244334"/>
            <a:ext cx="5605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Click the Home Button to go back to the game board.</a:t>
            </a:r>
          </a:p>
        </p:txBody>
      </p:sp>
    </p:spTree>
    <p:extLst>
      <p:ext uri="{BB962C8B-B14F-4D97-AF65-F5344CB8AC3E}">
        <p14:creationId xmlns:p14="http://schemas.microsoft.com/office/powerpoint/2010/main" val="1170326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09660DC-B94A-F2A9-4283-76F4652FAF10}"/>
              </a:ext>
            </a:extLst>
          </p:cNvPr>
          <p:cNvSpPr/>
          <p:nvPr/>
        </p:nvSpPr>
        <p:spPr>
          <a:xfrm>
            <a:off x="6391275" y="1557753"/>
            <a:ext cx="4960937" cy="2771638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639F4FB-3542-59BC-22F0-F59E67B8EFD3}"/>
              </a:ext>
            </a:extLst>
          </p:cNvPr>
          <p:cNvSpPr/>
          <p:nvPr/>
        </p:nvSpPr>
        <p:spPr>
          <a:xfrm>
            <a:off x="839788" y="1557753"/>
            <a:ext cx="4960937" cy="2771638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5A72BF-69EF-498D-C026-BC7090107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22555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Meet the Pharmacy Team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CDE12E-BC8D-90C4-9874-843A204398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557752"/>
            <a:ext cx="4960937" cy="841203"/>
          </a:xfrm>
          <a:solidFill>
            <a:schemeClr val="accent4"/>
          </a:solidFill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chemeClr val="bg1"/>
                </a:solidFill>
              </a:rPr>
              <a:t>Pharmacist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b="0" i="1" dirty="0">
                <a:solidFill>
                  <a:schemeClr val="bg1"/>
                </a:solidFill>
              </a:rPr>
              <a:t>Medication expert &amp; healthcare leader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71CC9A-45AB-8314-30E7-05A339E088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2723"/>
            <a:ext cx="4960937" cy="22069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b="1" dirty="0"/>
              <a:t>WHAT THEY FOCUS ON:</a:t>
            </a:r>
          </a:p>
          <a:p>
            <a:r>
              <a:rPr lang="en-US" sz="1600" dirty="0"/>
              <a:t>Makes clinical decisions about medications</a:t>
            </a:r>
          </a:p>
          <a:p>
            <a:r>
              <a:rPr lang="en-US" sz="1600" dirty="0"/>
              <a:t>Checks for safety, allergies, and drug interactions </a:t>
            </a:r>
          </a:p>
          <a:p>
            <a:r>
              <a:rPr lang="en-US" sz="1600" dirty="0"/>
              <a:t>Communicates with doctors, nurses, patients, and families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7428EFD-209E-33ED-172A-73D587B5B2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91275" y="1557752"/>
            <a:ext cx="4960937" cy="841202"/>
          </a:xfrm>
          <a:solidFill>
            <a:schemeClr val="accent3"/>
          </a:solidFill>
        </p:spPr>
        <p:txBody>
          <a:bodyPr anchor="ctr"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>
                <a:solidFill>
                  <a:schemeClr val="bg1"/>
                </a:solidFill>
              </a:rPr>
              <a:t>Pharmacy Technician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1600" b="0" i="1" dirty="0">
                <a:solidFill>
                  <a:schemeClr val="bg1"/>
                </a:solidFill>
              </a:rPr>
              <a:t>Keeps the pharmacy running safely and efficiently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6A98230-0C9F-6779-EC6D-DF60C547FF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91275" y="2502723"/>
            <a:ext cx="4960937" cy="2206977"/>
          </a:xfrm>
        </p:spPr>
        <p:txBody>
          <a:bodyPr>
            <a:normAutofit/>
          </a:bodyPr>
          <a:lstStyle/>
          <a:p>
            <a:pPr marL="0" indent="0">
              <a:buClr>
                <a:schemeClr val="accent3"/>
              </a:buClr>
              <a:buNone/>
            </a:pPr>
            <a:r>
              <a:rPr lang="en-US" sz="1600" b="1" dirty="0"/>
              <a:t>WHAT THEY FOCUS ON:</a:t>
            </a:r>
          </a:p>
          <a:p>
            <a:pPr>
              <a:buClr>
                <a:schemeClr val="accent3"/>
              </a:buClr>
            </a:pPr>
            <a:r>
              <a:rPr lang="en-US" sz="1600" dirty="0"/>
              <a:t>Prepares prescriptions and medications</a:t>
            </a:r>
          </a:p>
          <a:p>
            <a:pPr>
              <a:buClr>
                <a:schemeClr val="accent3"/>
              </a:buClr>
            </a:pPr>
            <a:r>
              <a:rPr lang="en-US" sz="1600" dirty="0"/>
              <a:t>Helps with insurance and access</a:t>
            </a:r>
          </a:p>
          <a:p>
            <a:pPr>
              <a:buClr>
                <a:schemeClr val="accent3"/>
              </a:buClr>
            </a:pPr>
            <a:r>
              <a:rPr lang="en-US" sz="1600" dirty="0"/>
              <a:t>Manages workflow and inventory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6923EAC-9964-6D8F-4FDC-5E16C513E471}"/>
              </a:ext>
            </a:extLst>
          </p:cNvPr>
          <p:cNvSpPr txBox="1"/>
          <p:nvPr/>
        </p:nvSpPr>
        <p:spPr>
          <a:xfrm>
            <a:off x="3706417" y="4948249"/>
            <a:ext cx="4779169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Pharmacists and technicians </a:t>
            </a:r>
            <a:r>
              <a:rPr lang="en-US" sz="1600" b="1" dirty="0">
                <a:solidFill>
                  <a:schemeClr val="accent5"/>
                </a:solidFill>
              </a:rPr>
              <a:t>WORK TOGETHER </a:t>
            </a:r>
            <a:br>
              <a:rPr lang="en-US" sz="1600" b="1" dirty="0">
                <a:solidFill>
                  <a:schemeClr val="bg1"/>
                </a:solidFill>
              </a:rPr>
            </a:br>
            <a:r>
              <a:rPr lang="en-US" sz="1600" dirty="0">
                <a:solidFill>
                  <a:schemeClr val="bg1"/>
                </a:solidFill>
              </a:rPr>
              <a:t>to keep patients safe </a:t>
            </a:r>
          </a:p>
        </p:txBody>
      </p:sp>
      <p:cxnSp>
        <p:nvCxnSpPr>
          <p:cNvPr id="21" name="Connector: Elbow 20">
            <a:extLst>
              <a:ext uri="{FF2B5EF4-FFF2-40B4-BE49-F238E27FC236}">
                <a16:creationId xmlns:a16="http://schemas.microsoft.com/office/drawing/2014/main" id="{A92F870F-0E4C-9E0B-42CE-1D9372AA7D8A}"/>
              </a:ext>
            </a:extLst>
          </p:cNvPr>
          <p:cNvCxnSpPr>
            <a:cxnSpLocks/>
            <a:stCxn id="17" idx="2"/>
            <a:endCxn id="10" idx="1"/>
          </p:cNvCxnSpPr>
          <p:nvPr/>
        </p:nvCxnSpPr>
        <p:spPr>
          <a:xfrm rot="16200000" flipH="1">
            <a:off x="3057714" y="4591934"/>
            <a:ext cx="911246" cy="386160"/>
          </a:xfrm>
          <a:prstGeom prst="bentConnector2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id="{96FC9440-CFDF-A102-29A6-5FBB7F377A84}"/>
              </a:ext>
            </a:extLst>
          </p:cNvPr>
          <p:cNvCxnSpPr>
            <a:cxnSpLocks/>
            <a:stCxn id="19" idx="2"/>
            <a:endCxn id="10" idx="3"/>
          </p:cNvCxnSpPr>
          <p:nvPr/>
        </p:nvCxnSpPr>
        <p:spPr>
          <a:xfrm rot="5400000">
            <a:off x="8223042" y="4591935"/>
            <a:ext cx="911246" cy="386158"/>
          </a:xfrm>
          <a:prstGeom prst="bentConnector2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6" name="Picture 45">
            <a:extLst>
              <a:ext uri="{FF2B5EF4-FFF2-40B4-BE49-F238E27FC236}">
                <a16:creationId xmlns:a16="http://schemas.microsoft.com/office/drawing/2014/main" id="{40665D84-3A9B-6C8A-6203-0AD70C5A64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8049" y="6183962"/>
            <a:ext cx="961607" cy="594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00666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813755E-768F-5F88-7B7E-B091A4584F0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74112A9-D137-1B18-A166-2F5B295BE59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B129A62-8464-A759-A602-6391E95AAFF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>
                <a:solidFill>
                  <a:srgbClr val="000000"/>
                </a:solidFill>
              </a:rPr>
              <a:t>Which pharmacy team member counsels patients on their prescriptions?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C10B686-77EC-880A-BDDB-36CBD7F97D48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5579F220-1F78-4E05-9357-F7B481F9D937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12AF34F4-9EA6-F868-0352-2983E4DE1BB3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90C5315C-A67B-24F0-49E8-9DAC85AF8054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59548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74D166-B042-CC45-AAD1-18D089D2C8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C55B73-E0B2-F841-2F5F-F0B9908517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/>
              <a:t>Great Job!</a:t>
            </a:r>
          </a:p>
        </p:txBody>
      </p:sp>
      <p:sp>
        <p:nvSpPr>
          <p:cNvPr id="4" name="Action Button: Go Home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8C1AECA6-F09A-D663-4BAB-C6596855ED26}"/>
              </a:ext>
            </a:extLst>
          </p:cNvPr>
          <p:cNvSpPr/>
          <p:nvPr/>
        </p:nvSpPr>
        <p:spPr>
          <a:xfrm>
            <a:off x="5039627" y="3686176"/>
            <a:ext cx="2141317" cy="1582838"/>
          </a:xfrm>
          <a:prstGeom prst="actionButtonHome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A79AD2-5F0E-FAFB-ED58-41658DA02491}"/>
              </a:ext>
            </a:extLst>
          </p:cNvPr>
          <p:cNvSpPr txBox="1"/>
          <p:nvPr/>
        </p:nvSpPr>
        <p:spPr>
          <a:xfrm>
            <a:off x="3307708" y="3244334"/>
            <a:ext cx="5605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Click the Home Button to go back to the game board.</a:t>
            </a:r>
          </a:p>
        </p:txBody>
      </p:sp>
    </p:spTree>
    <p:extLst>
      <p:ext uri="{BB962C8B-B14F-4D97-AF65-F5344CB8AC3E}">
        <p14:creationId xmlns:p14="http://schemas.microsoft.com/office/powerpoint/2010/main" val="365777937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0034754-61B3-FF4A-04DB-A09FAA27DE6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FA72550-231A-B900-78BA-B8FAF9AF34F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2C27CC5-5908-927A-E0D0-DCEA7CD87FA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>
                <a:solidFill>
                  <a:srgbClr val="000000"/>
                </a:solidFill>
              </a:rPr>
              <a:t>Pharmacists can NOT specialize in a specific area of healthcare.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5C05B7-158E-C58F-250E-7CE068B1C189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4CBA284-6AA7-3CCF-A54A-25626FA8BB0D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5D1307B1-9C87-F862-A928-F5CA420BE031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092EBEAA-1028-2B2D-7998-D8B1B236281F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69475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24C6BD-7792-0142-50A8-6CB7774D1F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E4C59-30E6-6C73-181B-DCD56E4F40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/>
              <a:t>Great Job!</a:t>
            </a:r>
          </a:p>
        </p:txBody>
      </p:sp>
      <p:sp>
        <p:nvSpPr>
          <p:cNvPr id="4" name="Action Button: Go Home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CBA6AF8A-E25A-A069-CE7A-0F2ABB565197}"/>
              </a:ext>
            </a:extLst>
          </p:cNvPr>
          <p:cNvSpPr/>
          <p:nvPr/>
        </p:nvSpPr>
        <p:spPr>
          <a:xfrm>
            <a:off x="5039627" y="3686176"/>
            <a:ext cx="2141317" cy="1582838"/>
          </a:xfrm>
          <a:prstGeom prst="actionButtonHome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18A96C-38A0-C5AA-6AEC-C2664550CD45}"/>
              </a:ext>
            </a:extLst>
          </p:cNvPr>
          <p:cNvSpPr txBox="1"/>
          <p:nvPr/>
        </p:nvSpPr>
        <p:spPr>
          <a:xfrm>
            <a:off x="3307708" y="3244334"/>
            <a:ext cx="5605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Click the Home Button to go back to the game board.</a:t>
            </a:r>
          </a:p>
        </p:txBody>
      </p:sp>
    </p:spTree>
    <p:extLst>
      <p:ext uri="{BB962C8B-B14F-4D97-AF65-F5344CB8AC3E}">
        <p14:creationId xmlns:p14="http://schemas.microsoft.com/office/powerpoint/2010/main" val="220423064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147016C-A2A7-7C44-6384-565B6D93110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B661C9D-4C97-13D8-6354-A570DDF991C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302D024-7076-A650-A5B7-0E643974C04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>
                <a:solidFill>
                  <a:srgbClr val="000000"/>
                </a:solidFill>
              </a:rPr>
              <a:t>Hospital pharmacists focus mainly on which part of patient care?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1258C0A-3E59-92B2-40BF-CF08B252A1F6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F45ABB89-CA30-7B80-7B9A-73A7C3CE8F93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C71B5358-DC57-592D-4702-179BA32DC99A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08C19ED-2878-60BE-08CA-481011B6B37B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40080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0CB2EE-2A00-9B47-9CD5-A7C6126FF1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31B89-95EF-A8EF-61A6-6DDF71A0D96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/>
              <a:t>Great Job!</a:t>
            </a:r>
          </a:p>
        </p:txBody>
      </p:sp>
      <p:sp>
        <p:nvSpPr>
          <p:cNvPr id="4" name="Action Button: Go Home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AD620B30-CFC6-6210-501D-E989796D5A01}"/>
              </a:ext>
            </a:extLst>
          </p:cNvPr>
          <p:cNvSpPr/>
          <p:nvPr/>
        </p:nvSpPr>
        <p:spPr>
          <a:xfrm>
            <a:off x="5039627" y="3686176"/>
            <a:ext cx="2141317" cy="1582838"/>
          </a:xfrm>
          <a:prstGeom prst="actionButtonHome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C56EC82-ECC8-C2BC-9A8A-3AE794A02D16}"/>
              </a:ext>
            </a:extLst>
          </p:cNvPr>
          <p:cNvSpPr txBox="1"/>
          <p:nvPr/>
        </p:nvSpPr>
        <p:spPr>
          <a:xfrm>
            <a:off x="3307708" y="3244334"/>
            <a:ext cx="5605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Click the Home Button to go back to the game board.</a:t>
            </a:r>
          </a:p>
        </p:txBody>
      </p:sp>
    </p:spTree>
    <p:extLst>
      <p:ext uri="{BB962C8B-B14F-4D97-AF65-F5344CB8AC3E}">
        <p14:creationId xmlns:p14="http://schemas.microsoft.com/office/powerpoint/2010/main" val="31716046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93BA8CB-7065-CCAB-ABC9-7F61A332B8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74401F8-3B53-C7A6-1BE5-73FBFD71066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30A6AD9-5D1C-372D-D50B-A178BB3ABD9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>
                <a:solidFill>
                  <a:srgbClr val="000000"/>
                </a:solidFill>
              </a:rPr>
              <a:t>Community pharmacists are often the ____ healthcare professional a patient sees.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D818251-E59F-0326-57CA-5D6859D2D77A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CDFB6012-B995-33EF-1872-22E236E1BA75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F1E99275-CF45-6F31-0C11-801075D126DA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2093F3F2-D489-0EE1-7C64-06843EE7B53A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01395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79F167-1013-B00B-7C9F-22BA50F03D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C0A16-B6C2-713F-9FEC-A45245A8CC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/>
              <a:t>Great Job!</a:t>
            </a:r>
          </a:p>
        </p:txBody>
      </p:sp>
      <p:sp>
        <p:nvSpPr>
          <p:cNvPr id="4" name="Action Button: Go Home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F065A5FA-730B-3BB8-2BFB-ACEA9FD53FB0}"/>
              </a:ext>
            </a:extLst>
          </p:cNvPr>
          <p:cNvSpPr/>
          <p:nvPr/>
        </p:nvSpPr>
        <p:spPr>
          <a:xfrm>
            <a:off x="5039627" y="3686176"/>
            <a:ext cx="2141317" cy="1582838"/>
          </a:xfrm>
          <a:prstGeom prst="actionButtonHome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22B469D-8ACC-DAF1-D9B6-9091C1A6A041}"/>
              </a:ext>
            </a:extLst>
          </p:cNvPr>
          <p:cNvSpPr txBox="1"/>
          <p:nvPr/>
        </p:nvSpPr>
        <p:spPr>
          <a:xfrm>
            <a:off x="3307708" y="3244334"/>
            <a:ext cx="5605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Click the Home Button to go back to the game board.</a:t>
            </a:r>
          </a:p>
        </p:txBody>
      </p:sp>
    </p:spTree>
    <p:extLst>
      <p:ext uri="{BB962C8B-B14F-4D97-AF65-F5344CB8AC3E}">
        <p14:creationId xmlns:p14="http://schemas.microsoft.com/office/powerpoint/2010/main" val="61453084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4D48D6D-6CAA-4412-204E-0F702793E94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923E8D2-4A4B-35B4-6EBE-0037350785A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38059BA-3927-C8B5-1889-0C3F3EE7013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>
                <a:solidFill>
                  <a:srgbClr val="000000"/>
                </a:solidFill>
              </a:rPr>
              <a:t>Emergency Medicine Pharmacists may do what during hospital codes?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CDAF4FA-3CED-55D9-55D3-72AC9A2D07D1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7D3FD976-D561-D5CA-8D5B-017DC50DF811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87A693F5-9820-1C6E-1807-62257B60C3A9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2C272D5-C491-2094-5194-F59B920408BE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90932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16C9CA-E3AF-3D61-F2E8-9FD4F254A2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0A29CE-513F-3755-879F-3D83AFD3764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/>
              <a:t>Great Job!</a:t>
            </a:r>
          </a:p>
        </p:txBody>
      </p:sp>
      <p:sp>
        <p:nvSpPr>
          <p:cNvPr id="4" name="Action Button: Go Home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7F06AA31-3D5C-6644-2BDE-87D8831F07EC}"/>
              </a:ext>
            </a:extLst>
          </p:cNvPr>
          <p:cNvSpPr/>
          <p:nvPr/>
        </p:nvSpPr>
        <p:spPr>
          <a:xfrm>
            <a:off x="5039627" y="3686176"/>
            <a:ext cx="2141317" cy="1582838"/>
          </a:xfrm>
          <a:prstGeom prst="actionButtonHome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CE574B3-1116-5E15-87BD-AEFEA31E2165}"/>
              </a:ext>
            </a:extLst>
          </p:cNvPr>
          <p:cNvSpPr txBox="1"/>
          <p:nvPr/>
        </p:nvSpPr>
        <p:spPr>
          <a:xfrm>
            <a:off x="3307708" y="3244334"/>
            <a:ext cx="5605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Click the Home Button to go back to the game board.</a:t>
            </a:r>
          </a:p>
        </p:txBody>
      </p:sp>
    </p:spTree>
    <p:extLst>
      <p:ext uri="{BB962C8B-B14F-4D97-AF65-F5344CB8AC3E}">
        <p14:creationId xmlns:p14="http://schemas.microsoft.com/office/powerpoint/2010/main" val="10052657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73E11-6C36-CDF2-A8CE-B20A82390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150" y="365125"/>
            <a:ext cx="10153650" cy="1325563"/>
          </a:xfrm>
        </p:spPr>
        <p:txBody>
          <a:bodyPr/>
          <a:lstStyle/>
          <a:p>
            <a:r>
              <a:rPr lang="en-US" dirty="0"/>
              <a:t>Community Pharmacist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F4DED1-BF00-5312-84F7-5D069DAC78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6629400" cy="3892952"/>
          </a:xfrm>
        </p:spPr>
        <p:txBody>
          <a:bodyPr>
            <a:normAutofit fontScale="47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3800" b="1" dirty="0">
                <a:solidFill>
                  <a:schemeClr val="accent1"/>
                </a:solidFill>
                <a:latin typeface="+mj-lt"/>
              </a:rPr>
              <a:t>WHERE THEY WORK</a:t>
            </a:r>
            <a:r>
              <a:rPr lang="en-US" sz="3800" dirty="0">
                <a:latin typeface="+mj-lt"/>
              </a:rPr>
              <a:t>: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3200" dirty="0"/>
              <a:t>CVS, Walgreens, grocery store pharmacies, independent hometown pharmacies, etc.</a:t>
            </a:r>
          </a:p>
          <a:p>
            <a:pPr marL="0" indent="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3800" b="1" dirty="0">
                <a:solidFill>
                  <a:schemeClr val="accent1"/>
                </a:solidFill>
                <a:latin typeface="+mj-lt"/>
              </a:rPr>
              <a:t>WHAT THEY DO: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3200" dirty="0"/>
              <a:t>✅ Check for medication safety issues and interactions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3200" dirty="0"/>
              <a:t>🔍 Solve insurance/medication access issues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3200" dirty="0"/>
              <a:t>💬 Educate patients on prescriptions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3200" dirty="0"/>
              <a:t>📋 Help manage diabetes, blood pressure, and other chronic diseases</a:t>
            </a:r>
          </a:p>
          <a:p>
            <a:pPr marL="0" indent="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3800" b="1" dirty="0">
                <a:solidFill>
                  <a:schemeClr val="accent1"/>
                </a:solidFill>
              </a:rPr>
              <a:t>WHY IT’S IMPORTANT: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3200" dirty="0"/>
              <a:t>Community pharmacists are often the first healthcare professional someone sees – making them </a:t>
            </a:r>
            <a:r>
              <a:rPr lang="en-US" sz="3200" i="1" dirty="0"/>
              <a:t>key</a:t>
            </a:r>
            <a:r>
              <a:rPr lang="en-US" sz="3200" dirty="0"/>
              <a:t> in early detection, prevention, and education!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646BA7-49C5-6B8C-8760-DB41686DC377}"/>
              </a:ext>
            </a:extLst>
          </p:cNvPr>
          <p:cNvSpPr txBox="1"/>
          <p:nvPr/>
        </p:nvSpPr>
        <p:spPr>
          <a:xfrm>
            <a:off x="8372475" y="2334141"/>
            <a:ext cx="3227672" cy="1737360"/>
          </a:xfrm>
          <a:prstGeom prst="rect">
            <a:avLst/>
          </a:prstGeom>
          <a:ln w="190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4"/>
              </a:buClr>
              <a:buFont typeface="Wingdings" panose="05000000000000000000" pitchFamily="2" charset="2"/>
              <a:buChar char="§"/>
            </a:pPr>
            <a:endParaRPr lang="en-US" sz="2000" dirty="0"/>
          </a:p>
          <a:p>
            <a:pPr marL="285750" indent="-285750">
              <a:buClr>
                <a:schemeClr val="accent4"/>
              </a:buClr>
              <a:buFont typeface="Wingdings" panose="05000000000000000000" pitchFamily="2" charset="2"/>
              <a:buChar char="§"/>
            </a:pPr>
            <a:r>
              <a:rPr lang="en-US" sz="1400" b="1" dirty="0">
                <a:solidFill>
                  <a:schemeClr val="accent4"/>
                </a:solidFill>
              </a:rPr>
              <a:t>Pharmacist: </a:t>
            </a:r>
            <a:r>
              <a:rPr lang="en-US" sz="1400" dirty="0"/>
              <a:t>Clinical decisions, counseling</a:t>
            </a:r>
          </a:p>
          <a:p>
            <a:pPr marL="285750" indent="-285750">
              <a:buClr>
                <a:schemeClr val="accent4"/>
              </a:buClr>
              <a:buFont typeface="Wingdings" panose="05000000000000000000" pitchFamily="2" charset="2"/>
              <a:buChar char="§"/>
            </a:pPr>
            <a:r>
              <a:rPr lang="en-US" sz="1400" b="1" dirty="0">
                <a:solidFill>
                  <a:schemeClr val="accent4"/>
                </a:solidFill>
              </a:rPr>
              <a:t>Technician:</a:t>
            </a:r>
            <a:r>
              <a:rPr lang="en-US" sz="1400" dirty="0"/>
              <a:t> Prescription preparation, insurance support, patient flow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0873CBB-AA92-8888-C7CF-3D5F9EC1FC44}"/>
              </a:ext>
            </a:extLst>
          </p:cNvPr>
          <p:cNvSpPr/>
          <p:nvPr/>
        </p:nvSpPr>
        <p:spPr>
          <a:xfrm>
            <a:off x="428625" y="685006"/>
            <a:ext cx="685800" cy="6858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818461-8067-32A8-3AB0-855CF995D069}"/>
              </a:ext>
            </a:extLst>
          </p:cNvPr>
          <p:cNvSpPr txBox="1"/>
          <p:nvPr/>
        </p:nvSpPr>
        <p:spPr>
          <a:xfrm>
            <a:off x="428625" y="766296"/>
            <a:ext cx="56197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💊</a:t>
            </a:r>
            <a:r>
              <a:rPr lang="en-US" dirty="0"/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2E6232F-86C7-B53F-B2B8-EE009F9EDDF6}"/>
              </a:ext>
            </a:extLst>
          </p:cNvPr>
          <p:cNvSpPr txBox="1"/>
          <p:nvPr/>
        </p:nvSpPr>
        <p:spPr>
          <a:xfrm>
            <a:off x="8786161" y="2151261"/>
            <a:ext cx="2400300" cy="36576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TEAM SNAPSHOT</a:t>
            </a:r>
          </a:p>
        </p:txBody>
      </p:sp>
    </p:spTree>
    <p:extLst>
      <p:ext uri="{BB962C8B-B14F-4D97-AF65-F5344CB8AC3E}">
        <p14:creationId xmlns:p14="http://schemas.microsoft.com/office/powerpoint/2010/main" val="94543229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C055AF4-412B-229B-94BC-308D2AB30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A0CA93F-A19A-D806-C9CF-575BB1C12DC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0698AF9-43E2-21AE-4290-7982CFD1DBC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>
                <a:solidFill>
                  <a:srgbClr val="000000"/>
                </a:solidFill>
              </a:rPr>
              <a:t>Pharmacy technicians can often enter the profession in: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7D9DC45-29A2-3602-8407-434487B4573E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79DA6511-13C2-092B-902A-A205CAB1C8D3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027F858B-1C74-4F04-8A21-2A9B325936CA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FECABD37-900D-38DB-0795-05F15AF9F208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03932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C66A8-6914-89F2-4911-485E12A0E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21CC81-B0C2-CE04-476E-98AEF8F7EEF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/>
              <a:t>Great Job!</a:t>
            </a:r>
          </a:p>
        </p:txBody>
      </p:sp>
      <p:sp>
        <p:nvSpPr>
          <p:cNvPr id="4" name="Action Button: Go Home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4D91E26B-8E41-90F5-DBFA-E4F0419D8AD0}"/>
              </a:ext>
            </a:extLst>
          </p:cNvPr>
          <p:cNvSpPr/>
          <p:nvPr/>
        </p:nvSpPr>
        <p:spPr>
          <a:xfrm>
            <a:off x="5039627" y="3686176"/>
            <a:ext cx="2141317" cy="1582838"/>
          </a:xfrm>
          <a:prstGeom prst="actionButtonHome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3202E01-88F1-F23D-DD4E-356A951179E8}"/>
              </a:ext>
            </a:extLst>
          </p:cNvPr>
          <p:cNvSpPr txBox="1"/>
          <p:nvPr/>
        </p:nvSpPr>
        <p:spPr>
          <a:xfrm>
            <a:off x="3307708" y="3244334"/>
            <a:ext cx="5605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Click the Home Button to go back to the game board.</a:t>
            </a:r>
          </a:p>
        </p:txBody>
      </p:sp>
    </p:spTree>
    <p:extLst>
      <p:ext uri="{BB962C8B-B14F-4D97-AF65-F5344CB8AC3E}">
        <p14:creationId xmlns:p14="http://schemas.microsoft.com/office/powerpoint/2010/main" val="248392028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CAAE47E-D4C8-5474-9413-FCD74FA1C2E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F59C18A-D14A-5540-71B6-58E81B35B0D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1ADD311-6775-E8BC-1AD9-32F2444913A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400" b="1">
                <a:solidFill>
                  <a:srgbClr val="000000"/>
                </a:solidFill>
              </a:rPr>
              <a:t>Which advanced post-graduate training focuses on hands-on patient care after pharmacy school?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D23022F-08EB-762B-83C6-9FE46F81D0FB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4B9C7A9E-02D1-95B6-068D-0FF3ABA752DF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1CD5299D-6713-D894-9926-DB9E5B626F11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C3188D63-BB29-671C-C2E9-6C5C56092A1E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42268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BC521B-65F6-8F31-5F6C-4A42CC10CD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1BE1DB-4C54-3BBB-E203-35846B0CDB9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/>
              <a:t>Great Job!</a:t>
            </a:r>
          </a:p>
        </p:txBody>
      </p:sp>
      <p:sp>
        <p:nvSpPr>
          <p:cNvPr id="4" name="Action Button: Go Home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31E0FDB7-4BEB-E97D-82A1-0DFD0092391F}"/>
              </a:ext>
            </a:extLst>
          </p:cNvPr>
          <p:cNvSpPr/>
          <p:nvPr/>
        </p:nvSpPr>
        <p:spPr>
          <a:xfrm>
            <a:off x="5039627" y="3686176"/>
            <a:ext cx="2141317" cy="1582838"/>
          </a:xfrm>
          <a:prstGeom prst="actionButtonHome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349923-DEC1-91C5-EEB4-6A6BE0718A27}"/>
              </a:ext>
            </a:extLst>
          </p:cNvPr>
          <p:cNvSpPr txBox="1"/>
          <p:nvPr/>
        </p:nvSpPr>
        <p:spPr>
          <a:xfrm>
            <a:off x="3307708" y="3244334"/>
            <a:ext cx="5605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Click the Home Button to go back to the game board.</a:t>
            </a:r>
          </a:p>
        </p:txBody>
      </p:sp>
    </p:spTree>
    <p:extLst>
      <p:ext uri="{BB962C8B-B14F-4D97-AF65-F5344CB8AC3E}">
        <p14:creationId xmlns:p14="http://schemas.microsoft.com/office/powerpoint/2010/main" val="425504246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C9DEF03-A05E-6199-CD9F-0B7F1CB176A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C31FFF6-A384-CDB3-A852-BA44C9ECDC2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9993FBF-4436-6ABF-6D1C-46FE2741762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500" b="1">
                <a:solidFill>
                  <a:srgbClr val="000000"/>
                </a:solidFill>
              </a:rPr>
              <a:t>Which advanced post-graduate training focuses on research, leadership, and industry roles?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3B849D-A64E-DD19-E9DB-6BBEF0A99C13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DCD5DF9-141A-7737-552C-8C3A13FE375B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3CC8A827-0CB9-E006-FAED-5ACC1847CADD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ECA5C535-3B51-E745-05C1-0B1727646943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77438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5045CC-BD55-9481-A29B-A99576431D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999556-B7F6-0D64-8ADD-61BCA53DFCE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/>
              <a:t>Great Job!</a:t>
            </a:r>
          </a:p>
        </p:txBody>
      </p:sp>
      <p:sp>
        <p:nvSpPr>
          <p:cNvPr id="4" name="Action Button: Go Home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B9EC795C-30B9-8C89-4BFF-83A5C706D3C1}"/>
              </a:ext>
            </a:extLst>
          </p:cNvPr>
          <p:cNvSpPr/>
          <p:nvPr/>
        </p:nvSpPr>
        <p:spPr>
          <a:xfrm>
            <a:off x="5039627" y="3686176"/>
            <a:ext cx="2141317" cy="1582838"/>
          </a:xfrm>
          <a:prstGeom prst="actionButtonHome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A9C038-5A3E-169D-21A7-CDD7A8FC0517}"/>
              </a:ext>
            </a:extLst>
          </p:cNvPr>
          <p:cNvSpPr txBox="1"/>
          <p:nvPr/>
        </p:nvSpPr>
        <p:spPr>
          <a:xfrm>
            <a:off x="3307708" y="3244334"/>
            <a:ext cx="5605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Click the Home Button to go back to the game board.</a:t>
            </a:r>
          </a:p>
        </p:txBody>
      </p:sp>
    </p:spTree>
    <p:extLst>
      <p:ext uri="{BB962C8B-B14F-4D97-AF65-F5344CB8AC3E}">
        <p14:creationId xmlns:p14="http://schemas.microsoft.com/office/powerpoint/2010/main" val="424727340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DCF69AE-2DCC-E41E-EDCD-959C7EA608B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002F616-5F20-EA5E-26A0-CDFD5E11B7C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96D0972-745C-1514-CD03-0ADB76ABD3D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700" b="1">
                <a:solidFill>
                  <a:srgbClr val="000000"/>
                </a:solidFill>
              </a:rPr>
              <a:t>Which educational pathway is the fastest to take if you know pharmacy is your calling?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C58EDC-1EB6-0A08-64EE-CCB3916EF38A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9A3130EE-135F-EED6-9014-DAD82020C63D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4F942BE7-128A-BC79-E598-AE9C09E79B23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BA4AA667-90CF-5532-64B4-25FCF1A63E35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46028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CE5983-8A22-784F-2F67-D00416DC33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BC722C-ED42-E079-D303-4B5C37B25B1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/>
              <a:t>Great Job!</a:t>
            </a:r>
          </a:p>
        </p:txBody>
      </p:sp>
      <p:sp>
        <p:nvSpPr>
          <p:cNvPr id="4" name="Action Button: Go Home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5A32E11C-E7D6-33F9-F55F-7F452A288232}"/>
              </a:ext>
            </a:extLst>
          </p:cNvPr>
          <p:cNvSpPr/>
          <p:nvPr/>
        </p:nvSpPr>
        <p:spPr>
          <a:xfrm>
            <a:off x="5039627" y="3686176"/>
            <a:ext cx="2141317" cy="1582838"/>
          </a:xfrm>
          <a:prstGeom prst="actionButtonHome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E046DD4-0D60-6F25-5D58-8DB8B053B395}"/>
              </a:ext>
            </a:extLst>
          </p:cNvPr>
          <p:cNvSpPr txBox="1"/>
          <p:nvPr/>
        </p:nvSpPr>
        <p:spPr>
          <a:xfrm>
            <a:off x="3307708" y="3244334"/>
            <a:ext cx="5605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Click the Home Button to go back to the game board.</a:t>
            </a:r>
          </a:p>
        </p:txBody>
      </p:sp>
    </p:spTree>
    <p:extLst>
      <p:ext uri="{BB962C8B-B14F-4D97-AF65-F5344CB8AC3E}">
        <p14:creationId xmlns:p14="http://schemas.microsoft.com/office/powerpoint/2010/main" val="61043095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C77808-290C-4A8F-667E-520D03613B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115EEEBA-45FA-A546-4408-AD610C3FF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Thank You!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0DD072D0-4734-4591-5527-92C7A883C3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n-US" dirty="0"/>
          </a:p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81182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9D3A68-F724-956E-BD45-C2F119F22E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49B02-401E-4394-02C0-6071D51CA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0625" y="365125"/>
            <a:ext cx="10163175" cy="1325563"/>
          </a:xfrm>
        </p:spPr>
        <p:txBody>
          <a:bodyPr/>
          <a:lstStyle/>
          <a:p>
            <a:r>
              <a:rPr lang="en-US" dirty="0"/>
              <a:t>Community Pharmacy Technician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DBF11B-5179-3CBE-3152-389710AACE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086599" cy="3892952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1800" b="1" dirty="0">
                <a:solidFill>
                  <a:schemeClr val="accent1"/>
                </a:solidFill>
                <a:latin typeface="+mj-lt"/>
              </a:rPr>
              <a:t>WHAT THEY DO: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500" dirty="0"/>
              <a:t>🖥️ Enter and prepare prescriptions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500" dirty="0"/>
              <a:t>💊 Handle insurance payments and prior authorizations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500" dirty="0"/>
              <a:t>📦 Manage inventory, audits, returns, and over-the-counter medications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500" dirty="0"/>
              <a:t>💉 Administer vaccines (with proper training and depending on state law)</a:t>
            </a:r>
          </a:p>
          <a:p>
            <a:pPr marL="0" indent="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1800" b="1" dirty="0">
                <a:solidFill>
                  <a:schemeClr val="accent1"/>
                </a:solidFill>
              </a:rPr>
              <a:t>WHY IT’S IMPORTANT: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500" dirty="0"/>
              <a:t>Technicians provide support to pharmacists so that pharmacists can focus on clinical decision making.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785258F-04E8-BF58-77E8-32D2F26D7BDF}"/>
              </a:ext>
            </a:extLst>
          </p:cNvPr>
          <p:cNvGrpSpPr/>
          <p:nvPr/>
        </p:nvGrpSpPr>
        <p:grpSpPr>
          <a:xfrm>
            <a:off x="428625" y="685006"/>
            <a:ext cx="685800" cy="685800"/>
            <a:chOff x="428625" y="685006"/>
            <a:chExt cx="685800" cy="68580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4AD08426-06E9-4078-1A1B-87C6A636EA23}"/>
                </a:ext>
              </a:extLst>
            </p:cNvPr>
            <p:cNvSpPr/>
            <p:nvPr/>
          </p:nvSpPr>
          <p:spPr>
            <a:xfrm>
              <a:off x="428625" y="685006"/>
              <a:ext cx="685800" cy="6858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77EB390-11BF-CB42-1E56-6FA1DF3BEED8}"/>
                </a:ext>
              </a:extLst>
            </p:cNvPr>
            <p:cNvSpPr txBox="1"/>
            <p:nvPr/>
          </p:nvSpPr>
          <p:spPr>
            <a:xfrm>
              <a:off x="428625" y="766296"/>
              <a:ext cx="561975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dirty="0"/>
                <a:t>💊</a:t>
              </a:r>
              <a:r>
                <a:rPr lang="en-US" dirty="0"/>
                <a:t> 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7612E69-6790-B958-92AB-858613B1B175}"/>
              </a:ext>
            </a:extLst>
          </p:cNvPr>
          <p:cNvSpPr txBox="1"/>
          <p:nvPr/>
        </p:nvSpPr>
        <p:spPr>
          <a:xfrm>
            <a:off x="9126855" y="1825625"/>
            <a:ext cx="1607820" cy="9144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🤝</a:t>
            </a:r>
          </a:p>
          <a:p>
            <a:pPr algn="ctr"/>
            <a:r>
              <a:rPr lang="en-US" sz="1200" b="1" dirty="0"/>
              <a:t>Team</a:t>
            </a:r>
            <a:endParaRPr lang="en-US" sz="1600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459BB33-0399-43F8-FAAE-63E565B295F0}"/>
              </a:ext>
            </a:extLst>
          </p:cNvPr>
          <p:cNvSpPr txBox="1"/>
          <p:nvPr/>
        </p:nvSpPr>
        <p:spPr>
          <a:xfrm>
            <a:off x="9126855" y="3016368"/>
            <a:ext cx="1607820" cy="914400"/>
          </a:xfrm>
          <a:prstGeom prst="roundRect">
            <a:avLst/>
          </a:prstGeom>
          <a:solidFill>
            <a:schemeClr val="accent5"/>
          </a:solidFill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200" dirty="0"/>
              <a:t>📆</a:t>
            </a:r>
          </a:p>
          <a:p>
            <a:pPr algn="ctr"/>
            <a:r>
              <a:rPr lang="en-US" sz="1100" b="1" dirty="0"/>
              <a:t>Schedule</a:t>
            </a:r>
            <a:endParaRPr lang="en-US" sz="1100" b="1" dirty="0">
              <a:cs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C58442E-6CE0-0446-5898-9BB516E525C4}"/>
              </a:ext>
            </a:extLst>
          </p:cNvPr>
          <p:cNvSpPr txBox="1"/>
          <p:nvPr/>
        </p:nvSpPr>
        <p:spPr>
          <a:xfrm>
            <a:off x="9126855" y="4207111"/>
            <a:ext cx="1607820" cy="851297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🌟</a:t>
            </a:r>
          </a:p>
          <a:p>
            <a:pPr algn="ctr"/>
            <a:r>
              <a:rPr lang="en-US" sz="1200" b="1" dirty="0">
                <a:solidFill>
                  <a:schemeClr val="bg1"/>
                </a:solidFill>
              </a:rPr>
              <a:t>Personality Traits</a:t>
            </a:r>
          </a:p>
        </p:txBody>
      </p:sp>
    </p:spTree>
    <p:extLst>
      <p:ext uri="{BB962C8B-B14F-4D97-AF65-F5344CB8AC3E}">
        <p14:creationId xmlns:p14="http://schemas.microsoft.com/office/powerpoint/2010/main" val="4378272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51B542-1F79-62D5-64AA-3C0A1DBE00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3CC38-FBF2-AE85-3516-73F713F60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150" y="365125"/>
            <a:ext cx="10153650" cy="1325563"/>
          </a:xfrm>
        </p:spPr>
        <p:txBody>
          <a:bodyPr/>
          <a:lstStyle/>
          <a:p>
            <a:r>
              <a:rPr lang="en-US" dirty="0"/>
              <a:t>Health-System/Hospital Pharmacist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F1F281-49AC-CB41-4FD5-D2BAB9F21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629400" cy="3892952"/>
          </a:xfrm>
        </p:spPr>
        <p:txBody>
          <a:bodyPr>
            <a:normAutofit lnSpcReduction="10000"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1800" b="1" dirty="0">
                <a:solidFill>
                  <a:schemeClr val="accent1"/>
                </a:solidFill>
              </a:rPr>
              <a:t>WHERE THEY WORK</a:t>
            </a:r>
            <a:r>
              <a:rPr lang="en-US" sz="1800" dirty="0"/>
              <a:t>: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Local hospitals, large medical centers, children’s hospitals, trauma centers, etc.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800" b="1" dirty="0">
                <a:solidFill>
                  <a:schemeClr val="accent1"/>
                </a:solidFill>
              </a:rPr>
              <a:t>WHAT THEY DO: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500" dirty="0"/>
              <a:t>🤝 Round with doctors and nurses in the ICU, ER, and surgery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500" dirty="0"/>
              <a:t>🧠 Manage complex patient cases and dosing medications based on lab values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500" dirty="0"/>
              <a:t>🛡️ Design protocols, educate staff, and ensure medication safety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500" dirty="0"/>
              <a:t>📣 Communicate medication plans across the care team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800" b="1" dirty="0">
                <a:solidFill>
                  <a:schemeClr val="accent1"/>
                </a:solidFill>
              </a:rPr>
              <a:t>WHY IT’S IMPORTANT: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Hospital pharmacists are medication experts who work with a clinical team, ensuring every drug decision in the hospital is safe, accurate, and personalized.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433A4A7-4D01-9957-656E-DDEDD73841E2}"/>
              </a:ext>
            </a:extLst>
          </p:cNvPr>
          <p:cNvGrpSpPr/>
          <p:nvPr/>
        </p:nvGrpSpPr>
        <p:grpSpPr>
          <a:xfrm>
            <a:off x="428625" y="685006"/>
            <a:ext cx="685800" cy="685800"/>
            <a:chOff x="428625" y="685006"/>
            <a:chExt cx="685800" cy="68580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506647E7-9A93-3840-A2EF-C0035EE2709C}"/>
                </a:ext>
              </a:extLst>
            </p:cNvPr>
            <p:cNvSpPr/>
            <p:nvPr/>
          </p:nvSpPr>
          <p:spPr>
            <a:xfrm>
              <a:off x="428625" y="685006"/>
              <a:ext cx="685800" cy="6858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343F9D2-C075-A0F1-D8A7-7C4798345E9E}"/>
                </a:ext>
              </a:extLst>
            </p:cNvPr>
            <p:cNvSpPr txBox="1"/>
            <p:nvPr/>
          </p:nvSpPr>
          <p:spPr>
            <a:xfrm>
              <a:off x="428625" y="766296"/>
              <a:ext cx="561975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dirty="0"/>
                <a:t>🏥</a:t>
              </a:r>
              <a:r>
                <a:rPr lang="en-US" dirty="0"/>
                <a:t> 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0D391CF4-CF6B-944B-575F-43D62E477D47}"/>
              </a:ext>
            </a:extLst>
          </p:cNvPr>
          <p:cNvSpPr txBox="1"/>
          <p:nvPr/>
        </p:nvSpPr>
        <p:spPr>
          <a:xfrm>
            <a:off x="8372475" y="2334140"/>
            <a:ext cx="3227672" cy="2743200"/>
          </a:xfrm>
          <a:prstGeom prst="rect">
            <a:avLst/>
          </a:prstGeom>
          <a:ln w="190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4"/>
              </a:buClr>
              <a:buFont typeface="Wingdings" panose="05000000000000000000" pitchFamily="2" charset="2"/>
              <a:buChar char="§"/>
            </a:pPr>
            <a:endParaRPr lang="en-US" sz="2000" dirty="0"/>
          </a:p>
          <a:p>
            <a:pPr marL="285750" indent="-285750">
              <a:buClr>
                <a:schemeClr val="accent4"/>
              </a:buClr>
              <a:buFont typeface="Wingdings" panose="05000000000000000000" pitchFamily="2" charset="2"/>
              <a:buChar char="§"/>
            </a:pPr>
            <a:r>
              <a:rPr lang="en-US" sz="1400" b="1" dirty="0">
                <a:solidFill>
                  <a:schemeClr val="accent4"/>
                </a:solidFill>
              </a:rPr>
              <a:t>Physician: </a:t>
            </a:r>
            <a:r>
              <a:rPr lang="en-US" sz="1400" dirty="0"/>
              <a:t>Diagnoses illness, orders medication</a:t>
            </a:r>
          </a:p>
          <a:p>
            <a:pPr marL="285750" indent="-285750">
              <a:buClr>
                <a:schemeClr val="accent4"/>
              </a:buClr>
              <a:buFont typeface="Wingdings" panose="05000000000000000000" pitchFamily="2" charset="2"/>
              <a:buChar char="§"/>
            </a:pPr>
            <a:r>
              <a:rPr lang="en-US" sz="1400" b="1" dirty="0">
                <a:solidFill>
                  <a:schemeClr val="accent4"/>
                </a:solidFill>
              </a:rPr>
              <a:t>Pharmacist:</a:t>
            </a:r>
            <a:r>
              <a:rPr lang="en-US" sz="1400" dirty="0"/>
              <a:t> Helps select most appropriate medications, ensures medication safety</a:t>
            </a:r>
          </a:p>
          <a:p>
            <a:pPr marL="285750" indent="-285750">
              <a:buClr>
                <a:schemeClr val="accent4"/>
              </a:buClr>
              <a:buFont typeface="Wingdings" panose="05000000000000000000" pitchFamily="2" charset="2"/>
              <a:buChar char="§"/>
            </a:pPr>
            <a:r>
              <a:rPr lang="en-US" sz="1400" b="1" dirty="0">
                <a:solidFill>
                  <a:schemeClr val="accent4"/>
                </a:solidFill>
              </a:rPr>
              <a:t>Technician:</a:t>
            </a:r>
            <a:r>
              <a:rPr lang="en-US" sz="1400" dirty="0">
                <a:solidFill>
                  <a:schemeClr val="accent4"/>
                </a:solidFill>
              </a:rPr>
              <a:t> </a:t>
            </a:r>
            <a:r>
              <a:rPr lang="en-US" sz="1400" dirty="0"/>
              <a:t>Prepares IV medications, manages medication distribution</a:t>
            </a:r>
          </a:p>
          <a:p>
            <a:pPr marL="285750" indent="-285750">
              <a:buClr>
                <a:schemeClr val="accent4"/>
              </a:buClr>
              <a:buFont typeface="Wingdings" panose="05000000000000000000" pitchFamily="2" charset="2"/>
              <a:buChar char="§"/>
            </a:pPr>
            <a:r>
              <a:rPr lang="en-US" sz="1400" b="1" dirty="0">
                <a:solidFill>
                  <a:schemeClr val="accent4"/>
                </a:solidFill>
              </a:rPr>
              <a:t>Nurse:</a:t>
            </a:r>
            <a:r>
              <a:rPr lang="en-US" sz="1400" dirty="0"/>
              <a:t> Administers medication &amp; monitors patients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DAE601F-0DEC-F54F-F52B-AF85EFE5D1CB}"/>
              </a:ext>
            </a:extLst>
          </p:cNvPr>
          <p:cNvSpPr txBox="1"/>
          <p:nvPr/>
        </p:nvSpPr>
        <p:spPr>
          <a:xfrm>
            <a:off x="8786161" y="2151261"/>
            <a:ext cx="2400300" cy="36576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TEAM SNAPSHOT</a:t>
            </a:r>
          </a:p>
        </p:txBody>
      </p:sp>
    </p:spTree>
    <p:extLst>
      <p:ext uri="{BB962C8B-B14F-4D97-AF65-F5344CB8AC3E}">
        <p14:creationId xmlns:p14="http://schemas.microsoft.com/office/powerpoint/2010/main" val="28363318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9C6E7F-C759-2D2B-2DBE-A73914ACDC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21AC1-F8BB-97C4-A9B7-5809E873DF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0624" y="365125"/>
            <a:ext cx="10163175" cy="1325563"/>
          </a:xfrm>
        </p:spPr>
        <p:txBody>
          <a:bodyPr>
            <a:normAutofit/>
          </a:bodyPr>
          <a:lstStyle/>
          <a:p>
            <a:r>
              <a:rPr lang="en-US" sz="3400" dirty="0"/>
              <a:t>Health- System/Hospital Pharmacy Technician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7B5917-0734-3F4D-823F-E6A57B5319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096125" cy="3648900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spcAft>
                <a:spcPts val="600"/>
              </a:spcAft>
              <a:buNone/>
            </a:pPr>
            <a:r>
              <a:rPr lang="en-US" sz="1900" b="1" dirty="0">
                <a:solidFill>
                  <a:schemeClr val="accent1"/>
                </a:solidFill>
              </a:rPr>
              <a:t>WHAT THEY DO: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500" dirty="0"/>
              <a:t>🧪 Compound IV medications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500" dirty="0"/>
              <a:t>📦 Stock and deliver medications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500" dirty="0"/>
              <a:t>📋 Manage medication inventory, medication shortages, removal of expired/recalled medications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500" dirty="0"/>
              <a:t>🌎 Perform medication history assessments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800" b="1" dirty="0">
                <a:solidFill>
                  <a:schemeClr val="accent1"/>
                </a:solidFill>
              </a:rPr>
              <a:t>WHY IT’S IMPORTANT: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Hospital pharmacy technicians are essential to safe medication delivery and teamwork, helping pharmacists spend more time on direct patient care.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6D4B535-8AD5-D9DC-B784-D3B9EA85C218}"/>
              </a:ext>
            </a:extLst>
          </p:cNvPr>
          <p:cNvGrpSpPr/>
          <p:nvPr/>
        </p:nvGrpSpPr>
        <p:grpSpPr>
          <a:xfrm>
            <a:off x="428625" y="685006"/>
            <a:ext cx="685800" cy="685800"/>
            <a:chOff x="428625" y="685006"/>
            <a:chExt cx="685800" cy="68580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A8BBAC4A-D8AB-BDCA-7909-8F646509749A}"/>
                </a:ext>
              </a:extLst>
            </p:cNvPr>
            <p:cNvSpPr/>
            <p:nvPr/>
          </p:nvSpPr>
          <p:spPr>
            <a:xfrm>
              <a:off x="428625" y="685006"/>
              <a:ext cx="685800" cy="6858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E50928F-D9D7-8732-CFB1-4D15E8094EDA}"/>
                </a:ext>
              </a:extLst>
            </p:cNvPr>
            <p:cNvSpPr txBox="1"/>
            <p:nvPr/>
          </p:nvSpPr>
          <p:spPr>
            <a:xfrm>
              <a:off x="428625" y="766296"/>
              <a:ext cx="561975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dirty="0"/>
                <a:t>🏥</a:t>
              </a:r>
              <a:r>
                <a:rPr lang="en-US" dirty="0"/>
                <a:t> 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1BB87436-1D1D-4D4C-F7D6-6EE32F3C51F0}"/>
              </a:ext>
            </a:extLst>
          </p:cNvPr>
          <p:cNvSpPr txBox="1"/>
          <p:nvPr/>
        </p:nvSpPr>
        <p:spPr>
          <a:xfrm>
            <a:off x="9126855" y="1825625"/>
            <a:ext cx="1607820" cy="9144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🤝</a:t>
            </a:r>
          </a:p>
          <a:p>
            <a:pPr algn="ctr"/>
            <a:r>
              <a:rPr lang="en-US" sz="1200" b="1" dirty="0"/>
              <a:t>Team</a:t>
            </a:r>
            <a:endParaRPr lang="en-US" sz="1600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23ECB68-2FA1-40D6-8B12-DBA3A7A1BF32}"/>
              </a:ext>
            </a:extLst>
          </p:cNvPr>
          <p:cNvSpPr txBox="1"/>
          <p:nvPr/>
        </p:nvSpPr>
        <p:spPr>
          <a:xfrm>
            <a:off x="9126855" y="3016368"/>
            <a:ext cx="1607820" cy="914400"/>
          </a:xfrm>
          <a:prstGeom prst="roundRect">
            <a:avLst/>
          </a:prstGeom>
          <a:solidFill>
            <a:schemeClr val="accent5"/>
          </a:solidFill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200" dirty="0"/>
              <a:t>📆</a:t>
            </a:r>
          </a:p>
          <a:p>
            <a:pPr algn="ctr"/>
            <a:r>
              <a:rPr lang="en-US" sz="1100" b="1" dirty="0"/>
              <a:t>Schedule</a:t>
            </a:r>
            <a:endParaRPr lang="en-US" sz="1100" b="1" dirty="0">
              <a:cs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1CB3454-2527-902D-B76D-6BB8F38432A3}"/>
              </a:ext>
            </a:extLst>
          </p:cNvPr>
          <p:cNvSpPr txBox="1"/>
          <p:nvPr/>
        </p:nvSpPr>
        <p:spPr>
          <a:xfrm>
            <a:off x="9126855" y="4207111"/>
            <a:ext cx="1607820" cy="851297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🌟</a:t>
            </a:r>
          </a:p>
          <a:p>
            <a:pPr algn="ctr"/>
            <a:r>
              <a:rPr lang="en-US" sz="1200" b="1" dirty="0">
                <a:solidFill>
                  <a:schemeClr val="bg1"/>
                </a:solidFill>
              </a:rPr>
              <a:t>Personality Traits</a:t>
            </a:r>
          </a:p>
        </p:txBody>
      </p:sp>
    </p:spTree>
    <p:extLst>
      <p:ext uri="{BB962C8B-B14F-4D97-AF65-F5344CB8AC3E}">
        <p14:creationId xmlns:p14="http://schemas.microsoft.com/office/powerpoint/2010/main" val="14987037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07D760-ED94-D4DE-ABC0-30D3807358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05209-9040-8C6F-4C7E-0337F6ADC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3403"/>
            <a:ext cx="7924800" cy="1057821"/>
          </a:xfrm>
        </p:spPr>
        <p:txBody>
          <a:bodyPr anchor="ctr">
            <a:normAutofit fontScale="90000"/>
          </a:bodyPr>
          <a:lstStyle/>
          <a:p>
            <a:r>
              <a:rPr lang="en-US" dirty="0"/>
              <a:t>Pharmacists Specialize Too – Just like Physicians!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EEC924-38A9-EA2B-DF24-E0F04569AFF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201" y="2590800"/>
            <a:ext cx="6991349" cy="2295525"/>
          </a:xfrm>
        </p:spPr>
        <p:txBody>
          <a:bodyPr numCol="2" spcCol="457200" anchor="ctr">
            <a:normAutofit/>
          </a:bodyPr>
          <a:lstStyle/>
          <a:p>
            <a:pPr marL="0" indent="0">
              <a:buNone/>
            </a:pPr>
            <a:r>
              <a:rPr lang="en-US" sz="2000" dirty="0"/>
              <a:t>Cardiology ❤️</a:t>
            </a:r>
          </a:p>
          <a:p>
            <a:pPr marL="0" indent="0">
              <a:buNone/>
            </a:pPr>
            <a:r>
              <a:rPr lang="en-US" sz="2000" dirty="0"/>
              <a:t>Critical Care 🏥</a:t>
            </a:r>
          </a:p>
          <a:p>
            <a:pPr marL="0" indent="0">
              <a:buNone/>
            </a:pPr>
            <a:r>
              <a:rPr lang="en-US" sz="2000" dirty="0"/>
              <a:t>Emergency Medicine 🚑</a:t>
            </a:r>
          </a:p>
          <a:p>
            <a:pPr marL="0" indent="0">
              <a:buNone/>
            </a:pPr>
            <a:r>
              <a:rPr lang="en-US" sz="2000" dirty="0"/>
              <a:t>Oncology 🎗️</a:t>
            </a:r>
          </a:p>
          <a:p>
            <a:pPr marL="0" indent="0">
              <a:buNone/>
            </a:pPr>
            <a:r>
              <a:rPr lang="en-US" sz="2000" dirty="0"/>
              <a:t>Infectious Diseases 🦠</a:t>
            </a:r>
          </a:p>
          <a:p>
            <a:pPr marL="0" indent="0">
              <a:buNone/>
            </a:pPr>
            <a:r>
              <a:rPr lang="en-US" sz="2000" dirty="0"/>
              <a:t>Informatics 💻</a:t>
            </a:r>
          </a:p>
          <a:p>
            <a:pPr marL="0" indent="0">
              <a:buNone/>
            </a:pPr>
            <a:r>
              <a:rPr lang="en-US" sz="2000" dirty="0"/>
              <a:t>Pediatrics 👩‍👦</a:t>
            </a:r>
          </a:p>
          <a:p>
            <a:pPr marL="0" indent="0">
              <a:buNone/>
            </a:pPr>
            <a:r>
              <a:rPr lang="en-US" sz="2000" dirty="0"/>
              <a:t>Psychiatry 🧠</a:t>
            </a:r>
          </a:p>
          <a:p>
            <a:pPr marL="0" indent="0">
              <a:buNone/>
            </a:pPr>
            <a:r>
              <a:rPr lang="en-US" sz="2000" dirty="0"/>
              <a:t>Transplant 🚨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A03CCE1-4C72-E0D1-208F-9B9C9F6034CF}"/>
              </a:ext>
            </a:extLst>
          </p:cNvPr>
          <p:cNvSpPr txBox="1"/>
          <p:nvPr/>
        </p:nvSpPr>
        <p:spPr>
          <a:xfrm>
            <a:off x="8075812" y="2659557"/>
            <a:ext cx="3339548" cy="1828800"/>
          </a:xfrm>
          <a:prstGeom prst="rect">
            <a:avLst/>
          </a:prstGeom>
          <a:ln w="28575">
            <a:solidFill>
              <a:schemeClr val="accent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lvl="1"/>
            <a:r>
              <a:rPr lang="en-US" sz="2800" b="1" dirty="0">
                <a:solidFill>
                  <a:schemeClr val="accent4"/>
                </a:solidFill>
                <a:latin typeface="Arial Black" panose="020B0A04020102020204" pitchFamily="34" charset="0"/>
              </a:rPr>
              <a:t>FUN FACT</a:t>
            </a:r>
          </a:p>
          <a:p>
            <a:pPr lvl="1"/>
            <a:endParaRPr lang="en-US" sz="1200" b="1" dirty="0">
              <a:latin typeface="Arial Black" panose="020B0A04020102020204" pitchFamily="34" charset="0"/>
            </a:endParaRPr>
          </a:p>
          <a:p>
            <a:pPr lvl="1"/>
            <a:r>
              <a:rPr lang="en-US" dirty="0"/>
              <a:t>Qualified pharmacists are also able to get Board Certified!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C9CE56F-E967-15C6-3515-E1A6AEA34E65}"/>
              </a:ext>
            </a:extLst>
          </p:cNvPr>
          <p:cNvSpPr txBox="1"/>
          <p:nvPr/>
        </p:nvSpPr>
        <p:spPr>
          <a:xfrm>
            <a:off x="0" y="361494"/>
            <a:ext cx="3219450" cy="461665"/>
          </a:xfrm>
          <a:custGeom>
            <a:avLst/>
            <a:gdLst>
              <a:gd name="csX0" fmla="*/ 0 w 3038475"/>
              <a:gd name="csY0" fmla="*/ 477500 h 477500"/>
              <a:gd name="csX1" fmla="*/ 0 w 3038475"/>
              <a:gd name="csY1" fmla="*/ 0 h 477500"/>
              <a:gd name="csX2" fmla="*/ 3038475 w 3038475"/>
              <a:gd name="csY2" fmla="*/ 0 h 477500"/>
              <a:gd name="csX3" fmla="*/ 3038475 w 3038475"/>
              <a:gd name="csY3" fmla="*/ 477500 h 477500"/>
              <a:gd name="csX4" fmla="*/ 0 w 3038475"/>
              <a:gd name="csY4" fmla="*/ 477500 h 477500"/>
              <a:gd name="csX0" fmla="*/ 0 w 3038475"/>
              <a:gd name="csY0" fmla="*/ 477500 h 487025"/>
              <a:gd name="csX1" fmla="*/ 0 w 3038475"/>
              <a:gd name="csY1" fmla="*/ 0 h 487025"/>
              <a:gd name="csX2" fmla="*/ 3038475 w 3038475"/>
              <a:gd name="csY2" fmla="*/ 0 h 487025"/>
              <a:gd name="csX3" fmla="*/ 2895600 w 3038475"/>
              <a:gd name="csY3" fmla="*/ 487025 h 487025"/>
              <a:gd name="csX4" fmla="*/ 0 w 3038475"/>
              <a:gd name="csY4" fmla="*/ 477500 h 4870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038475" h="487025">
                <a:moveTo>
                  <a:pt x="0" y="477500"/>
                </a:moveTo>
                <a:lnTo>
                  <a:pt x="0" y="0"/>
                </a:lnTo>
                <a:lnTo>
                  <a:pt x="3038475" y="0"/>
                </a:lnTo>
                <a:lnTo>
                  <a:pt x="2895600" y="487025"/>
                </a:lnTo>
                <a:lnTo>
                  <a:pt x="0" y="477500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anchor="ctr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   DID YOU KNOW?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1A6F484-5784-1EA2-EAF3-BFF32BE0E4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6" t="9268" r="8859" b="5134"/>
          <a:stretch>
            <a:fillRect/>
          </a:stretch>
        </p:blipFill>
        <p:spPr>
          <a:xfrm>
            <a:off x="7599562" y="2944114"/>
            <a:ext cx="952500" cy="969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99026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APP_VERSION" val="1.19.0.7022"/>
  <p:tag name="SLIDO_EVENT_SECTION_UUID" val="938e4225-1fb2-4fe7-a45e-755ed6a983df"/>
  <p:tag name="SLIDO_EVENT_UUID" val="457e53dd-7ea2-487d-b108-01538e3feedf"/>
  <p:tag name="SLIDO_PRESENTATION_ID" val="34f78f06-4f8a-45fa-9802-b989ac85c44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jc3NTE4Mzh9"/>
  <p:tag name="SLIDO_TYPE" val="SlidoPoll"/>
  <p:tag name="SLIDO_POLL_UUID" val="8b528872-56cb-4977-93c9-cb5881f3a89e"/>
  <p:tag name="SLIDO_POLL_QUESTION_UUID" val="b832c54c-f762-4f5d-bb44-755e94e36d24"/>
  <p:tag name="SLIDO_TIMELINE" val="W3sic2NyZWVuIjoiUXVpekdldFJlYWR5Iiwic2hvd1Jlc3VsdHMiOmZhbHNlLCJzaG93Q29ycmVjdEFuc3dlcnMiOmZhbHNlLCJ2b3RpbmdMb2NrZWQiOmZhbHNlfSx7InBvbGxRdWVzdGlvblV1aWQiOiJiODMyYzU0Yy1mNzYyLTRmNWQtYmI0NC03NTVlOTRlMzZkMjQiLCJzaG93UmVzdWx0cyI6ZmFsc2UsInNob3dDb3JyZWN0QW5zd2VycyI6ZmFsc2UsInZvdGluZ0xvY2tlZCI6ZmFsc2V9LHsicG9sbFF1ZXN0aW9uVXVpZCI6ImI4MzJjNTRjLWY3NjItNGY1ZC1iYjQ0LTc1NWU5NGUzNmQyNCIsInNob3dSZXN1bHRzIjp0cnVlLCJzaG93Q29ycmVjdEFuc3dlcnMiOmZhbHNlLCJ2b3RpbmdMb2NrZWQiOnRydWV9LHsicG9sbFF1ZXN0aW9uVXVpZCI6ImI4MzJjNTRjLWY3NjItNGY1ZC1iYjQ0LTc1NWU5NGUzNmQyNCIsInNob3dSZXN1bHRzIjp0cnVlLCJzaG93Q29ycmVjdEFuc3dlcnMiOnRydWUsInZvdGluZ0xvY2tlZCI6dHJ1ZX0seyJzY3JlZW4iOiJRdWl6SW50ZXJpbUxlYWRlcmJvYXJkIiwicG9sbFF1ZXN0aW9uVXVpZCI6ImI4MzJjNTRjLWY3NjItNGY1ZC1iYjQ0LTc1NWU5NGUzNmQyNCIsInNob3dSZXN1bHRzIjpmYWxzZSwic2hvd0NvcnJlY3RBbnN3ZXJzIjpmYWxzZSwidm90aW5nTG9ja2VkIjpmYWxzZX1d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TERACTION_TYPE" val="Quiz"/>
  <p:tag name="SLIDO_ELEMENT" val="interaction_imag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jc3NTMwMjR9"/>
  <p:tag name="SLIDO_TYPE" val="SlidoPoll"/>
  <p:tag name="SLIDO_POLL_UUID" val="8b528872-56cb-4977-93c9-cb5881f3a89e"/>
  <p:tag name="SLIDO_POLL_QUESTION_UUID" val="e754dd7f-65fb-408d-ac99-29c010985fe8"/>
  <p:tag name="SLIDO_TIMELINE" val="W3sic2NyZWVuIjoiUXVpekdldFJlYWR5Iiwic2hvd1Jlc3VsdHMiOmZhbHNlLCJzaG93Q29ycmVjdEFuc3dlcnMiOmZhbHNlLCJ2b3RpbmdMb2NrZWQiOmZhbHNlfSx7InBvbGxRdWVzdGlvblV1aWQiOiJlNzU0ZGQ3Zi02NWZiLTQwOGQtYWM5OS0yOWMwMTA5ODVmZTgiLCJzaG93UmVzdWx0cyI6ZmFsc2UsInNob3dDb3JyZWN0QW5zd2VycyI6ZmFsc2UsInZvdGluZ0xvY2tlZCI6ZmFsc2V9LHsicG9sbFF1ZXN0aW9uVXVpZCI6ImU3NTRkZDdmLTY1ZmItNDA4ZC1hYzk5LTI5YzAxMDk4NWZlOCIsInNob3dSZXN1bHRzIjp0cnVlLCJzaG93Q29ycmVjdEFuc3dlcnMiOmZhbHNlLCJ2b3RpbmdMb2NrZWQiOnRydWV9LHsicG9sbFF1ZXN0aW9uVXVpZCI6ImU3NTRkZDdmLTY1ZmItNDA4ZC1hYzk5LTI5YzAxMDk4NWZlOCIsInNob3dSZXN1bHRzIjp0cnVlLCJzaG93Q29ycmVjdEFuc3dlcnMiOnRydWUsInZvdGluZ0xvY2tlZCI6dHJ1ZX0seyJzY3JlZW4iOiJRdWl6SW50ZXJpbUxlYWRlcmJvYXJkIiwicG9sbFF1ZXN0aW9uVXVpZCI6ImU3NTRkZDdmLTY1ZmItNDA4ZC1hYzk5LTI5YzAxMDk4NWZlOCIsInNob3dSZXN1bHRzIjpmYWxzZSwic2hvd0NvcnJlY3RBbnN3ZXJzIjpmYWxzZSwidm90aW5nTG9ja2VkIjpmYWxzZX1d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TERACTION_TYPE" val="Quiz"/>
  <p:tag name="SLIDO_ELEMENT" val="interaction_imag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jc3NTMwODZ9"/>
  <p:tag name="SLIDO_TYPE" val="SlidoPoll"/>
  <p:tag name="SLIDO_POLL_UUID" val="8b528872-56cb-4977-93c9-cb5881f3a89e"/>
  <p:tag name="SLIDO_POLL_QUESTION_UUID" val="c0b12c90-4a06-411f-9bd9-bbb7930bab61"/>
  <p:tag name="SLIDO_TIMELINE" val="W3sic2NyZWVuIjoiUXVpekdldFJlYWR5Iiwic2hvd1Jlc3VsdHMiOmZhbHNlLCJzaG93Q29ycmVjdEFuc3dlcnMiOmZhbHNlLCJ2b3RpbmdMb2NrZWQiOmZhbHNlfSx7InBvbGxRdWVzdGlvblV1aWQiOiJjMGIxMmM5MC00YTA2LTQxMWYtOWJkOS1iYmI3OTMwYmFiNjEiLCJzaG93UmVzdWx0cyI6ZmFsc2UsInNob3dDb3JyZWN0QW5zd2VycyI6ZmFsc2UsInZvdGluZ0xvY2tlZCI6ZmFsc2V9LHsicG9sbFF1ZXN0aW9uVXVpZCI6ImMwYjEyYzkwLTRhMDYtNDExZi05YmQ5LWJiYjc5MzBiYWI2MSIsInNob3dSZXN1bHRzIjp0cnVlLCJzaG93Q29ycmVjdEFuc3dlcnMiOmZhbHNlLCJ2b3RpbmdMb2NrZWQiOnRydWV9LHsicG9sbFF1ZXN0aW9uVXVpZCI6ImMwYjEyYzkwLTRhMDYtNDExZi05YmQ5LWJiYjc5MzBiYWI2MSIsInNob3dSZXN1bHRzIjp0cnVlLCJzaG93Q29ycmVjdEFuc3dlcnMiOnRydWUsInZvdGluZ0xvY2tlZCI6dHJ1ZX0seyJzY3JlZW4iOiJRdWl6SW50ZXJpbUxlYWRlcmJvYXJkIiwicG9sbFF1ZXN0aW9uVXVpZCI6ImMwYjEyYzkwLTRhMDYtNDExZi05YmQ5LWJiYjc5MzBiYWI2MSIsInNob3dSZXN1bHRzIjpmYWxzZSwic2hvd0NvcnJlY3RBbnN3ZXJzIjpmYWxzZSwidm90aW5nTG9ja2VkIjpmYWxzZX1d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TERACTION_TYPE" val="Quiz"/>
  <p:tag name="SLIDO_ELEMENT" val="interaction_imag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jc3NDk3Nzh9"/>
  <p:tag name="SLIDO_TYPE" val="SlidoPoll"/>
  <p:tag name="SLIDO_POLL_UUID" val="8b528872-56cb-4977-93c9-cb5881f3a89e"/>
  <p:tag name="SLIDO_POLL_QUESTION_UUID" val="2c5ccd45-7884-4520-8283-f2fb4f2fc1e9"/>
  <p:tag name="SLIDO_TIMELINE" val="W3sic2NyZWVuIjoiUXVpekpvaW5pbmciLCJzaG93UmVzdWx0cyI6ZmFsc2UsInNob3dDb3JyZWN0QW5zd2VycyI6ZmFsc2UsInZvdGluZ0xvY2tlZCI6ZmFsc2V9LHsicG9sbFF1ZXN0aW9uVXVpZCI6IjJjNWNjZDQ1LTc4ODQtNDUyMC04MjgzLWYyZmI0ZjJmYzFlOSIsInNob3dSZXN1bHRzIjpmYWxzZSwic2hvd0NvcnJlY3RBbnN3ZXJzIjpmYWxzZSwidm90aW5nTG9ja2VkIjpmYWxzZX0seyJwb2xsUXVlc3Rpb25VdWlkIjoiMmM1Y2NkNDUtNzg4NC00NTIwLTgyODMtZjJmYjRmMmZjMWU5Iiwic2hvd1Jlc3VsdHMiOnRydWUsInNob3dDb3JyZWN0QW5zd2VycyI6ZmFsc2UsInZvdGluZ0xvY2tlZCI6dHJ1ZX0seyJwb2xsUXVlc3Rpb25VdWlkIjoiMmM1Y2NkNDUtNzg4NC00NTIwLTgyODMtZjJmYjRmMmZjMWU5Iiwic2hvd1Jlc3VsdHMiOnRydWUsInNob3dDb3JyZWN0QW5zd2VycyI6dHJ1ZSwidm90aW5nTG9ja2VkIjp0cnVlfSx7InNjcmVlbiI6IlF1aXpJbnRlcmltTGVhZGVyYm9hcmQiLCJwb2xsUXVlc3Rpb25VdWlkIjoiMmM1Y2NkNDUtNzg4NC00NTIwLTgyODMtZjJmYjRmMmZjMWU5Iiwic2hvd1Jlc3VsdHMiOmZhbHNlLCJzaG93Q29ycmVjdEFuc3dlcnMiOmZhbHNlLCJ2b3RpbmdMb2NrZWQiOmZhbHNlfV0=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jc3NTMzMjZ9"/>
  <p:tag name="SLIDO_TYPE" val="SlidoPoll"/>
  <p:tag name="SLIDO_POLL_UUID" val="8b528872-56cb-4977-93c9-cb5881f3a89e"/>
  <p:tag name="SLIDO_POLL_QUESTION_UUID" val="4d4452b2-13c2-4d78-a3e2-7a6900ba8e73"/>
  <p:tag name="SLIDO_TIMELINE" val="W3sic2NyZWVuIjoiUXVpekdldFJlYWR5Iiwic2hvd1Jlc3VsdHMiOmZhbHNlLCJzaG93Q29ycmVjdEFuc3dlcnMiOmZhbHNlLCJ2b3RpbmdMb2NrZWQiOmZhbHNlfSx7InBvbGxRdWVzdGlvblV1aWQiOiI0ZDQ0NTJiMi0xM2MyLTRkNzgtYTNlMi03YTY5MDBiYThlNzMiLCJzaG93UmVzdWx0cyI6ZmFsc2UsInNob3dDb3JyZWN0QW5zd2VycyI6ZmFsc2UsInZvdGluZ0xvY2tlZCI6ZmFsc2V9LHsicG9sbFF1ZXN0aW9uVXVpZCI6IjRkNDQ1MmIyLTEzYzItNGQ3OC1hM2UyLTdhNjkwMGJhOGU3MyIsInNob3dSZXN1bHRzIjp0cnVlLCJzaG93Q29ycmVjdEFuc3dlcnMiOmZhbHNlLCJ2b3RpbmdMb2NrZWQiOnRydWV9LHsicG9sbFF1ZXN0aW9uVXVpZCI6IjRkNDQ1MmIyLTEzYzItNGQ3OC1hM2UyLTdhNjkwMGJhOGU3MyIsInNob3dSZXN1bHRzIjp0cnVlLCJzaG93Q29ycmVjdEFuc3dlcnMiOnRydWUsInZvdGluZ0xvY2tlZCI6dHJ1ZX0seyJzY3JlZW4iOiJRdWl6SW50ZXJpbUxlYWRlcmJvYXJkIiwicG9sbFF1ZXN0aW9uVXVpZCI6IjRkNDQ1MmIyLTEzYzItNGQ3OC1hM2UyLTdhNjkwMGJhOGU3MyIsInNob3dSZXN1bHRzIjpmYWxzZSwic2hvd0NvcnJlY3RBbnN3ZXJzIjpmYWxzZSwidm90aW5nTG9ja2VkIjpmYWxzZX1d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TERACTION_TYPE" val="Quiz"/>
  <p:tag name="SLIDO_ELEMENT" val="interaction_imag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jc3OTA2NjN9"/>
  <p:tag name="SLIDO_TYPE" val="SlidoPoll"/>
  <p:tag name="SLIDO_POLL_UUID" val="8b528872-56cb-4977-93c9-cb5881f3a89e"/>
  <p:tag name="SLIDO_POLL_QUESTION_UUID" val="3620ab86-620d-420e-ba43-8ff7e1b9d48b"/>
  <p:tag name="SLIDO_TIMELINE" val="W3sic2NyZWVuIjoiUXVpekdldFJlYWR5Iiwic2hvd1Jlc3VsdHMiOmZhbHNlLCJzaG93Q29ycmVjdEFuc3dlcnMiOmZhbHNlLCJ2b3RpbmdMb2NrZWQiOmZhbHNlfSx7InBvbGxRdWVzdGlvblV1aWQiOiIzNjIwYWI4Ni02MjBkLTQyMGUtYmE0My04ZmY3ZTFiOWQ0OGIiLCJzaG93UmVzdWx0cyI6ZmFsc2UsInNob3dDb3JyZWN0QW5zd2VycyI6ZmFsc2UsInZvdGluZ0xvY2tlZCI6ZmFsc2V9LHsicG9sbFF1ZXN0aW9uVXVpZCI6IjM2MjBhYjg2LTYyMGQtNDIwZS1iYTQzLThmZjdlMWI5ZDQ4YiIsInNob3dSZXN1bHRzIjp0cnVlLCJzaG93Q29ycmVjdEFuc3dlcnMiOmZhbHNlLCJ2b3RpbmdMb2NrZWQiOnRydWV9LHsicG9sbFF1ZXN0aW9uVXVpZCI6IjM2MjBhYjg2LTYyMGQtNDIwZS1iYTQzLThmZjdlMWI5ZDQ4YiIsInNob3dSZXN1bHRzIjp0cnVlLCJzaG93Q29ycmVjdEFuc3dlcnMiOnRydWUsInZvdGluZ0xvY2tlZCI6dHJ1ZX0seyJzY3JlZW4iOiJRdWl6SW50ZXJpbUxlYWRlcmJvYXJkIiwicG9sbFF1ZXN0aW9uVXVpZCI6IjM2MjBhYjg2LTYyMGQtNDIwZS1iYTQzLThmZjdlMWI5ZDQ4YiIsInNob3dSZXN1bHRzIjpmYWxzZSwic2hvd0NvcnJlY3RBbnN3ZXJzIjpmYWxzZSwidm90aW5nTG9ja2VkIjpmYWxzZX1d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TERACTION_TYPE" val="Quiz"/>
  <p:tag name="SLIDO_ELEMENT" val="interaction_imag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jc3OTEwNTN9"/>
  <p:tag name="SLIDO_TYPE" val="SlidoPoll"/>
  <p:tag name="SLIDO_POLL_UUID" val="8b528872-56cb-4977-93c9-cb5881f3a89e"/>
  <p:tag name="SLIDO_POLL_QUESTION_UUID" val="eead04ce-770e-47bf-9616-14bc8444ce1a"/>
  <p:tag name="SLIDO_TIMELINE" val="W3sic2NyZWVuIjoiUXVpekdldFJlYWR5Iiwic2hvd1Jlc3VsdHMiOmZhbHNlLCJzaG93Q29ycmVjdEFuc3dlcnMiOmZhbHNlLCJ2b3RpbmdMb2NrZWQiOmZhbHNlfSx7InBvbGxRdWVzdGlvblV1aWQiOiJlZWFkMDRjZS03NzBlLTQ3YmYtOTYxNi0xNGJjODQ0NGNlMWEiLCJzaG93UmVzdWx0cyI6ZmFsc2UsInNob3dDb3JyZWN0QW5zd2VycyI6ZmFsc2UsInZvdGluZ0xvY2tlZCI6ZmFsc2V9LHsicG9sbFF1ZXN0aW9uVXVpZCI6ImVlYWQwNGNlLTc3MGUtNDdiZi05NjE2LTE0YmM4NDQ0Y2UxYSIsInNob3dSZXN1bHRzIjp0cnVlLCJzaG93Q29ycmVjdEFuc3dlcnMiOmZhbHNlLCJ2b3RpbmdMb2NrZWQiOnRydWV9LHsicG9sbFF1ZXN0aW9uVXVpZCI6ImVlYWQwNGNlLTc3MGUtNDdiZi05NjE2LTE0YmM4NDQ0Y2UxYSIsInNob3dSZXN1bHRzIjp0cnVlLCJzaG93Q29ycmVjdEFuc3dlcnMiOnRydWUsInZvdGluZ0xvY2tlZCI6dHJ1ZX0seyJzY3JlZW4iOiJRdWl6SW50ZXJpbUxlYWRlcmJvYXJkIiwicG9sbFF1ZXN0aW9uVXVpZCI6ImVlYWQwNGNlLTc3MGUtNDdiZi05NjE2LTE0YmM4NDQ0Y2UxYSIsInNob3dSZXN1bHRzIjpmYWxzZSwic2hvd0NvcnJlY3RBbnN3ZXJzIjpmYWxzZSwidm90aW5nTG9ja2VkIjpmYWxzZX1d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TERACTION_TYPE" val="Quiz"/>
  <p:tag name="SLIDO_ELEMENT" val="interaction_imag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jc3OTEyODl9"/>
  <p:tag name="SLIDO_TYPE" val="SlidoPoll"/>
  <p:tag name="SLIDO_POLL_UUID" val="8b528872-56cb-4977-93c9-cb5881f3a89e"/>
  <p:tag name="SLIDO_POLL_QUESTION_UUID" val="8c0bb489-0139-4298-9564-281334b56217"/>
  <p:tag name="SLIDO_TIMELINE" val="W3sic2NyZWVuIjoiUXVpekdldFJlYWR5Iiwic2hvd1Jlc3VsdHMiOmZhbHNlLCJzaG93Q29ycmVjdEFuc3dlcnMiOmZhbHNlLCJ2b3RpbmdMb2NrZWQiOmZhbHNlfSx7InBvbGxRdWVzdGlvblV1aWQiOiI4YzBiYjQ4OS0wMTM5LTQyOTgtOTU2NC0yODEzMzRiNTYyMTciLCJzaG93UmVzdWx0cyI6ZmFsc2UsInNob3dDb3JyZWN0QW5zd2VycyI6ZmFsc2UsInZvdGluZ0xvY2tlZCI6ZmFsc2V9LHsicG9sbFF1ZXN0aW9uVXVpZCI6IjhjMGJiNDg5LTAxMzktNDI5OC05NTY0LTI4MTMzNGI1NjIxNyIsInNob3dSZXN1bHRzIjp0cnVlLCJzaG93Q29ycmVjdEFuc3dlcnMiOmZhbHNlLCJ2b3RpbmdMb2NrZWQiOnRydWV9LHsicG9sbFF1ZXN0aW9uVXVpZCI6IjhjMGJiNDg5LTAxMzktNDI5OC05NTY0LTI4MTMzNGI1NjIxNyIsInNob3dSZXN1bHRzIjp0cnVlLCJzaG93Q29ycmVjdEFuc3dlcnMiOnRydWUsInZvdGluZ0xvY2tlZCI6dHJ1ZX0seyJzY3JlZW4iOiJRdWl6SW50ZXJpbUxlYWRlcmJvYXJkIiwicG9sbFF1ZXN0aW9uVXVpZCI6IjhjMGJiNDg5LTAxMzktNDI5OC05NTY0LTI4MTMzNGI1NjIxNyIsInNob3dSZXN1bHRzIjpmYWxzZSwic2hvd0NvcnJlY3RBbnN3ZXJzIjpmYWxzZSwidm90aW5nTG9ja2VkIjpmYWxzZX1d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TERACTION_TYPE" val="Quiz"/>
  <p:tag name="SLIDO_ELEMENT" val="interaction_imag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TERACTION_TYPE" val="Quiz"/>
  <p:tag name="SLIDO_ELEMENT" val="interaction_imag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jc3OTEzNjB9"/>
  <p:tag name="SLIDO_TYPE" val="SlidoPoll"/>
  <p:tag name="SLIDO_POLL_UUID" val="8b528872-56cb-4977-93c9-cb5881f3a89e"/>
  <p:tag name="SLIDO_POLL_QUESTION_UUID" val="871b5694-d0e7-4102-8b75-bb4ebc6dc56b"/>
  <p:tag name="SLIDO_TIMELINE" val="W3sic2NyZWVuIjoiUXVpekdldFJlYWR5Iiwic2hvd1Jlc3VsdHMiOmZhbHNlLCJzaG93Q29ycmVjdEFuc3dlcnMiOmZhbHNlLCJ2b3RpbmdMb2NrZWQiOmZhbHNlfSx7InBvbGxRdWVzdGlvblV1aWQiOiI4NzFiNTY5NC1kMGU3LTQxMDItOGI3NS1iYjRlYmM2ZGM1NmIiLCJzaG93UmVzdWx0cyI6ZmFsc2UsInNob3dDb3JyZWN0QW5zd2VycyI6ZmFsc2UsInZvdGluZ0xvY2tlZCI6ZmFsc2V9LHsicG9sbFF1ZXN0aW9uVXVpZCI6Ijg3MWI1Njk0LWQwZTctNDEwMi04Yjc1LWJiNGViYzZkYzU2YiIsInNob3dSZXN1bHRzIjp0cnVlLCJzaG93Q29ycmVjdEFuc3dlcnMiOmZhbHNlLCJ2b3RpbmdMb2NrZWQiOnRydWV9LHsicG9sbFF1ZXN0aW9uVXVpZCI6Ijg3MWI1Njk0LWQwZTctNDEwMi04Yjc1LWJiNGViYzZkYzU2YiIsInNob3dSZXN1bHRzIjp0cnVlLCJzaG93Q29ycmVjdEFuc3dlcnMiOnRydWUsInZvdGluZ0xvY2tlZCI6dHJ1ZX0seyJzY3JlZW4iOiJRdWl6SW50ZXJpbUxlYWRlcmJvYXJkIiwicG9sbFF1ZXN0aW9uVXVpZCI6Ijg3MWI1Njk0LWQwZTctNDEwMi04Yjc1LWJiNGViYzZkYzU2YiIsInNob3dSZXN1bHRzIjpmYWxzZSwic2hvd0NvcnJlY3RBbnN3ZXJzIjpmYWxzZSwidm90aW5nTG9ja2VkIjpmYWxzZX1d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TERACTION_TYPE" val="Quiz"/>
  <p:tag name="SLIDO_ELEMENT" val="interaction_imag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jc3OTE1NDR9"/>
  <p:tag name="SLIDO_TYPE" val="SlidoPoll"/>
  <p:tag name="SLIDO_POLL_UUID" val="8b528872-56cb-4977-93c9-cb5881f3a89e"/>
  <p:tag name="SLIDO_POLL_QUESTION_UUID" val="4fc1a625-0678-464a-bc7f-00c4f4d43c09"/>
  <p:tag name="SLIDO_TIMELINE" val="W3sic2NyZWVuIjoiUXVpekdldFJlYWR5Iiwic2hvd1Jlc3VsdHMiOmZhbHNlLCJzaG93Q29ycmVjdEFuc3dlcnMiOmZhbHNlLCJ2b3RpbmdMb2NrZWQiOmZhbHNlfSx7InBvbGxRdWVzdGlvblV1aWQiOiI0ZmMxYTYyNS0wNjc4LTQ2NGEtYmM3Zi0wMGM0ZjRkNDNjMDkiLCJzaG93UmVzdWx0cyI6ZmFsc2UsInNob3dDb3JyZWN0QW5zd2VycyI6ZmFsc2UsInZvdGluZ0xvY2tlZCI6ZmFsc2V9LHsicG9sbFF1ZXN0aW9uVXVpZCI6IjRmYzFhNjI1LTA2NzgtNDY0YS1iYzdmLTAwYzRmNGQ0M2MwOSIsInNob3dSZXN1bHRzIjp0cnVlLCJzaG93Q29ycmVjdEFuc3dlcnMiOmZhbHNlLCJ2b3RpbmdMb2NrZWQiOnRydWV9LHsicG9sbFF1ZXN0aW9uVXVpZCI6IjRmYzFhNjI1LTA2NzgtNDY0YS1iYzdmLTAwYzRmNGQ0M2MwOSIsInNob3dSZXN1bHRzIjp0cnVlLCJzaG93Q29ycmVjdEFuc3dlcnMiOnRydWUsInZvdGluZ0xvY2tlZCI6dHJ1ZX0seyJzY3JlZW4iOiJRdWl6SW50ZXJpbUxlYWRlcmJvYXJkIiwicG9sbFF1ZXN0aW9uVXVpZCI6IjRmYzFhNjI1LTA2NzgtNDY0YS1iYzdmLTAwYzRmNGQ0M2MwOSIsInNob3dSZXN1bHRzIjpmYWxzZSwic2hvd0NvcnJlY3RBbnN3ZXJzIjpmYWxzZSwidm90aW5nTG9ja2VkIjpmYWxzZX1d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TERACTION_TYPE" val="Quiz"/>
  <p:tag name="SLIDO_ELEMENT" val="interaction_imag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jc3OTE2ODJ9"/>
  <p:tag name="SLIDO_TYPE" val="SlidoPoll"/>
  <p:tag name="SLIDO_POLL_UUID" val="8b528872-56cb-4977-93c9-cb5881f3a89e"/>
  <p:tag name="SLIDO_POLL_QUESTION_UUID" val="7586d90a-b757-46f0-abd8-1f415e73da63"/>
  <p:tag name="SLIDO_TIMELINE" val="W3sic2NyZWVuIjoiUXVpekdldFJlYWR5Iiwic2hvd1Jlc3VsdHMiOmZhbHNlLCJzaG93Q29ycmVjdEFuc3dlcnMiOmZhbHNlLCJ2b3RpbmdMb2NrZWQiOmZhbHNlfSx7InBvbGxRdWVzdGlvblV1aWQiOiI3NTg2ZDkwYS1iNzU3LTQ2ZjAtYWJkOC0xZjQxNWU3M2RhNjMiLCJzaG93UmVzdWx0cyI6ZmFsc2UsInNob3dDb3JyZWN0QW5zd2VycyI6ZmFsc2UsInZvdGluZ0xvY2tlZCI6ZmFsc2V9LHsicG9sbFF1ZXN0aW9uVXVpZCI6Ijc1ODZkOTBhLWI3NTctNDZmMC1hYmQ4LTFmNDE1ZTczZGE2MyIsInNob3dSZXN1bHRzIjp0cnVlLCJzaG93Q29ycmVjdEFuc3dlcnMiOmZhbHNlLCJ2b3RpbmdMb2NrZWQiOnRydWV9LHsicG9sbFF1ZXN0aW9uVXVpZCI6Ijc1ODZkOTBhLWI3NTctNDZmMC1hYmQ4LTFmNDE1ZTczZGE2MyIsInNob3dSZXN1bHRzIjp0cnVlLCJzaG93Q29ycmVjdEFuc3dlcnMiOnRydWUsInZvdGluZ0xvY2tlZCI6dHJ1ZX0seyJzY3JlZW4iOiJRdWl6SW50ZXJpbUxlYWRlcmJvYXJkIiwicG9sbFF1ZXN0aW9uVXVpZCI6Ijc1ODZkOTBhLWI3NTctNDZmMC1hYmQ4LTFmNDE1ZTczZGE2MyIsInNob3dSZXN1bHRzIjpmYWxzZSwic2hvd0NvcnJlY3RBbnN3ZXJzIjpmYWxzZSwidm90aW5nTG9ja2VkIjpmYWxzZX1d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TERACTION_TYPE" val="Quiz"/>
  <p:tag name="SLIDO_ELEMENT" val="interaction_imag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jc3OTE3Mzl9"/>
  <p:tag name="SLIDO_TYPE" val="SlidoPoll"/>
  <p:tag name="SLIDO_POLL_UUID" val="8b528872-56cb-4977-93c9-cb5881f3a89e"/>
  <p:tag name="SLIDO_POLL_QUESTION_UUID" val="419fcd4b-82c3-4c2e-b4fd-280d91f86a55"/>
  <p:tag name="SLIDO_TIMELINE" val="W3sic2NyZWVuIjoiUXVpekdldFJlYWR5Iiwic2hvd1Jlc3VsdHMiOmZhbHNlLCJzaG93Q29ycmVjdEFuc3dlcnMiOmZhbHNlLCJ2b3RpbmdMb2NrZWQiOmZhbHNlfSx7InBvbGxRdWVzdGlvblV1aWQiOiI0MTlmY2Q0Yi04MmMzLTRjMmUtYjRmZC0yODBkOTFmODZhNTUiLCJzaG93UmVzdWx0cyI6ZmFsc2UsInNob3dDb3JyZWN0QW5zd2VycyI6ZmFsc2UsInZvdGluZ0xvY2tlZCI6ZmFsc2V9LHsicG9sbFF1ZXN0aW9uVXVpZCI6IjQxOWZjZDRiLTgyYzMtNGMyZS1iNGZkLTI4MGQ5MWY4NmE1NSIsInNob3dSZXN1bHRzIjp0cnVlLCJzaG93Q29ycmVjdEFuc3dlcnMiOmZhbHNlLCJ2b3RpbmdMb2NrZWQiOnRydWV9LHsicG9sbFF1ZXN0aW9uVXVpZCI6IjQxOWZjZDRiLTgyYzMtNGMyZS1iNGZkLTI4MGQ5MWY4NmE1NSIsInNob3dSZXN1bHRzIjp0cnVlLCJzaG93Q29ycmVjdEFuc3dlcnMiOnRydWUsInZvdGluZ0xvY2tlZCI6dHJ1ZX0seyJzY3JlZW4iOiJRdWl6SW50ZXJpbUxlYWRlcmJvYXJkIiwicG9sbFF1ZXN0aW9uVXVpZCI6IjQxOWZjZDRiLTgyYzMtNGMyZS1iNGZkLTI4MGQ5MWY4NmE1NSIsInNob3dSZXN1bHRzIjpmYWxzZSwic2hvd0NvcnJlY3RBbnN3ZXJzIjpmYWxzZSwidm90aW5nTG9ja2VkIjpmYWxzZX1d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TERACTION_TYPE" val="Quiz"/>
  <p:tag name="SLIDO_ELEMENT" val="interaction_imag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jc3OTE4MTV9"/>
  <p:tag name="SLIDO_TYPE" val="SlidoPoll"/>
  <p:tag name="SLIDO_POLL_UUID" val="8b528872-56cb-4977-93c9-cb5881f3a89e"/>
  <p:tag name="SLIDO_POLL_QUESTION_UUID" val="32cdf193-8fd6-4e01-b8c6-92577171c193"/>
  <p:tag name="SLIDO_TIMELINE" val="W3sic2NyZWVuIjoiUXVpekdldFJlYWR5Iiwic2hvd1Jlc3VsdHMiOmZhbHNlLCJzaG93Q29ycmVjdEFuc3dlcnMiOmZhbHNlLCJ2b3RpbmdMb2NrZWQiOmZhbHNlfSx7InBvbGxRdWVzdGlvblV1aWQiOiIzMmNkZjE5My04ZmQ2LTRlMDEtYjhjNi05MjU3NzE3MWMxOTMiLCJzaG93UmVzdWx0cyI6ZmFsc2UsInNob3dDb3JyZWN0QW5zd2VycyI6ZmFsc2UsInZvdGluZ0xvY2tlZCI6ZmFsc2V9LHsicG9sbFF1ZXN0aW9uVXVpZCI6IjMyY2RmMTkzLThmZDYtNGUwMS1iOGM2LTkyNTc3MTcxYzE5MyIsInNob3dSZXN1bHRzIjp0cnVlLCJzaG93Q29ycmVjdEFuc3dlcnMiOmZhbHNlLCJ2b3RpbmdMb2NrZWQiOnRydWV9LHsicG9sbFF1ZXN0aW9uVXVpZCI6IjMyY2RmMTkzLThmZDYtNGUwMS1iOGM2LTkyNTc3MTcxYzE5MyIsInNob3dSZXN1bHRzIjp0cnVlLCJzaG93Q29ycmVjdEFuc3dlcnMiOnRydWUsInZvdGluZ0xvY2tlZCI6dHJ1ZX0seyJzY3JlZW4iOiJRdWl6SW50ZXJpbUxlYWRlcmJvYXJkIiwicG9sbFF1ZXN0aW9uVXVpZCI6IjMyY2RmMTkzLThmZDYtNGUwMS1iOGM2LTkyNTc3MTcxYzE5MyIsInNob3dSZXN1bHRzIjpmYWxzZSwic2hvd0NvcnJlY3RBbnN3ZXJzIjpmYWxzZSwidm90aW5nTG9ja2VkIjpmYWxzZX1d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TERACTION_TYPE" val="Quiz"/>
  <p:tag name="SLIDO_ELEMENT" val="interaction_imag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jc3OTE5MTJ9"/>
  <p:tag name="SLIDO_TYPE" val="SlidoPoll"/>
  <p:tag name="SLIDO_POLL_UUID" val="8b528872-56cb-4977-93c9-cb5881f3a89e"/>
  <p:tag name="SLIDO_POLL_QUESTION_UUID" val="4cf0e211-7515-4d8d-a542-299e2296a0e6"/>
  <p:tag name="SLIDO_TIMELINE" val="W3sic2NyZWVuIjoiUXVpekdldFJlYWR5Iiwic2hvd1Jlc3VsdHMiOmZhbHNlLCJzaG93Q29ycmVjdEFuc3dlcnMiOmZhbHNlLCJ2b3RpbmdMb2NrZWQiOmZhbHNlfSx7InBvbGxRdWVzdGlvblV1aWQiOiI0Y2YwZTIxMS03NTE1LTRkOGQtYTU0Mi0yOTllMjI5NmEwZTYiLCJzaG93UmVzdWx0cyI6ZmFsc2UsInNob3dDb3JyZWN0QW5zd2VycyI6ZmFsc2UsInZvdGluZ0xvY2tlZCI6ZmFsc2V9LHsicG9sbFF1ZXN0aW9uVXVpZCI6IjRjZjBlMjExLTc1MTUtNGQ4ZC1hNTQyLTI5OWUyMjk2YTBlNiIsInNob3dSZXN1bHRzIjp0cnVlLCJzaG93Q29ycmVjdEFuc3dlcnMiOmZhbHNlLCJ2b3RpbmdMb2NrZWQiOnRydWV9LHsicG9sbFF1ZXN0aW9uVXVpZCI6IjRjZjBlMjExLTc1MTUtNGQ4ZC1hNTQyLTI5OWUyMjk2YTBlNiIsInNob3dSZXN1bHRzIjp0cnVlLCJzaG93Q29ycmVjdEFuc3dlcnMiOnRydWUsInZvdGluZ0xvY2tlZCI6dHJ1ZX0seyJzY3JlZW4iOiJRdWl6TGVhZGVyYm9hcmQiLCJwb2xsUXVlc3Rpb25VdWlkIjoiNGNmMGUyMTEtNzUxNS00ZDhkLWE1NDItMjk5ZTIyOTZhMGU2Iiwic2hvd1Jlc3VsdHMiOnRydWUsInNob3dDb3JyZWN0QW5zd2VycyI6dHJ1ZSwidm90aW5nTG9ja2VkIjp0cnVlfV0=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TERACTION_TYPE" val="Quiz"/>
  <p:tag name="SLIDO_ELEMENT" val="interaction_imag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jc3NDk5NzB9"/>
  <p:tag name="SLIDO_TYPE" val="SlidoPoll"/>
  <p:tag name="SLIDO_POLL_UUID" val="8b528872-56cb-4977-93c9-cb5881f3a89e"/>
  <p:tag name="SLIDO_POLL_QUESTION_UUID" val="5f7c3438-cd23-4bab-9ae6-1a40d853a75c"/>
  <p:tag name="SLIDO_TIMELINE" val="W3sic2NyZWVuIjoiUXVpekdldFJlYWR5Iiwic2hvd1Jlc3VsdHMiOmZhbHNlLCJzaG93Q29ycmVjdEFuc3dlcnMiOmZhbHNlLCJ2b3RpbmdMb2NrZWQiOmZhbHNlfSx7InBvbGxRdWVzdGlvblV1aWQiOiI1ZjdjMzQzOC1jZDIzLTRiYWItOWFlNi0xYTQwZDg1M2E3NWMiLCJzaG93UmVzdWx0cyI6ZmFsc2UsInNob3dDb3JyZWN0QW5zd2VycyI6ZmFsc2UsInZvdGluZ0xvY2tlZCI6ZmFsc2V9LHsicG9sbFF1ZXN0aW9uVXVpZCI6IjVmN2MzNDM4LWNkMjMtNGJhYi05YWU2LTFhNDBkODUzYTc1YyIsInNob3dSZXN1bHRzIjp0cnVlLCJzaG93Q29ycmVjdEFuc3dlcnMiOmZhbHNlLCJ2b3RpbmdMb2NrZWQiOnRydWV9LHsicG9sbFF1ZXN0aW9uVXVpZCI6IjVmN2MzNDM4LWNkMjMtNGJhYi05YWU2LTFhNDBkODUzYTc1YyIsInNob3dSZXN1bHRzIjp0cnVlLCJzaG93Q29ycmVjdEFuc3dlcnMiOnRydWUsInZvdGluZ0xvY2tlZCI6dHJ1ZX0seyJzY3JlZW4iOiJRdWl6SW50ZXJpbUxlYWRlcmJvYXJkIiwicG9sbFF1ZXN0aW9uVXVpZCI6IjVmN2MzNDM4LWNkMjMtNGJhYi05YWU2LTFhNDBkODUzYTc1YyIsInNob3dSZXN1bHRzIjpmYWxzZSwic2hvd0NvcnJlY3RBbnN3ZXJzIjpmYWxzZSwidm90aW5nTG9ja2VkIjpmYWxzZX1d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TERACTION_TYPE" val="Quiz"/>
  <p:tag name="SLIDO_ELEMENT" val="interaction_imag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jc3NTE3NzF9"/>
  <p:tag name="SLIDO_TYPE" val="SlidoPoll"/>
  <p:tag name="SLIDO_POLL_UUID" val="8b528872-56cb-4977-93c9-cb5881f3a89e"/>
  <p:tag name="SLIDO_POLL_QUESTION_UUID" val="a03912b5-03f4-42e5-b6a5-94ee8e59534d"/>
  <p:tag name="SLIDO_TIMELINE" val="W3sic2NyZWVuIjoiUXVpekdldFJlYWR5Iiwic2hvd1Jlc3VsdHMiOmZhbHNlLCJzaG93Q29ycmVjdEFuc3dlcnMiOmZhbHNlLCJ2b3RpbmdMb2NrZWQiOmZhbHNlfSx7InBvbGxRdWVzdGlvblV1aWQiOiJhMDM5MTJiNS0wM2Y0LTQyZTUtYjZhNS05NGVlOGU1OTUzNGQiLCJzaG93UmVzdWx0cyI6ZmFsc2UsInNob3dDb3JyZWN0QW5zd2VycyI6ZmFsc2UsInZvdGluZ0xvY2tlZCI6ZmFsc2V9LHsicG9sbFF1ZXN0aW9uVXVpZCI6ImEwMzkxMmI1LTAzZjQtNDJlNS1iNmE1LTk0ZWU4ZTU5NTM0ZCIsInNob3dSZXN1bHRzIjp0cnVlLCJzaG93Q29ycmVjdEFuc3dlcnMiOmZhbHNlLCJ2b3RpbmdMb2NrZWQiOnRydWV9LHsicG9sbFF1ZXN0aW9uVXVpZCI6ImEwMzkxMmI1LTAzZjQtNDJlNS1iNmE1LTk0ZWU4ZTU5NTM0ZCIsInNob3dSZXN1bHRzIjp0cnVlLCJzaG93Q29ycmVjdEFuc3dlcnMiOnRydWUsInZvdGluZ0xvY2tlZCI6dHJ1ZX0seyJzY3JlZW4iOiJRdWl6SW50ZXJpbUxlYWRlcmJvYXJkIiwicG9sbFF1ZXN0aW9uVXVpZCI6ImEwMzkxMmI1LTAzZjQtNDJlNS1iNmE1LTk0ZWU4ZTU5NTM0ZCIsInNob3dSZXN1bHRzIjpmYWxzZSwic2hvd0NvcnJlY3RBbnN3ZXJzIjpmYWxzZSwidm90aW5nTG9ja2VkIjpmYWxzZX1d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TERACTION_TYPE" val="Quiz"/>
  <p:tag name="SLIDO_ELEMENT" val="interaction_image"/>
</p:tagLst>
</file>

<file path=ppt/theme/theme1.xml><?xml version="1.0" encoding="utf-8"?>
<a:theme xmlns:a="http://schemas.openxmlformats.org/drawingml/2006/main" name="Office Theme">
  <a:themeElements>
    <a:clrScheme name="ASHP PPT">
      <a:dk1>
        <a:srgbClr val="44546A"/>
      </a:dk1>
      <a:lt1>
        <a:sysClr val="window" lastClr="FFFFFF"/>
      </a:lt1>
      <a:dk2>
        <a:srgbClr val="002852"/>
      </a:dk2>
      <a:lt2>
        <a:srgbClr val="C8E8F3"/>
      </a:lt2>
      <a:accent1>
        <a:srgbClr val="006EB7"/>
      </a:accent1>
      <a:accent2>
        <a:srgbClr val="5DC9E7"/>
      </a:accent2>
      <a:accent3>
        <a:srgbClr val="70AD47"/>
      </a:accent3>
      <a:accent4>
        <a:srgbClr val="F47932"/>
      </a:accent4>
      <a:accent5>
        <a:srgbClr val="FFC000"/>
      </a:accent5>
      <a:accent6>
        <a:srgbClr val="002852"/>
      </a:accent6>
      <a:hlink>
        <a:srgbClr val="006EB7"/>
      </a:hlink>
      <a:folHlink>
        <a:srgbClr val="5DC9E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571A0274-86A7-4883-970C-7C27669842DF}" vid="{B74938E8-E7F9-4A13-818C-465A4429487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64B6C84BED7E74E96B907CC4D6F1C16" ma:contentTypeVersion="14" ma:contentTypeDescription="Create a new document." ma:contentTypeScope="" ma:versionID="354a08fa6894493b315954cf22245021">
  <xsd:schema xmlns:xsd="http://www.w3.org/2001/XMLSchema" xmlns:xs="http://www.w3.org/2001/XMLSchema" xmlns:p="http://schemas.microsoft.com/office/2006/metadata/properties" xmlns:ns2="4c71868c-5b47-47ee-901f-6016dbf4425e" xmlns:ns3="53866ec9-e5ff-472c-bf89-efb997a28d0f" targetNamespace="http://schemas.microsoft.com/office/2006/metadata/properties" ma:root="true" ma:fieldsID="9add034d87595effc4702b09f865e09b" ns2:_="" ns3:_="">
    <xsd:import namespace="4c71868c-5b47-47ee-901f-6016dbf4425e"/>
    <xsd:import namespace="53866ec9-e5ff-472c-bf89-efb997a28d0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BillingMetadata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71868c-5b47-47ee-901f-6016dbf442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GenerationTime" ma:index="1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1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32d68d1a-ea82-452c-bf2f-d734c326d1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866ec9-e5ff-472c-bf89-efb997a28d0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a87009f-d70a-49e5-9196-96548fac6eba}" ma:internalName="TaxCatchAll" ma:showField="CatchAllData" ma:web="53866ec9-e5ff-472c-bf89-efb997a28d0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3866ec9-e5ff-472c-bf89-efb997a28d0f" xsi:nil="true"/>
    <lcf76f155ced4ddcb4097134ff3c332f xmlns="4c71868c-5b47-47ee-901f-6016dbf4425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6FA4CE0-E620-44CE-BC5E-192FB85841F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c71868c-5b47-47ee-901f-6016dbf4425e"/>
    <ds:schemaRef ds:uri="53866ec9-e5ff-472c-bf89-efb997a28d0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E137D0D-2122-4C44-8C11-DD061FEF3F2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FE2DB36-229F-4058-B8DE-C5721D5F29DC}">
  <ds:schemaRefs>
    <ds:schemaRef ds:uri="http://schemas.microsoft.com/office/2006/metadata/properties"/>
    <ds:schemaRef ds:uri="http://schemas.microsoft.com/office/2006/documentManagement/types"/>
    <ds:schemaRef ds:uri="4c71868c-5b47-47ee-901f-6016dbf4425e"/>
    <ds:schemaRef ds:uri="http://schemas.openxmlformats.org/package/2006/metadata/core-properties"/>
    <ds:schemaRef ds:uri="53866ec9-e5ff-472c-bf89-efb997a28d0f"/>
    <ds:schemaRef ds:uri="http://www.w3.org/XML/1998/namespace"/>
    <ds:schemaRef ds:uri="http://schemas.microsoft.com/office/infopath/2007/PartnerControls"/>
    <ds:schemaRef ds:uri="http://purl.org/dc/elements/1.1/"/>
    <ds:schemaRef ds:uri="http://purl.org/dc/terms/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ASHP Master Template 2025</Template>
  <TotalTime>3000</TotalTime>
  <Words>2502</Words>
  <Application>Microsoft Office PowerPoint</Application>
  <PresentationFormat>Widescreen</PresentationFormat>
  <Paragraphs>427</Paragraphs>
  <Slides>58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4" baseType="lpstr">
      <vt:lpstr>Aptos</vt:lpstr>
      <vt:lpstr>Arial</vt:lpstr>
      <vt:lpstr>Arial Black</vt:lpstr>
      <vt:lpstr>Calibri</vt:lpstr>
      <vt:lpstr>Wingdings</vt:lpstr>
      <vt:lpstr>Office Theme</vt:lpstr>
      <vt:lpstr>Pharmacy Careers Beyond Expectations</vt:lpstr>
      <vt:lpstr>What Pharmacy Career is right for you?</vt:lpstr>
      <vt:lpstr>Pharmacy Careers exist everywhere healthcare exists</vt:lpstr>
      <vt:lpstr>Meet the Pharmacy Team</vt:lpstr>
      <vt:lpstr>Community Pharmacist</vt:lpstr>
      <vt:lpstr>Community Pharmacy Technician</vt:lpstr>
      <vt:lpstr>Health-System/Hospital Pharmacist</vt:lpstr>
      <vt:lpstr>Health- System/Hospital Pharmacy Technician</vt:lpstr>
      <vt:lpstr>Pharmacists Specialize Too – Just like Physicians!</vt:lpstr>
      <vt:lpstr>Ambulatory Clinic Pharmacists</vt:lpstr>
      <vt:lpstr>Public Health/Government</vt:lpstr>
      <vt:lpstr>National Defense</vt:lpstr>
      <vt:lpstr>Colleges/Universities</vt:lpstr>
      <vt:lpstr>Poison Control &amp; Toxicology Pharmacist</vt:lpstr>
      <vt:lpstr>Research/Pharmaceutical Industry</vt:lpstr>
      <vt:lpstr>Healthcare Careers:  Schooling, Teamwork &amp; Pay</vt:lpstr>
      <vt:lpstr>Path to Becoming a Pharmacy Technician</vt:lpstr>
      <vt:lpstr>Additional Pharmacy Technician Information</vt:lpstr>
      <vt:lpstr>Paths to Becoming a Pharmacist</vt:lpstr>
      <vt:lpstr>Advanced Training after PharmD</vt:lpstr>
      <vt:lpstr>Getting Ready for a Career in Pharmacy</vt:lpstr>
      <vt:lpstr>How You Can Explore Pharmacy Now</vt:lpstr>
      <vt:lpstr>Game: Jeopardy</vt:lpstr>
      <vt:lpstr>Jeopardy – Before We Begin</vt:lpstr>
      <vt:lpstr>Jeopardy</vt:lpstr>
      <vt:lpstr>PowerPoint Presentation</vt:lpstr>
      <vt:lpstr>Great Job!</vt:lpstr>
      <vt:lpstr>PowerPoint Presentation</vt:lpstr>
      <vt:lpstr>Great Job!</vt:lpstr>
      <vt:lpstr>PowerPoint Presentation</vt:lpstr>
      <vt:lpstr>Great Job!</vt:lpstr>
      <vt:lpstr>PowerPoint Presentation</vt:lpstr>
      <vt:lpstr>Great Job!</vt:lpstr>
      <vt:lpstr>PowerPoint Presentation</vt:lpstr>
      <vt:lpstr>Great Job!</vt:lpstr>
      <vt:lpstr>PowerPoint Presentation</vt:lpstr>
      <vt:lpstr>Great Job!</vt:lpstr>
      <vt:lpstr>PowerPoint Presentation</vt:lpstr>
      <vt:lpstr>Great Job!</vt:lpstr>
      <vt:lpstr>PowerPoint Presentation</vt:lpstr>
      <vt:lpstr>Great Job!</vt:lpstr>
      <vt:lpstr>PowerPoint Presentation</vt:lpstr>
      <vt:lpstr>Great Job!</vt:lpstr>
      <vt:lpstr>PowerPoint Presentation</vt:lpstr>
      <vt:lpstr>Great Job!</vt:lpstr>
      <vt:lpstr>PowerPoint Presentation</vt:lpstr>
      <vt:lpstr>Great Job!</vt:lpstr>
      <vt:lpstr>PowerPoint Presentation</vt:lpstr>
      <vt:lpstr>Great Job!</vt:lpstr>
      <vt:lpstr>PowerPoint Presentation</vt:lpstr>
      <vt:lpstr>Great Job!</vt:lpstr>
      <vt:lpstr>PowerPoint Presentation</vt:lpstr>
      <vt:lpstr>Great Job!</vt:lpstr>
      <vt:lpstr>PowerPoint Presentation</vt:lpstr>
      <vt:lpstr>Great Job!</vt:lpstr>
      <vt:lpstr>PowerPoint Presentation</vt:lpstr>
      <vt:lpstr>Great Job!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Amanda L. Grant</dc:creator>
  <cp:lastModifiedBy>Quyen Dinh</cp:lastModifiedBy>
  <cp:revision>47</cp:revision>
  <dcterms:created xsi:type="dcterms:W3CDTF">2025-10-18T04:31:37Z</dcterms:created>
  <dcterms:modified xsi:type="dcterms:W3CDTF">2026-07-07T14:25:49Z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0x010100864B6C84BED7E74E96B907CC4D6F1C16</vt:lpwstr>
  </property>
  <property fmtid="{D5CDD505-2E9C-101B-9397-08002B2CF9AE}" pid="3" name="MediaServiceImageTags">
    <vt:lpwstr/>
  </property>
</Properties>
</file>