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95" r:id="rId5"/>
    <p:sldId id="257" r:id="rId6"/>
    <p:sldId id="258" r:id="rId7"/>
    <p:sldId id="259" r:id="rId8"/>
    <p:sldId id="314" r:id="rId9"/>
    <p:sldId id="261" r:id="rId10"/>
    <p:sldId id="262" r:id="rId11"/>
    <p:sldId id="263" r:id="rId12"/>
    <p:sldId id="297" r:id="rId13"/>
    <p:sldId id="265" r:id="rId14"/>
    <p:sldId id="266" r:id="rId15"/>
    <p:sldId id="267" r:id="rId16"/>
    <p:sldId id="276" r:id="rId17"/>
    <p:sldId id="308" r:id="rId18"/>
    <p:sldId id="309" r:id="rId19"/>
    <p:sldId id="302" r:id="rId20"/>
    <p:sldId id="310" r:id="rId21"/>
    <p:sldId id="269" r:id="rId22"/>
    <p:sldId id="271" r:id="rId23"/>
    <p:sldId id="313" r:id="rId24"/>
    <p:sldId id="274" r:id="rId25"/>
    <p:sldId id="277" r:id="rId26"/>
    <p:sldId id="291" r:id="rId27"/>
    <p:sldId id="278" r:id="rId28"/>
    <p:sldId id="279" r:id="rId29"/>
    <p:sldId id="280" r:id="rId30"/>
    <p:sldId id="281" r:id="rId31"/>
    <p:sldId id="299" r:id="rId32"/>
    <p:sldId id="300" r:id="rId33"/>
    <p:sldId id="284" r:id="rId34"/>
    <p:sldId id="285" r:id="rId35"/>
    <p:sldId id="292" r:id="rId36"/>
    <p:sldId id="287" r:id="rId37"/>
    <p:sldId id="288" r:id="rId38"/>
    <p:sldId id="294" r:id="rId39"/>
    <p:sldId id="293" r:id="rId4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16B07C-CEBE-B176-6724-C575D0127170}" name="Nicole Iarossi" initials="NI" userId="S::niarossi@liaisonedu.com::307601f9-c5e2-4230-bab6-73c8ecd63458" providerId="AD"/>
  <p188:author id="{3F668F91-56DB-10C8-CC0F-5B429E927095}" name="Nicole Iarossi" initials="NI" userId="S::niarossi_liaisonedu.com#ext#@ashp.org::7ea851c9-4773-45c4-b8c1-5471cb14e1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zar, Michelle" initials="AM" lastIdx="12" clrIdx="0">
    <p:extLst>
      <p:ext uri="{19B8F6BF-5375-455C-9EA6-DF929625EA0E}">
        <p15:presenceInfo xmlns:p15="http://schemas.microsoft.com/office/powerpoint/2012/main" userId="S::mkazar@umich.edu::74d295f2-2088-49ae-8208-17bff43093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7"/>
    <a:srgbClr val="E57137"/>
    <a:srgbClr val="7F7F7F"/>
    <a:srgbClr val="5B9BD5"/>
    <a:srgbClr val="F7C024"/>
    <a:srgbClr val="FE83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3CE6B6-23BF-438C-8665-D47EFD2A822C}" v="29" dt="2023-10-20T14:18:47.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299" autoAdjust="0"/>
  </p:normalViewPr>
  <p:slideViewPr>
    <p:cSldViewPr snapToGrid="0">
      <p:cViewPr varScale="1">
        <p:scale>
          <a:sx n="47" d="100"/>
          <a:sy n="47" d="100"/>
        </p:scale>
        <p:origin x="1596"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AD0AD0-5D0A-439F-8105-5E1C3648C0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40C3E9E-0851-43F3-ACB3-EB3A039B3230}">
      <dgm:prSet/>
      <dgm:spPr/>
      <dgm:t>
        <a:bodyPr/>
        <a:lstStyle/>
        <a:p>
          <a:pPr>
            <a:lnSpc>
              <a:spcPct val="100000"/>
            </a:lnSpc>
          </a:pPr>
          <a:r>
            <a:rPr lang="en-US">
              <a:solidFill>
                <a:schemeClr val="bg1"/>
              </a:solidFill>
              <a:latin typeface="Franklin Gothic Book" panose="020B0503020102020204" pitchFamily="34" charset="0"/>
            </a:rPr>
            <a:t>Establish expectations concerning the process of residency recruitment</a:t>
          </a:r>
        </a:p>
      </dgm:t>
    </dgm:pt>
    <dgm:pt modelId="{4C6A323C-6232-4FDF-A19D-CB81546BFD7E}" type="parTrans" cxnId="{EFE113A6-340E-4D51-B969-6BEC5E0DD3CE}">
      <dgm:prSet/>
      <dgm:spPr/>
      <dgm:t>
        <a:bodyPr/>
        <a:lstStyle/>
        <a:p>
          <a:endParaRPr lang="en-US">
            <a:solidFill>
              <a:schemeClr val="bg1"/>
            </a:solidFill>
            <a:latin typeface="Franklin Gothic Book" panose="020B0503020102020204" pitchFamily="34" charset="0"/>
          </a:endParaRPr>
        </a:p>
      </dgm:t>
    </dgm:pt>
    <dgm:pt modelId="{AEC4F74C-B4FC-4896-80C3-664570795591}" type="sibTrans" cxnId="{EFE113A6-340E-4D51-B969-6BEC5E0DD3CE}">
      <dgm:prSet/>
      <dgm:spPr/>
      <dgm:t>
        <a:bodyPr/>
        <a:lstStyle/>
        <a:p>
          <a:endParaRPr lang="en-US">
            <a:solidFill>
              <a:schemeClr val="bg1"/>
            </a:solidFill>
            <a:latin typeface="Franklin Gothic Book" panose="020B0503020102020204" pitchFamily="34" charset="0"/>
          </a:endParaRPr>
        </a:p>
      </dgm:t>
    </dgm:pt>
    <dgm:pt modelId="{40D23989-95FC-447A-93D3-BCDC617850C0}">
      <dgm:prSet/>
      <dgm:spPr/>
      <dgm:t>
        <a:bodyPr/>
        <a:lstStyle/>
        <a:p>
          <a:pPr>
            <a:lnSpc>
              <a:spcPct val="100000"/>
            </a:lnSpc>
          </a:pPr>
          <a:r>
            <a:rPr lang="en-US">
              <a:solidFill>
                <a:schemeClr val="bg1"/>
              </a:solidFill>
              <a:latin typeface="Franklin Gothic Book" panose="020B0503020102020204" pitchFamily="34" charset="0"/>
            </a:rPr>
            <a:t>Understand functionalities of PhORCAS to assist you with submitting residency applications</a:t>
          </a:r>
        </a:p>
      </dgm:t>
    </dgm:pt>
    <dgm:pt modelId="{8C3D11D5-8A40-4B72-870F-4C5F24740075}" type="parTrans" cxnId="{E2AA9BD7-5480-47EE-B515-38DAA6FAA146}">
      <dgm:prSet/>
      <dgm:spPr/>
      <dgm:t>
        <a:bodyPr/>
        <a:lstStyle/>
        <a:p>
          <a:endParaRPr lang="en-US">
            <a:solidFill>
              <a:schemeClr val="bg1"/>
            </a:solidFill>
            <a:latin typeface="Franklin Gothic Book" panose="020B0503020102020204" pitchFamily="34" charset="0"/>
          </a:endParaRPr>
        </a:p>
      </dgm:t>
    </dgm:pt>
    <dgm:pt modelId="{1BAA4B89-5805-4E37-BC44-9E5A63091A8A}" type="sibTrans" cxnId="{E2AA9BD7-5480-47EE-B515-38DAA6FAA146}">
      <dgm:prSet/>
      <dgm:spPr/>
      <dgm:t>
        <a:bodyPr/>
        <a:lstStyle/>
        <a:p>
          <a:endParaRPr lang="en-US">
            <a:solidFill>
              <a:schemeClr val="bg1"/>
            </a:solidFill>
            <a:latin typeface="Franklin Gothic Book" panose="020B0503020102020204" pitchFamily="34" charset="0"/>
          </a:endParaRPr>
        </a:p>
      </dgm:t>
    </dgm:pt>
    <dgm:pt modelId="{57C87ED5-1758-47C0-9AF3-5E7C193EC3B8}">
      <dgm:prSet/>
      <dgm:spPr/>
      <dgm:t>
        <a:bodyPr/>
        <a:lstStyle/>
        <a:p>
          <a:pPr>
            <a:lnSpc>
              <a:spcPct val="100000"/>
            </a:lnSpc>
          </a:pPr>
          <a:r>
            <a:rPr lang="en-US">
              <a:solidFill>
                <a:schemeClr val="bg1"/>
              </a:solidFill>
              <a:latin typeface="Franklin Gothic Book" panose="020B0503020102020204" pitchFamily="34" charset="0"/>
            </a:rPr>
            <a:t>Explain the Two-Phase Match process</a:t>
          </a:r>
        </a:p>
      </dgm:t>
    </dgm:pt>
    <dgm:pt modelId="{3C153124-D4BA-4DED-84AC-60C27332F938}" type="parTrans" cxnId="{B57B1699-C43E-445B-9644-9626CE3E777E}">
      <dgm:prSet/>
      <dgm:spPr/>
      <dgm:t>
        <a:bodyPr/>
        <a:lstStyle/>
        <a:p>
          <a:endParaRPr lang="en-US">
            <a:solidFill>
              <a:schemeClr val="bg1"/>
            </a:solidFill>
            <a:latin typeface="Franklin Gothic Book" panose="020B0503020102020204" pitchFamily="34" charset="0"/>
          </a:endParaRPr>
        </a:p>
      </dgm:t>
    </dgm:pt>
    <dgm:pt modelId="{39B02690-6DDA-4924-B6F6-BAF5F8B69C5D}" type="sibTrans" cxnId="{B57B1699-C43E-445B-9644-9626CE3E777E}">
      <dgm:prSet/>
      <dgm:spPr/>
      <dgm:t>
        <a:bodyPr/>
        <a:lstStyle/>
        <a:p>
          <a:endParaRPr lang="en-US">
            <a:solidFill>
              <a:schemeClr val="bg1"/>
            </a:solidFill>
            <a:latin typeface="Franklin Gothic Book" panose="020B0503020102020204" pitchFamily="34" charset="0"/>
          </a:endParaRPr>
        </a:p>
      </dgm:t>
    </dgm:pt>
    <dgm:pt modelId="{958D4CCD-862C-4EE7-99BC-3ABE52009C71}">
      <dgm:prSet/>
      <dgm:spPr/>
      <dgm:t>
        <a:bodyPr/>
        <a:lstStyle/>
        <a:p>
          <a:pPr>
            <a:lnSpc>
              <a:spcPct val="100000"/>
            </a:lnSpc>
          </a:pPr>
          <a:r>
            <a:rPr lang="en-US">
              <a:solidFill>
                <a:schemeClr val="bg1"/>
              </a:solidFill>
              <a:latin typeface="Franklin Gothic Book" panose="020B0503020102020204" pitchFamily="34" charset="0"/>
            </a:rPr>
            <a:t>Understand how PhORCAS and The Match will interact</a:t>
          </a:r>
        </a:p>
      </dgm:t>
    </dgm:pt>
    <dgm:pt modelId="{80C5D0C5-72F5-478A-A197-D10F3868038C}" type="parTrans" cxnId="{38720025-F089-4421-8342-74374428A009}">
      <dgm:prSet/>
      <dgm:spPr/>
      <dgm:t>
        <a:bodyPr/>
        <a:lstStyle/>
        <a:p>
          <a:endParaRPr lang="en-US">
            <a:solidFill>
              <a:schemeClr val="bg1"/>
            </a:solidFill>
            <a:latin typeface="Franklin Gothic Book" panose="020B0503020102020204" pitchFamily="34" charset="0"/>
          </a:endParaRPr>
        </a:p>
      </dgm:t>
    </dgm:pt>
    <dgm:pt modelId="{174054B3-B978-4C70-A3C6-06B936DB4234}" type="sibTrans" cxnId="{38720025-F089-4421-8342-74374428A009}">
      <dgm:prSet/>
      <dgm:spPr/>
      <dgm:t>
        <a:bodyPr/>
        <a:lstStyle/>
        <a:p>
          <a:endParaRPr lang="en-US">
            <a:solidFill>
              <a:schemeClr val="bg1"/>
            </a:solidFill>
            <a:latin typeface="Franklin Gothic Book" panose="020B0503020102020204" pitchFamily="34" charset="0"/>
          </a:endParaRPr>
        </a:p>
      </dgm:t>
    </dgm:pt>
    <dgm:pt modelId="{64B67EAD-0B45-457A-ACFC-5F688B2D8374}">
      <dgm:prSet/>
      <dgm:spPr/>
      <dgm:t>
        <a:bodyPr/>
        <a:lstStyle/>
        <a:p>
          <a:pPr>
            <a:lnSpc>
              <a:spcPct val="100000"/>
            </a:lnSpc>
          </a:pPr>
          <a:r>
            <a:rPr lang="en-US">
              <a:solidFill>
                <a:schemeClr val="bg1"/>
              </a:solidFill>
              <a:latin typeface="Franklin Gothic Book" panose="020B0503020102020204" pitchFamily="34" charset="0"/>
            </a:rPr>
            <a:t>Identify pointers to help you effectively navigate the application portal in PhORCAS</a:t>
          </a:r>
        </a:p>
      </dgm:t>
    </dgm:pt>
    <dgm:pt modelId="{54F0C0FD-3F04-4802-B48E-48DE30E253E4}" type="parTrans" cxnId="{E4504900-72E0-43D6-9C1B-9A6B8577A0B1}">
      <dgm:prSet/>
      <dgm:spPr/>
      <dgm:t>
        <a:bodyPr/>
        <a:lstStyle/>
        <a:p>
          <a:endParaRPr lang="en-US">
            <a:solidFill>
              <a:schemeClr val="bg1"/>
            </a:solidFill>
            <a:latin typeface="Franklin Gothic Book" panose="020B0503020102020204" pitchFamily="34" charset="0"/>
          </a:endParaRPr>
        </a:p>
      </dgm:t>
    </dgm:pt>
    <dgm:pt modelId="{BF0D989B-1BDE-4433-9B15-02357EFC401C}" type="sibTrans" cxnId="{E4504900-72E0-43D6-9C1B-9A6B8577A0B1}">
      <dgm:prSet/>
      <dgm:spPr/>
      <dgm:t>
        <a:bodyPr/>
        <a:lstStyle/>
        <a:p>
          <a:endParaRPr lang="en-US">
            <a:solidFill>
              <a:schemeClr val="bg1"/>
            </a:solidFill>
            <a:latin typeface="Franklin Gothic Book" panose="020B0503020102020204" pitchFamily="34" charset="0"/>
          </a:endParaRPr>
        </a:p>
      </dgm:t>
    </dgm:pt>
    <dgm:pt modelId="{BE3933E7-4EE4-4F81-AF30-382F242108FE}" type="pres">
      <dgm:prSet presAssocID="{68AD0AD0-5D0A-439F-8105-5E1C3648C02B}" presName="root" presStyleCnt="0">
        <dgm:presLayoutVars>
          <dgm:dir/>
          <dgm:resizeHandles val="exact"/>
        </dgm:presLayoutVars>
      </dgm:prSet>
      <dgm:spPr/>
    </dgm:pt>
    <dgm:pt modelId="{BDC3B5F6-DC1F-4D2D-8E1A-EED2FA60961C}" type="pres">
      <dgm:prSet presAssocID="{540C3E9E-0851-43F3-ACB3-EB3A039B3230}" presName="compNode" presStyleCnt="0"/>
      <dgm:spPr/>
    </dgm:pt>
    <dgm:pt modelId="{74093F7E-BAB3-4A2D-8A7A-604A4B9706FA}" type="pres">
      <dgm:prSet presAssocID="{540C3E9E-0851-43F3-ACB3-EB3A039B3230}" presName="bgRect" presStyleLbl="bgShp" presStyleIdx="0" presStyleCnt="5"/>
      <dgm:spPr>
        <a:solidFill>
          <a:srgbClr val="5B9BD5"/>
        </a:solidFill>
      </dgm:spPr>
    </dgm:pt>
    <dgm:pt modelId="{0F9BD73A-1139-46B1-8BCB-E7698F9F0852}" type="pres">
      <dgm:prSet presAssocID="{540C3E9E-0851-43F3-ACB3-EB3A039B3230}"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AE04709C-0152-4D92-99B6-7A15365E9CF2}" type="pres">
      <dgm:prSet presAssocID="{540C3E9E-0851-43F3-ACB3-EB3A039B3230}" presName="spaceRect" presStyleCnt="0"/>
      <dgm:spPr/>
    </dgm:pt>
    <dgm:pt modelId="{0569FB3E-C800-47CF-AE89-D6BE3E4778D3}" type="pres">
      <dgm:prSet presAssocID="{540C3E9E-0851-43F3-ACB3-EB3A039B3230}" presName="parTx" presStyleLbl="revTx" presStyleIdx="0" presStyleCnt="5">
        <dgm:presLayoutVars>
          <dgm:chMax val="0"/>
          <dgm:chPref val="0"/>
        </dgm:presLayoutVars>
      </dgm:prSet>
      <dgm:spPr/>
    </dgm:pt>
    <dgm:pt modelId="{D0239864-E37E-4C09-A3F2-B9EDFDE64524}" type="pres">
      <dgm:prSet presAssocID="{AEC4F74C-B4FC-4896-80C3-664570795591}" presName="sibTrans" presStyleCnt="0"/>
      <dgm:spPr/>
    </dgm:pt>
    <dgm:pt modelId="{DEB18B11-0487-40CF-81F1-8FD93CDC24E7}" type="pres">
      <dgm:prSet presAssocID="{40D23989-95FC-447A-93D3-BCDC617850C0}" presName="compNode" presStyleCnt="0"/>
      <dgm:spPr/>
    </dgm:pt>
    <dgm:pt modelId="{BEC726EE-2AEA-46D1-81BB-452F515F7CE4}" type="pres">
      <dgm:prSet presAssocID="{40D23989-95FC-447A-93D3-BCDC617850C0}" presName="bgRect" presStyleLbl="bgShp" presStyleIdx="1" presStyleCnt="5"/>
      <dgm:spPr>
        <a:solidFill>
          <a:srgbClr val="5B9BD5"/>
        </a:solidFill>
      </dgm:spPr>
    </dgm:pt>
    <dgm:pt modelId="{F5E60B47-3ACA-4A59-A559-52A72BB7DA6C}" type="pres">
      <dgm:prSet presAssocID="{40D23989-95FC-447A-93D3-BCDC617850C0}"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FB0B2AF9-2BE4-4AF3-B5CE-74F10B810E17}" type="pres">
      <dgm:prSet presAssocID="{40D23989-95FC-447A-93D3-BCDC617850C0}" presName="spaceRect" presStyleCnt="0"/>
      <dgm:spPr/>
    </dgm:pt>
    <dgm:pt modelId="{FD6CCBEF-2658-48E7-8F94-768D1105F541}" type="pres">
      <dgm:prSet presAssocID="{40D23989-95FC-447A-93D3-BCDC617850C0}" presName="parTx" presStyleLbl="revTx" presStyleIdx="1" presStyleCnt="5">
        <dgm:presLayoutVars>
          <dgm:chMax val="0"/>
          <dgm:chPref val="0"/>
        </dgm:presLayoutVars>
      </dgm:prSet>
      <dgm:spPr/>
    </dgm:pt>
    <dgm:pt modelId="{F3D27F55-0D66-460F-8CE6-35396A20279D}" type="pres">
      <dgm:prSet presAssocID="{1BAA4B89-5805-4E37-BC44-9E5A63091A8A}" presName="sibTrans" presStyleCnt="0"/>
      <dgm:spPr/>
    </dgm:pt>
    <dgm:pt modelId="{EDAAE075-6315-4D83-B492-67D967176747}" type="pres">
      <dgm:prSet presAssocID="{57C87ED5-1758-47C0-9AF3-5E7C193EC3B8}" presName="compNode" presStyleCnt="0"/>
      <dgm:spPr/>
    </dgm:pt>
    <dgm:pt modelId="{56BF6635-C071-4D2E-97E7-E4614505B320}" type="pres">
      <dgm:prSet presAssocID="{57C87ED5-1758-47C0-9AF3-5E7C193EC3B8}" presName="bgRect" presStyleLbl="bgShp" presStyleIdx="2" presStyleCnt="5"/>
      <dgm:spPr>
        <a:solidFill>
          <a:srgbClr val="5B9BD5"/>
        </a:solidFill>
      </dgm:spPr>
    </dgm:pt>
    <dgm:pt modelId="{55217642-A9B6-49AE-985E-E1949D61400B}" type="pres">
      <dgm:prSet presAssocID="{57C87ED5-1758-47C0-9AF3-5E7C193EC3B8}"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F0099884-CAE8-41DE-B8C7-6363C5766B0D}" type="pres">
      <dgm:prSet presAssocID="{57C87ED5-1758-47C0-9AF3-5E7C193EC3B8}" presName="spaceRect" presStyleCnt="0"/>
      <dgm:spPr/>
    </dgm:pt>
    <dgm:pt modelId="{0365589A-9213-4481-B452-8A0C6663EC2A}" type="pres">
      <dgm:prSet presAssocID="{57C87ED5-1758-47C0-9AF3-5E7C193EC3B8}" presName="parTx" presStyleLbl="revTx" presStyleIdx="2" presStyleCnt="5">
        <dgm:presLayoutVars>
          <dgm:chMax val="0"/>
          <dgm:chPref val="0"/>
        </dgm:presLayoutVars>
      </dgm:prSet>
      <dgm:spPr/>
    </dgm:pt>
    <dgm:pt modelId="{FCE93468-488A-434E-B633-A8ADE5ED29C0}" type="pres">
      <dgm:prSet presAssocID="{39B02690-6DDA-4924-B6F6-BAF5F8B69C5D}" presName="sibTrans" presStyleCnt="0"/>
      <dgm:spPr/>
    </dgm:pt>
    <dgm:pt modelId="{3873A056-E225-4CCA-8A7A-454C1FEC9A5E}" type="pres">
      <dgm:prSet presAssocID="{958D4CCD-862C-4EE7-99BC-3ABE52009C71}" presName="compNode" presStyleCnt="0"/>
      <dgm:spPr/>
    </dgm:pt>
    <dgm:pt modelId="{D23FE025-4804-477E-B56B-4D3F8D7CF38D}" type="pres">
      <dgm:prSet presAssocID="{958D4CCD-862C-4EE7-99BC-3ABE52009C71}" presName="bgRect" presStyleLbl="bgShp" presStyleIdx="3" presStyleCnt="5"/>
      <dgm:spPr>
        <a:solidFill>
          <a:srgbClr val="5B9BD5"/>
        </a:solidFill>
      </dgm:spPr>
    </dgm:pt>
    <dgm:pt modelId="{BE94E071-6523-4955-A984-82AA9E40DE07}" type="pres">
      <dgm:prSet presAssocID="{958D4CCD-862C-4EE7-99BC-3ABE52009C71}"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8E0E0A2F-918C-4714-B290-E35C336B42E0}" type="pres">
      <dgm:prSet presAssocID="{958D4CCD-862C-4EE7-99BC-3ABE52009C71}" presName="spaceRect" presStyleCnt="0"/>
      <dgm:spPr/>
    </dgm:pt>
    <dgm:pt modelId="{4ADA79D1-919F-4CF1-84B8-2B7D69578CC2}" type="pres">
      <dgm:prSet presAssocID="{958D4CCD-862C-4EE7-99BC-3ABE52009C71}" presName="parTx" presStyleLbl="revTx" presStyleIdx="3" presStyleCnt="5">
        <dgm:presLayoutVars>
          <dgm:chMax val="0"/>
          <dgm:chPref val="0"/>
        </dgm:presLayoutVars>
      </dgm:prSet>
      <dgm:spPr/>
    </dgm:pt>
    <dgm:pt modelId="{E48B3D6A-787A-419B-ACA0-8993E986FAB8}" type="pres">
      <dgm:prSet presAssocID="{174054B3-B978-4C70-A3C6-06B936DB4234}" presName="sibTrans" presStyleCnt="0"/>
      <dgm:spPr/>
    </dgm:pt>
    <dgm:pt modelId="{D1D8BDC4-E136-412B-AC57-ADE8952DBFF8}" type="pres">
      <dgm:prSet presAssocID="{64B67EAD-0B45-457A-ACFC-5F688B2D8374}" presName="compNode" presStyleCnt="0"/>
      <dgm:spPr/>
    </dgm:pt>
    <dgm:pt modelId="{BB62B9B1-46B3-4B0C-83AC-D7EFE9CD0E98}" type="pres">
      <dgm:prSet presAssocID="{64B67EAD-0B45-457A-ACFC-5F688B2D8374}" presName="bgRect" presStyleLbl="bgShp" presStyleIdx="4" presStyleCnt="5"/>
      <dgm:spPr>
        <a:solidFill>
          <a:srgbClr val="5B9BD5"/>
        </a:solidFill>
      </dgm:spPr>
    </dgm:pt>
    <dgm:pt modelId="{8066AE6E-ACC1-4FEE-9A14-55C8B90E2175}" type="pres">
      <dgm:prSet presAssocID="{64B67EAD-0B45-457A-ACFC-5F688B2D8374}"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ight Pointing Backhand Index"/>
        </a:ext>
      </dgm:extLst>
    </dgm:pt>
    <dgm:pt modelId="{72BF30B6-FDD9-4926-84A3-C5132D5C585B}" type="pres">
      <dgm:prSet presAssocID="{64B67EAD-0B45-457A-ACFC-5F688B2D8374}" presName="spaceRect" presStyleCnt="0"/>
      <dgm:spPr/>
    </dgm:pt>
    <dgm:pt modelId="{4DEED604-3F7F-404D-B103-30E9C8449C78}" type="pres">
      <dgm:prSet presAssocID="{64B67EAD-0B45-457A-ACFC-5F688B2D8374}" presName="parTx" presStyleLbl="revTx" presStyleIdx="4" presStyleCnt="5">
        <dgm:presLayoutVars>
          <dgm:chMax val="0"/>
          <dgm:chPref val="0"/>
        </dgm:presLayoutVars>
      </dgm:prSet>
      <dgm:spPr/>
    </dgm:pt>
  </dgm:ptLst>
  <dgm:cxnLst>
    <dgm:cxn modelId="{E4504900-72E0-43D6-9C1B-9A6B8577A0B1}" srcId="{68AD0AD0-5D0A-439F-8105-5E1C3648C02B}" destId="{64B67EAD-0B45-457A-ACFC-5F688B2D8374}" srcOrd="4" destOrd="0" parTransId="{54F0C0FD-3F04-4802-B48E-48DE30E253E4}" sibTransId="{BF0D989B-1BDE-4433-9B15-02357EFC401C}"/>
    <dgm:cxn modelId="{38720025-F089-4421-8342-74374428A009}" srcId="{68AD0AD0-5D0A-439F-8105-5E1C3648C02B}" destId="{958D4CCD-862C-4EE7-99BC-3ABE52009C71}" srcOrd="3" destOrd="0" parTransId="{80C5D0C5-72F5-478A-A197-D10F3868038C}" sibTransId="{174054B3-B978-4C70-A3C6-06B936DB4234}"/>
    <dgm:cxn modelId="{7FC0047D-945A-47DC-9B5D-BB124ED6A9F5}" type="presOf" srcId="{57C87ED5-1758-47C0-9AF3-5E7C193EC3B8}" destId="{0365589A-9213-4481-B452-8A0C6663EC2A}" srcOrd="0" destOrd="0" presId="urn:microsoft.com/office/officeart/2018/2/layout/IconVerticalSolidList"/>
    <dgm:cxn modelId="{7071E987-EFB9-4C79-9F18-B3DCBA5DE0F3}" type="presOf" srcId="{64B67EAD-0B45-457A-ACFC-5F688B2D8374}" destId="{4DEED604-3F7F-404D-B103-30E9C8449C78}" srcOrd="0" destOrd="0" presId="urn:microsoft.com/office/officeart/2018/2/layout/IconVerticalSolidList"/>
    <dgm:cxn modelId="{65B75A8A-D750-4A33-A0C8-E4DE23D2BB74}" type="presOf" srcId="{958D4CCD-862C-4EE7-99BC-3ABE52009C71}" destId="{4ADA79D1-919F-4CF1-84B8-2B7D69578CC2}" srcOrd="0" destOrd="0" presId="urn:microsoft.com/office/officeart/2018/2/layout/IconVerticalSolidList"/>
    <dgm:cxn modelId="{87FEE397-9AEE-4A89-AFB1-416007401DA4}" type="presOf" srcId="{68AD0AD0-5D0A-439F-8105-5E1C3648C02B}" destId="{BE3933E7-4EE4-4F81-AF30-382F242108FE}" srcOrd="0" destOrd="0" presId="urn:microsoft.com/office/officeart/2018/2/layout/IconVerticalSolidList"/>
    <dgm:cxn modelId="{B57B1699-C43E-445B-9644-9626CE3E777E}" srcId="{68AD0AD0-5D0A-439F-8105-5E1C3648C02B}" destId="{57C87ED5-1758-47C0-9AF3-5E7C193EC3B8}" srcOrd="2" destOrd="0" parTransId="{3C153124-D4BA-4DED-84AC-60C27332F938}" sibTransId="{39B02690-6DDA-4924-B6F6-BAF5F8B69C5D}"/>
    <dgm:cxn modelId="{EFE113A6-340E-4D51-B969-6BEC5E0DD3CE}" srcId="{68AD0AD0-5D0A-439F-8105-5E1C3648C02B}" destId="{540C3E9E-0851-43F3-ACB3-EB3A039B3230}" srcOrd="0" destOrd="0" parTransId="{4C6A323C-6232-4FDF-A19D-CB81546BFD7E}" sibTransId="{AEC4F74C-B4FC-4896-80C3-664570795591}"/>
    <dgm:cxn modelId="{2F7D23AE-4E69-41AA-8E99-45B87F05C07E}" type="presOf" srcId="{540C3E9E-0851-43F3-ACB3-EB3A039B3230}" destId="{0569FB3E-C800-47CF-AE89-D6BE3E4778D3}" srcOrd="0" destOrd="0" presId="urn:microsoft.com/office/officeart/2018/2/layout/IconVerticalSolidList"/>
    <dgm:cxn modelId="{F39D63D4-2B5D-420C-A767-23211A567D8F}" type="presOf" srcId="{40D23989-95FC-447A-93D3-BCDC617850C0}" destId="{FD6CCBEF-2658-48E7-8F94-768D1105F541}" srcOrd="0" destOrd="0" presId="urn:microsoft.com/office/officeart/2018/2/layout/IconVerticalSolidList"/>
    <dgm:cxn modelId="{E2AA9BD7-5480-47EE-B515-38DAA6FAA146}" srcId="{68AD0AD0-5D0A-439F-8105-5E1C3648C02B}" destId="{40D23989-95FC-447A-93D3-BCDC617850C0}" srcOrd="1" destOrd="0" parTransId="{8C3D11D5-8A40-4B72-870F-4C5F24740075}" sibTransId="{1BAA4B89-5805-4E37-BC44-9E5A63091A8A}"/>
    <dgm:cxn modelId="{8F8988FD-83D4-43F5-813E-EE9D131314C8}" type="presParOf" srcId="{BE3933E7-4EE4-4F81-AF30-382F242108FE}" destId="{BDC3B5F6-DC1F-4D2D-8E1A-EED2FA60961C}" srcOrd="0" destOrd="0" presId="urn:microsoft.com/office/officeart/2018/2/layout/IconVerticalSolidList"/>
    <dgm:cxn modelId="{077E7CA7-C664-4692-A908-1537EC73E3F9}" type="presParOf" srcId="{BDC3B5F6-DC1F-4D2D-8E1A-EED2FA60961C}" destId="{74093F7E-BAB3-4A2D-8A7A-604A4B9706FA}" srcOrd="0" destOrd="0" presId="urn:microsoft.com/office/officeart/2018/2/layout/IconVerticalSolidList"/>
    <dgm:cxn modelId="{635230FA-B4C6-4567-B238-CB1F3E995FAE}" type="presParOf" srcId="{BDC3B5F6-DC1F-4D2D-8E1A-EED2FA60961C}" destId="{0F9BD73A-1139-46B1-8BCB-E7698F9F0852}" srcOrd="1" destOrd="0" presId="urn:microsoft.com/office/officeart/2018/2/layout/IconVerticalSolidList"/>
    <dgm:cxn modelId="{743CBF07-3ED9-4D5D-880E-FBF33F94C493}" type="presParOf" srcId="{BDC3B5F6-DC1F-4D2D-8E1A-EED2FA60961C}" destId="{AE04709C-0152-4D92-99B6-7A15365E9CF2}" srcOrd="2" destOrd="0" presId="urn:microsoft.com/office/officeart/2018/2/layout/IconVerticalSolidList"/>
    <dgm:cxn modelId="{1B5AC5A2-57E3-4464-BF42-132E812DD0F6}" type="presParOf" srcId="{BDC3B5F6-DC1F-4D2D-8E1A-EED2FA60961C}" destId="{0569FB3E-C800-47CF-AE89-D6BE3E4778D3}" srcOrd="3" destOrd="0" presId="urn:microsoft.com/office/officeart/2018/2/layout/IconVerticalSolidList"/>
    <dgm:cxn modelId="{5674DA9A-08EE-4165-AF13-3A368AF249C9}" type="presParOf" srcId="{BE3933E7-4EE4-4F81-AF30-382F242108FE}" destId="{D0239864-E37E-4C09-A3F2-B9EDFDE64524}" srcOrd="1" destOrd="0" presId="urn:microsoft.com/office/officeart/2018/2/layout/IconVerticalSolidList"/>
    <dgm:cxn modelId="{C5B15851-1AD3-45B4-99B8-3C21D6BF3A47}" type="presParOf" srcId="{BE3933E7-4EE4-4F81-AF30-382F242108FE}" destId="{DEB18B11-0487-40CF-81F1-8FD93CDC24E7}" srcOrd="2" destOrd="0" presId="urn:microsoft.com/office/officeart/2018/2/layout/IconVerticalSolidList"/>
    <dgm:cxn modelId="{9F29967D-C407-41AD-8AD5-6DE9D9A98272}" type="presParOf" srcId="{DEB18B11-0487-40CF-81F1-8FD93CDC24E7}" destId="{BEC726EE-2AEA-46D1-81BB-452F515F7CE4}" srcOrd="0" destOrd="0" presId="urn:microsoft.com/office/officeart/2018/2/layout/IconVerticalSolidList"/>
    <dgm:cxn modelId="{A64E59A6-0B00-41CB-AE64-33DA6F9BA648}" type="presParOf" srcId="{DEB18B11-0487-40CF-81F1-8FD93CDC24E7}" destId="{F5E60B47-3ACA-4A59-A559-52A72BB7DA6C}" srcOrd="1" destOrd="0" presId="urn:microsoft.com/office/officeart/2018/2/layout/IconVerticalSolidList"/>
    <dgm:cxn modelId="{9CC877CE-D847-4CDE-9354-07DEFDAFBAF7}" type="presParOf" srcId="{DEB18B11-0487-40CF-81F1-8FD93CDC24E7}" destId="{FB0B2AF9-2BE4-4AF3-B5CE-74F10B810E17}" srcOrd="2" destOrd="0" presId="urn:microsoft.com/office/officeart/2018/2/layout/IconVerticalSolidList"/>
    <dgm:cxn modelId="{04A1F6C2-3271-4FA8-A208-1C6EFABDF06B}" type="presParOf" srcId="{DEB18B11-0487-40CF-81F1-8FD93CDC24E7}" destId="{FD6CCBEF-2658-48E7-8F94-768D1105F541}" srcOrd="3" destOrd="0" presId="urn:microsoft.com/office/officeart/2018/2/layout/IconVerticalSolidList"/>
    <dgm:cxn modelId="{2FF337C7-58CA-4765-A446-7987A6F2CC94}" type="presParOf" srcId="{BE3933E7-4EE4-4F81-AF30-382F242108FE}" destId="{F3D27F55-0D66-460F-8CE6-35396A20279D}" srcOrd="3" destOrd="0" presId="urn:microsoft.com/office/officeart/2018/2/layout/IconVerticalSolidList"/>
    <dgm:cxn modelId="{6389C6B7-3559-4F44-9C1F-EE1CA46E9A1F}" type="presParOf" srcId="{BE3933E7-4EE4-4F81-AF30-382F242108FE}" destId="{EDAAE075-6315-4D83-B492-67D967176747}" srcOrd="4" destOrd="0" presId="urn:microsoft.com/office/officeart/2018/2/layout/IconVerticalSolidList"/>
    <dgm:cxn modelId="{653A72A9-93F8-4439-B6B8-F9F77F5C7109}" type="presParOf" srcId="{EDAAE075-6315-4D83-B492-67D967176747}" destId="{56BF6635-C071-4D2E-97E7-E4614505B320}" srcOrd="0" destOrd="0" presId="urn:microsoft.com/office/officeart/2018/2/layout/IconVerticalSolidList"/>
    <dgm:cxn modelId="{C8F18EFA-8F31-4566-829C-56F8107C4EBB}" type="presParOf" srcId="{EDAAE075-6315-4D83-B492-67D967176747}" destId="{55217642-A9B6-49AE-985E-E1949D61400B}" srcOrd="1" destOrd="0" presId="urn:microsoft.com/office/officeart/2018/2/layout/IconVerticalSolidList"/>
    <dgm:cxn modelId="{59CB430F-72E7-4118-827B-A56713AFD8F4}" type="presParOf" srcId="{EDAAE075-6315-4D83-B492-67D967176747}" destId="{F0099884-CAE8-41DE-B8C7-6363C5766B0D}" srcOrd="2" destOrd="0" presId="urn:microsoft.com/office/officeart/2018/2/layout/IconVerticalSolidList"/>
    <dgm:cxn modelId="{90B25D45-2704-4D9F-9FAD-12AA3E594013}" type="presParOf" srcId="{EDAAE075-6315-4D83-B492-67D967176747}" destId="{0365589A-9213-4481-B452-8A0C6663EC2A}" srcOrd="3" destOrd="0" presId="urn:microsoft.com/office/officeart/2018/2/layout/IconVerticalSolidList"/>
    <dgm:cxn modelId="{27ACC00D-521C-4B9F-83E7-4EC606C99079}" type="presParOf" srcId="{BE3933E7-4EE4-4F81-AF30-382F242108FE}" destId="{FCE93468-488A-434E-B633-A8ADE5ED29C0}" srcOrd="5" destOrd="0" presId="urn:microsoft.com/office/officeart/2018/2/layout/IconVerticalSolidList"/>
    <dgm:cxn modelId="{1E9FD6BD-5958-4486-9B39-CE8E21D73BF4}" type="presParOf" srcId="{BE3933E7-4EE4-4F81-AF30-382F242108FE}" destId="{3873A056-E225-4CCA-8A7A-454C1FEC9A5E}" srcOrd="6" destOrd="0" presId="urn:microsoft.com/office/officeart/2018/2/layout/IconVerticalSolidList"/>
    <dgm:cxn modelId="{A3492FD8-01CF-494F-B017-46995F08B438}" type="presParOf" srcId="{3873A056-E225-4CCA-8A7A-454C1FEC9A5E}" destId="{D23FE025-4804-477E-B56B-4D3F8D7CF38D}" srcOrd="0" destOrd="0" presId="urn:microsoft.com/office/officeart/2018/2/layout/IconVerticalSolidList"/>
    <dgm:cxn modelId="{9C0E369E-73EF-4AC7-9340-C45C3501937D}" type="presParOf" srcId="{3873A056-E225-4CCA-8A7A-454C1FEC9A5E}" destId="{BE94E071-6523-4955-A984-82AA9E40DE07}" srcOrd="1" destOrd="0" presId="urn:microsoft.com/office/officeart/2018/2/layout/IconVerticalSolidList"/>
    <dgm:cxn modelId="{D165AFBE-7BC3-4CD0-A808-CCE59A8F2994}" type="presParOf" srcId="{3873A056-E225-4CCA-8A7A-454C1FEC9A5E}" destId="{8E0E0A2F-918C-4714-B290-E35C336B42E0}" srcOrd="2" destOrd="0" presId="urn:microsoft.com/office/officeart/2018/2/layout/IconVerticalSolidList"/>
    <dgm:cxn modelId="{A0C8C848-3F48-4836-AB07-377D5023E2AA}" type="presParOf" srcId="{3873A056-E225-4CCA-8A7A-454C1FEC9A5E}" destId="{4ADA79D1-919F-4CF1-84B8-2B7D69578CC2}" srcOrd="3" destOrd="0" presId="urn:microsoft.com/office/officeart/2018/2/layout/IconVerticalSolidList"/>
    <dgm:cxn modelId="{A0F99EDA-3B73-43C8-BA86-52A0B10784AB}" type="presParOf" srcId="{BE3933E7-4EE4-4F81-AF30-382F242108FE}" destId="{E48B3D6A-787A-419B-ACA0-8993E986FAB8}" srcOrd="7" destOrd="0" presId="urn:microsoft.com/office/officeart/2018/2/layout/IconVerticalSolidList"/>
    <dgm:cxn modelId="{42C8EDAE-A6A4-4966-8558-E3BC65B0120D}" type="presParOf" srcId="{BE3933E7-4EE4-4F81-AF30-382F242108FE}" destId="{D1D8BDC4-E136-412B-AC57-ADE8952DBFF8}" srcOrd="8" destOrd="0" presId="urn:microsoft.com/office/officeart/2018/2/layout/IconVerticalSolidList"/>
    <dgm:cxn modelId="{23ACBB74-ABEF-4E56-A053-C6F91ACDF353}" type="presParOf" srcId="{D1D8BDC4-E136-412B-AC57-ADE8952DBFF8}" destId="{BB62B9B1-46B3-4B0C-83AC-D7EFE9CD0E98}" srcOrd="0" destOrd="0" presId="urn:microsoft.com/office/officeart/2018/2/layout/IconVerticalSolidList"/>
    <dgm:cxn modelId="{B76B3D7F-5C7C-4A2B-A067-693021CFF752}" type="presParOf" srcId="{D1D8BDC4-E136-412B-AC57-ADE8952DBFF8}" destId="{8066AE6E-ACC1-4FEE-9A14-55C8B90E2175}" srcOrd="1" destOrd="0" presId="urn:microsoft.com/office/officeart/2018/2/layout/IconVerticalSolidList"/>
    <dgm:cxn modelId="{27E23C2D-2C20-45A0-A270-FD5BA98D1C49}" type="presParOf" srcId="{D1D8BDC4-E136-412B-AC57-ADE8952DBFF8}" destId="{72BF30B6-FDD9-4926-84A3-C5132D5C585B}" srcOrd="2" destOrd="0" presId="urn:microsoft.com/office/officeart/2018/2/layout/IconVerticalSolidList"/>
    <dgm:cxn modelId="{8161B156-A852-4BC8-8B36-86FE9A5F758F}" type="presParOf" srcId="{D1D8BDC4-E136-412B-AC57-ADE8952DBFF8}" destId="{4DEED604-3F7F-404D-B103-30E9C8449C78}"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546AC35-ECD9-413C-AAC6-061D0C5300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8CFECEC-9CB4-4660-8D1C-9B00A2FCE888}">
      <dgm:prSet/>
      <dgm:spPr/>
      <dgm:t>
        <a:bodyPr/>
        <a:lstStyle/>
        <a:p>
          <a:r>
            <a:rPr lang="en-US">
              <a:latin typeface="Franklin Gothic Book" panose="020B0503020102020204" pitchFamily="34" charset="0"/>
            </a:rPr>
            <a:t>Accreditation</a:t>
          </a:r>
        </a:p>
      </dgm:t>
    </dgm:pt>
    <dgm:pt modelId="{040CD320-FC31-4B7D-81B6-6728A007E045}" type="parTrans" cxnId="{E3624B08-923E-45DB-AF93-6348F6DA028F}">
      <dgm:prSet/>
      <dgm:spPr/>
      <dgm:t>
        <a:bodyPr/>
        <a:lstStyle/>
        <a:p>
          <a:endParaRPr lang="en-US">
            <a:latin typeface="Franklin Gothic Book" panose="020B0503020102020204" pitchFamily="34" charset="0"/>
          </a:endParaRPr>
        </a:p>
      </dgm:t>
    </dgm:pt>
    <dgm:pt modelId="{E17A9221-52FF-4025-815B-476974EBFFAC}" type="sibTrans" cxnId="{E3624B08-923E-45DB-AF93-6348F6DA028F}">
      <dgm:prSet/>
      <dgm:spPr/>
      <dgm:t>
        <a:bodyPr/>
        <a:lstStyle/>
        <a:p>
          <a:endParaRPr lang="en-US">
            <a:latin typeface="Franklin Gothic Book" panose="020B0503020102020204" pitchFamily="34" charset="0"/>
          </a:endParaRPr>
        </a:p>
      </dgm:t>
    </dgm:pt>
    <dgm:pt modelId="{84362640-E455-44C4-911C-D264B658A234}">
      <dgm:prSet/>
      <dgm:spPr/>
      <dgm:t>
        <a:bodyPr/>
        <a:lstStyle/>
        <a:p>
          <a:r>
            <a:rPr lang="en-US">
              <a:latin typeface="Franklin Gothic Book" panose="020B0503020102020204" pitchFamily="34" charset="0"/>
            </a:rPr>
            <a:t>Midyear Clinical Meeting</a:t>
          </a:r>
        </a:p>
      </dgm:t>
    </dgm:pt>
    <dgm:pt modelId="{4E077A81-13AF-472F-947E-AAD7996AA7AB}" type="parTrans" cxnId="{31A02D3F-A830-4668-B702-FAD48FD88DDF}">
      <dgm:prSet/>
      <dgm:spPr/>
      <dgm:t>
        <a:bodyPr/>
        <a:lstStyle/>
        <a:p>
          <a:endParaRPr lang="en-US">
            <a:latin typeface="Franklin Gothic Book" panose="020B0503020102020204" pitchFamily="34" charset="0"/>
          </a:endParaRPr>
        </a:p>
      </dgm:t>
    </dgm:pt>
    <dgm:pt modelId="{A12868E0-1CA7-4694-BF0E-721D63D5683B}" type="sibTrans" cxnId="{31A02D3F-A830-4668-B702-FAD48FD88DDF}">
      <dgm:prSet/>
      <dgm:spPr/>
      <dgm:t>
        <a:bodyPr/>
        <a:lstStyle/>
        <a:p>
          <a:endParaRPr lang="en-US">
            <a:latin typeface="Franklin Gothic Book" panose="020B0503020102020204" pitchFamily="34" charset="0"/>
          </a:endParaRPr>
        </a:p>
      </dgm:t>
    </dgm:pt>
    <dgm:pt modelId="{881FC1CE-05C5-41C2-889B-7732EC4D9B13}">
      <dgm:prSet/>
      <dgm:spPr/>
      <dgm:t>
        <a:bodyPr/>
        <a:lstStyle/>
        <a:p>
          <a:r>
            <a:rPr lang="en-US">
              <a:latin typeface="Franklin Gothic Book" panose="020B0503020102020204" pitchFamily="34" charset="0"/>
            </a:rPr>
            <a:t>Residency Showcase</a:t>
          </a:r>
        </a:p>
      </dgm:t>
    </dgm:pt>
    <dgm:pt modelId="{5ECCA26C-E7A1-48BA-BD76-8342FE91A34E}" type="parTrans" cxnId="{035008D3-DDF0-4B1E-94A7-B2116AA7E693}">
      <dgm:prSet/>
      <dgm:spPr/>
      <dgm:t>
        <a:bodyPr/>
        <a:lstStyle/>
        <a:p>
          <a:endParaRPr lang="en-US">
            <a:latin typeface="Franklin Gothic Book" panose="020B0503020102020204" pitchFamily="34" charset="0"/>
          </a:endParaRPr>
        </a:p>
      </dgm:t>
    </dgm:pt>
    <dgm:pt modelId="{88BDD9A1-314F-47D4-8915-1221D803705D}" type="sibTrans" cxnId="{035008D3-DDF0-4B1E-94A7-B2116AA7E693}">
      <dgm:prSet/>
      <dgm:spPr/>
      <dgm:t>
        <a:bodyPr/>
        <a:lstStyle/>
        <a:p>
          <a:endParaRPr lang="en-US">
            <a:latin typeface="Franklin Gothic Book" panose="020B0503020102020204" pitchFamily="34" charset="0"/>
          </a:endParaRPr>
        </a:p>
      </dgm:t>
    </dgm:pt>
    <dgm:pt modelId="{36D682A6-72C3-4662-9E95-2176B880B7A0}">
      <dgm:prSet/>
      <dgm:spPr/>
      <dgm:t>
        <a:bodyPr/>
        <a:lstStyle/>
        <a:p>
          <a:r>
            <a:rPr lang="en-US">
              <a:latin typeface="Franklin Gothic Book" panose="020B0503020102020204" pitchFamily="34" charset="0"/>
            </a:rPr>
            <a:t>Personnel Placement Service (PPS)</a:t>
          </a:r>
        </a:p>
      </dgm:t>
    </dgm:pt>
    <dgm:pt modelId="{705B1EC5-384C-4D71-860A-FDD25FEEA99D}" type="parTrans" cxnId="{E9553A0F-64D3-4FFA-BEED-AFB483E04A52}">
      <dgm:prSet/>
      <dgm:spPr/>
      <dgm:t>
        <a:bodyPr/>
        <a:lstStyle/>
        <a:p>
          <a:endParaRPr lang="en-US">
            <a:latin typeface="Franklin Gothic Book" panose="020B0503020102020204" pitchFamily="34" charset="0"/>
          </a:endParaRPr>
        </a:p>
      </dgm:t>
    </dgm:pt>
    <dgm:pt modelId="{05760D96-5A14-47D5-B135-8F25F577462E}" type="sibTrans" cxnId="{E9553A0F-64D3-4FFA-BEED-AFB483E04A52}">
      <dgm:prSet/>
      <dgm:spPr/>
      <dgm:t>
        <a:bodyPr/>
        <a:lstStyle/>
        <a:p>
          <a:endParaRPr lang="en-US">
            <a:latin typeface="Franklin Gothic Book" panose="020B0503020102020204" pitchFamily="34" charset="0"/>
          </a:endParaRPr>
        </a:p>
      </dgm:t>
    </dgm:pt>
    <dgm:pt modelId="{7529E9D9-299C-4654-91C3-E2DDC1646650}">
      <dgm:prSet/>
      <dgm:spPr/>
      <dgm:t>
        <a:bodyPr/>
        <a:lstStyle/>
        <a:p>
          <a:r>
            <a:rPr lang="en-US">
              <a:latin typeface="Franklin Gothic Book" panose="020B0503020102020204" pitchFamily="34" charset="0"/>
            </a:rPr>
            <a:t>Education sessions concerning the residency recruitment process, use of PhORCAS, and what to expect</a:t>
          </a:r>
        </a:p>
      </dgm:t>
    </dgm:pt>
    <dgm:pt modelId="{D07B9D44-EEB0-400B-B489-4B510EB1B075}" type="parTrans" cxnId="{E1EE65C6-2774-4532-9878-DA201CA9936F}">
      <dgm:prSet/>
      <dgm:spPr/>
      <dgm:t>
        <a:bodyPr/>
        <a:lstStyle/>
        <a:p>
          <a:endParaRPr lang="en-US">
            <a:latin typeface="Franklin Gothic Book" panose="020B0503020102020204" pitchFamily="34" charset="0"/>
          </a:endParaRPr>
        </a:p>
      </dgm:t>
    </dgm:pt>
    <dgm:pt modelId="{E3034EAB-B784-4F0A-BCFD-F66FABFC464B}" type="sibTrans" cxnId="{E1EE65C6-2774-4532-9878-DA201CA9936F}">
      <dgm:prSet/>
      <dgm:spPr/>
      <dgm:t>
        <a:bodyPr/>
        <a:lstStyle/>
        <a:p>
          <a:endParaRPr lang="en-US">
            <a:latin typeface="Franklin Gothic Book" panose="020B0503020102020204" pitchFamily="34" charset="0"/>
          </a:endParaRPr>
        </a:p>
      </dgm:t>
    </dgm:pt>
    <dgm:pt modelId="{C5D36EEF-F0DD-4E22-ACC2-48C63934E1D3}">
      <dgm:prSet/>
      <dgm:spPr/>
      <dgm:t>
        <a:bodyPr/>
        <a:lstStyle/>
        <a:p>
          <a:r>
            <a:rPr lang="en-US">
              <a:latin typeface="Franklin Gothic Book" panose="020B0503020102020204" pitchFamily="34" charset="0"/>
            </a:rPr>
            <a:t>PhORCAS</a:t>
          </a:r>
        </a:p>
      </dgm:t>
    </dgm:pt>
    <dgm:pt modelId="{8156DFE5-BCD7-4BB9-ABC5-6392151361B9}" type="parTrans" cxnId="{DBC0A4F4-23EC-4781-94C6-22B5BA3426A0}">
      <dgm:prSet/>
      <dgm:spPr/>
      <dgm:t>
        <a:bodyPr/>
        <a:lstStyle/>
        <a:p>
          <a:endParaRPr lang="en-US">
            <a:latin typeface="Franklin Gothic Book" panose="020B0503020102020204" pitchFamily="34" charset="0"/>
          </a:endParaRPr>
        </a:p>
      </dgm:t>
    </dgm:pt>
    <dgm:pt modelId="{B9176BD1-C4FE-4A81-A682-20DC9B52BDB7}" type="sibTrans" cxnId="{DBC0A4F4-23EC-4781-94C6-22B5BA3426A0}">
      <dgm:prSet/>
      <dgm:spPr/>
      <dgm:t>
        <a:bodyPr/>
        <a:lstStyle/>
        <a:p>
          <a:endParaRPr lang="en-US">
            <a:latin typeface="Franklin Gothic Book" panose="020B0503020102020204" pitchFamily="34" charset="0"/>
          </a:endParaRPr>
        </a:p>
      </dgm:t>
    </dgm:pt>
    <dgm:pt modelId="{E05B45B2-7F29-42B1-9B24-E7EE19DF7D07}">
      <dgm:prSet/>
      <dgm:spPr/>
      <dgm:t>
        <a:bodyPr/>
        <a:lstStyle/>
        <a:p>
          <a:r>
            <a:rPr lang="en-US">
              <a:latin typeface="Franklin Gothic Book" panose="020B0503020102020204" pitchFamily="34" charset="0"/>
            </a:rPr>
            <a:t>The Match</a:t>
          </a:r>
        </a:p>
      </dgm:t>
    </dgm:pt>
    <dgm:pt modelId="{E6C115A0-60A5-4534-8F28-22B23C95AB75}" type="parTrans" cxnId="{D6DC69BC-2B06-4D2C-8BD2-BDFD20FC93A9}">
      <dgm:prSet/>
      <dgm:spPr/>
      <dgm:t>
        <a:bodyPr/>
        <a:lstStyle/>
        <a:p>
          <a:endParaRPr lang="en-US">
            <a:latin typeface="Franklin Gothic Book" panose="020B0503020102020204" pitchFamily="34" charset="0"/>
          </a:endParaRPr>
        </a:p>
      </dgm:t>
    </dgm:pt>
    <dgm:pt modelId="{0A45B01D-2066-463F-8228-53280FEA5294}" type="sibTrans" cxnId="{D6DC69BC-2B06-4D2C-8BD2-BDFD20FC93A9}">
      <dgm:prSet/>
      <dgm:spPr/>
      <dgm:t>
        <a:bodyPr/>
        <a:lstStyle/>
        <a:p>
          <a:endParaRPr lang="en-US">
            <a:latin typeface="Franklin Gothic Book" panose="020B0503020102020204" pitchFamily="34" charset="0"/>
          </a:endParaRPr>
        </a:p>
      </dgm:t>
    </dgm:pt>
    <dgm:pt modelId="{0494012D-3C83-7C41-BD08-285E463C7034}" type="pres">
      <dgm:prSet presAssocID="{6546AC35-ECD9-413C-AAC6-061D0C530075}" presName="linear" presStyleCnt="0">
        <dgm:presLayoutVars>
          <dgm:animLvl val="lvl"/>
          <dgm:resizeHandles val="exact"/>
        </dgm:presLayoutVars>
      </dgm:prSet>
      <dgm:spPr/>
    </dgm:pt>
    <dgm:pt modelId="{0A90683B-0825-C64A-9790-0D041E448091}" type="pres">
      <dgm:prSet presAssocID="{C8CFECEC-9CB4-4660-8D1C-9B00A2FCE888}" presName="parentText" presStyleLbl="node1" presStyleIdx="0" presStyleCnt="4">
        <dgm:presLayoutVars>
          <dgm:chMax val="0"/>
          <dgm:bulletEnabled val="1"/>
        </dgm:presLayoutVars>
      </dgm:prSet>
      <dgm:spPr/>
    </dgm:pt>
    <dgm:pt modelId="{667892ED-1574-334E-99CC-3A2485112BBC}" type="pres">
      <dgm:prSet presAssocID="{E17A9221-52FF-4025-815B-476974EBFFAC}" presName="spacer" presStyleCnt="0"/>
      <dgm:spPr/>
    </dgm:pt>
    <dgm:pt modelId="{E45DBB65-544E-194A-BC20-D474B79907A7}" type="pres">
      <dgm:prSet presAssocID="{84362640-E455-44C4-911C-D264B658A234}" presName="parentText" presStyleLbl="node1" presStyleIdx="1" presStyleCnt="4">
        <dgm:presLayoutVars>
          <dgm:chMax val="0"/>
          <dgm:bulletEnabled val="1"/>
        </dgm:presLayoutVars>
      </dgm:prSet>
      <dgm:spPr/>
    </dgm:pt>
    <dgm:pt modelId="{BE31CF77-7E4B-7843-9FC7-969054128872}" type="pres">
      <dgm:prSet presAssocID="{84362640-E455-44C4-911C-D264B658A234}" presName="childText" presStyleLbl="revTx" presStyleIdx="0" presStyleCnt="1">
        <dgm:presLayoutVars>
          <dgm:bulletEnabled val="1"/>
        </dgm:presLayoutVars>
      </dgm:prSet>
      <dgm:spPr/>
    </dgm:pt>
    <dgm:pt modelId="{A042741B-1C29-1141-AA7E-15C1EEF1871E}" type="pres">
      <dgm:prSet presAssocID="{C5D36EEF-F0DD-4E22-ACC2-48C63934E1D3}" presName="parentText" presStyleLbl="node1" presStyleIdx="2" presStyleCnt="4">
        <dgm:presLayoutVars>
          <dgm:chMax val="0"/>
          <dgm:bulletEnabled val="1"/>
        </dgm:presLayoutVars>
      </dgm:prSet>
      <dgm:spPr/>
    </dgm:pt>
    <dgm:pt modelId="{6D368208-270F-8E4C-99EC-438B69B03495}" type="pres">
      <dgm:prSet presAssocID="{B9176BD1-C4FE-4A81-A682-20DC9B52BDB7}" presName="spacer" presStyleCnt="0"/>
      <dgm:spPr/>
    </dgm:pt>
    <dgm:pt modelId="{20929F38-F678-3544-B8D9-423F7286AB3D}" type="pres">
      <dgm:prSet presAssocID="{E05B45B2-7F29-42B1-9B24-E7EE19DF7D07}" presName="parentText" presStyleLbl="node1" presStyleIdx="3" presStyleCnt="4">
        <dgm:presLayoutVars>
          <dgm:chMax val="0"/>
          <dgm:bulletEnabled val="1"/>
        </dgm:presLayoutVars>
      </dgm:prSet>
      <dgm:spPr/>
    </dgm:pt>
  </dgm:ptLst>
  <dgm:cxnLst>
    <dgm:cxn modelId="{E3624B08-923E-45DB-AF93-6348F6DA028F}" srcId="{6546AC35-ECD9-413C-AAC6-061D0C530075}" destId="{C8CFECEC-9CB4-4660-8D1C-9B00A2FCE888}" srcOrd="0" destOrd="0" parTransId="{040CD320-FC31-4B7D-81B6-6728A007E045}" sibTransId="{E17A9221-52FF-4025-815B-476974EBFFAC}"/>
    <dgm:cxn modelId="{E9553A0F-64D3-4FFA-BEED-AFB483E04A52}" srcId="{84362640-E455-44C4-911C-D264B658A234}" destId="{36D682A6-72C3-4662-9E95-2176B880B7A0}" srcOrd="1" destOrd="0" parTransId="{705B1EC5-384C-4D71-860A-FDD25FEEA99D}" sibTransId="{05760D96-5A14-47D5-B135-8F25F577462E}"/>
    <dgm:cxn modelId="{EE258D17-1310-764C-8CEF-10A9AC9B9BBD}" type="presOf" srcId="{6546AC35-ECD9-413C-AAC6-061D0C530075}" destId="{0494012D-3C83-7C41-BD08-285E463C7034}" srcOrd="0" destOrd="0" presId="urn:microsoft.com/office/officeart/2005/8/layout/vList2"/>
    <dgm:cxn modelId="{31A02D3F-A830-4668-B702-FAD48FD88DDF}" srcId="{6546AC35-ECD9-413C-AAC6-061D0C530075}" destId="{84362640-E455-44C4-911C-D264B658A234}" srcOrd="1" destOrd="0" parTransId="{4E077A81-13AF-472F-947E-AAD7996AA7AB}" sibTransId="{A12868E0-1CA7-4694-BF0E-721D63D5683B}"/>
    <dgm:cxn modelId="{179F0152-5A74-2648-82CC-0D2E7F926227}" type="presOf" srcId="{84362640-E455-44C4-911C-D264B658A234}" destId="{E45DBB65-544E-194A-BC20-D474B79907A7}" srcOrd="0" destOrd="0" presId="urn:microsoft.com/office/officeart/2005/8/layout/vList2"/>
    <dgm:cxn modelId="{E62C3288-3A3A-584A-BD36-B722AB5E58ED}" type="presOf" srcId="{36D682A6-72C3-4662-9E95-2176B880B7A0}" destId="{BE31CF77-7E4B-7843-9FC7-969054128872}" srcOrd="0" destOrd="1" presId="urn:microsoft.com/office/officeart/2005/8/layout/vList2"/>
    <dgm:cxn modelId="{E96C389D-0209-CD4C-8128-E752E474A0E4}" type="presOf" srcId="{881FC1CE-05C5-41C2-889B-7732EC4D9B13}" destId="{BE31CF77-7E4B-7843-9FC7-969054128872}" srcOrd="0" destOrd="0" presId="urn:microsoft.com/office/officeart/2005/8/layout/vList2"/>
    <dgm:cxn modelId="{D6DC69BC-2B06-4D2C-8BD2-BDFD20FC93A9}" srcId="{6546AC35-ECD9-413C-AAC6-061D0C530075}" destId="{E05B45B2-7F29-42B1-9B24-E7EE19DF7D07}" srcOrd="3" destOrd="0" parTransId="{E6C115A0-60A5-4534-8F28-22B23C95AB75}" sibTransId="{0A45B01D-2066-463F-8228-53280FEA5294}"/>
    <dgm:cxn modelId="{7C0717C4-3AE1-2343-8763-859707B013F6}" type="presOf" srcId="{C5D36EEF-F0DD-4E22-ACC2-48C63934E1D3}" destId="{A042741B-1C29-1141-AA7E-15C1EEF1871E}" srcOrd="0" destOrd="0" presId="urn:microsoft.com/office/officeart/2005/8/layout/vList2"/>
    <dgm:cxn modelId="{E1EE65C6-2774-4532-9878-DA201CA9936F}" srcId="{84362640-E455-44C4-911C-D264B658A234}" destId="{7529E9D9-299C-4654-91C3-E2DDC1646650}" srcOrd="2" destOrd="0" parTransId="{D07B9D44-EEB0-400B-B489-4B510EB1B075}" sibTransId="{E3034EAB-B784-4F0A-BCFD-F66FABFC464B}"/>
    <dgm:cxn modelId="{035008D3-DDF0-4B1E-94A7-B2116AA7E693}" srcId="{84362640-E455-44C4-911C-D264B658A234}" destId="{881FC1CE-05C5-41C2-889B-7732EC4D9B13}" srcOrd="0" destOrd="0" parTransId="{5ECCA26C-E7A1-48BA-BD76-8342FE91A34E}" sibTransId="{88BDD9A1-314F-47D4-8915-1221D803705D}"/>
    <dgm:cxn modelId="{68C05BD7-8E24-B749-B8A6-E24CB7CFC094}" type="presOf" srcId="{E05B45B2-7F29-42B1-9B24-E7EE19DF7D07}" destId="{20929F38-F678-3544-B8D9-423F7286AB3D}" srcOrd="0" destOrd="0" presId="urn:microsoft.com/office/officeart/2005/8/layout/vList2"/>
    <dgm:cxn modelId="{DBC0A4F4-23EC-4781-94C6-22B5BA3426A0}" srcId="{6546AC35-ECD9-413C-AAC6-061D0C530075}" destId="{C5D36EEF-F0DD-4E22-ACC2-48C63934E1D3}" srcOrd="2" destOrd="0" parTransId="{8156DFE5-BCD7-4BB9-ABC5-6392151361B9}" sibTransId="{B9176BD1-C4FE-4A81-A682-20DC9B52BDB7}"/>
    <dgm:cxn modelId="{8FBFAAF5-DD39-5B45-AF5A-2976A3FA67FD}" type="presOf" srcId="{7529E9D9-299C-4654-91C3-E2DDC1646650}" destId="{BE31CF77-7E4B-7843-9FC7-969054128872}" srcOrd="0" destOrd="2" presId="urn:microsoft.com/office/officeart/2005/8/layout/vList2"/>
    <dgm:cxn modelId="{2C447DF8-62C3-7142-9B4D-2BEFD38EEB23}" type="presOf" srcId="{C8CFECEC-9CB4-4660-8D1C-9B00A2FCE888}" destId="{0A90683B-0825-C64A-9790-0D041E448091}" srcOrd="0" destOrd="0" presId="urn:microsoft.com/office/officeart/2005/8/layout/vList2"/>
    <dgm:cxn modelId="{FD2AC036-0912-484E-972A-F9896ACFEDC6}" type="presParOf" srcId="{0494012D-3C83-7C41-BD08-285E463C7034}" destId="{0A90683B-0825-C64A-9790-0D041E448091}" srcOrd="0" destOrd="0" presId="urn:microsoft.com/office/officeart/2005/8/layout/vList2"/>
    <dgm:cxn modelId="{7AF4DAF4-3F1A-E449-992A-6D3CEE039885}" type="presParOf" srcId="{0494012D-3C83-7C41-BD08-285E463C7034}" destId="{667892ED-1574-334E-99CC-3A2485112BBC}" srcOrd="1" destOrd="0" presId="urn:microsoft.com/office/officeart/2005/8/layout/vList2"/>
    <dgm:cxn modelId="{B8AB9F9E-D3F7-7142-A52F-81F48A0D4371}" type="presParOf" srcId="{0494012D-3C83-7C41-BD08-285E463C7034}" destId="{E45DBB65-544E-194A-BC20-D474B79907A7}" srcOrd="2" destOrd="0" presId="urn:microsoft.com/office/officeart/2005/8/layout/vList2"/>
    <dgm:cxn modelId="{34D83FDE-8373-B944-BC2E-97225C40DA7B}" type="presParOf" srcId="{0494012D-3C83-7C41-BD08-285E463C7034}" destId="{BE31CF77-7E4B-7843-9FC7-969054128872}" srcOrd="3" destOrd="0" presId="urn:microsoft.com/office/officeart/2005/8/layout/vList2"/>
    <dgm:cxn modelId="{0E3CF3AE-B214-7543-A140-9B8E2D625898}" type="presParOf" srcId="{0494012D-3C83-7C41-BD08-285E463C7034}" destId="{A042741B-1C29-1141-AA7E-15C1EEF1871E}" srcOrd="4" destOrd="0" presId="urn:microsoft.com/office/officeart/2005/8/layout/vList2"/>
    <dgm:cxn modelId="{7656827F-A7A4-8F4D-939C-9001881D5F83}" type="presParOf" srcId="{0494012D-3C83-7C41-BD08-285E463C7034}" destId="{6D368208-270F-8E4C-99EC-438B69B03495}" srcOrd="5" destOrd="0" presId="urn:microsoft.com/office/officeart/2005/8/layout/vList2"/>
    <dgm:cxn modelId="{91931696-D2AE-5D4B-96E3-FF4F9A692491}" type="presParOf" srcId="{0494012D-3C83-7C41-BD08-285E463C7034}" destId="{20929F38-F678-3544-B8D9-423F7286AB3D}"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1DB628-16D2-4439-B9C0-A7B8BE5C9BB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9178F123-5BFF-4BA4-A256-05C154CC1082}">
      <dgm:prSet phldrT="[Text]" custT="1"/>
      <dgm:spPr>
        <a:solidFill>
          <a:srgbClr val="5B9BD5"/>
        </a:solidFill>
      </dgm:spPr>
      <dgm:t>
        <a:bodyPr/>
        <a:lstStyle/>
        <a:p>
          <a:r>
            <a:rPr lang="en-US" sz="1400" b="1">
              <a:solidFill>
                <a:schemeClr val="bg1"/>
              </a:solidFill>
              <a:latin typeface="Franklin Gothic Medium" panose="020B0603020102020204" pitchFamily="34" charset="0"/>
              <a:cs typeface="Arial" pitchFamily="34" charset="0"/>
            </a:rPr>
            <a:t>You </a:t>
          </a:r>
        </a:p>
        <a:p>
          <a:r>
            <a:rPr lang="en-US" sz="1400" b="1">
              <a:solidFill>
                <a:schemeClr val="bg1"/>
              </a:solidFill>
              <a:latin typeface="Franklin Gothic Medium" panose="020B0603020102020204" pitchFamily="34" charset="0"/>
              <a:cs typeface="Arial" pitchFamily="34" charset="0"/>
            </a:rPr>
            <a:t>(Applicant)</a:t>
          </a:r>
        </a:p>
      </dgm:t>
    </dgm:pt>
    <dgm:pt modelId="{4301DB9E-1E0E-40A7-B14B-35B0EEC7ED20}" type="parTrans" cxnId="{F2B5EC81-3483-42EB-B2C2-5F0965A0F5B2}">
      <dgm:prSet/>
      <dgm:spPr/>
      <dgm:t>
        <a:bodyPr/>
        <a:lstStyle/>
        <a:p>
          <a:endParaRPr lang="en-US">
            <a:solidFill>
              <a:schemeClr val="bg1"/>
            </a:solidFill>
            <a:latin typeface="Franklin Gothic Medium" panose="020B0603020102020204" pitchFamily="34" charset="0"/>
          </a:endParaRPr>
        </a:p>
      </dgm:t>
    </dgm:pt>
    <dgm:pt modelId="{F4B3AAFB-5A89-47F4-8344-2851BE5A2A2F}" type="sibTrans" cxnId="{F2B5EC81-3483-42EB-B2C2-5F0965A0F5B2}">
      <dgm:prSet/>
      <dgm:spPr/>
      <dgm:t>
        <a:bodyPr/>
        <a:lstStyle/>
        <a:p>
          <a:endParaRPr lang="en-US">
            <a:solidFill>
              <a:schemeClr val="bg1"/>
            </a:solidFill>
            <a:latin typeface="Franklin Gothic Medium" panose="020B0603020102020204" pitchFamily="34" charset="0"/>
          </a:endParaRPr>
        </a:p>
      </dgm:t>
    </dgm:pt>
    <dgm:pt modelId="{479ED7A4-C842-4021-BA97-66439ED9EB33}">
      <dgm:prSet phldrT="[Text]" custT="1"/>
      <dgm:spPr>
        <a:solidFill>
          <a:srgbClr val="5B9BD5"/>
        </a:solidFill>
      </dgm:spPr>
      <dgm:t>
        <a:bodyPr/>
        <a:lstStyle/>
        <a:p>
          <a:r>
            <a:rPr lang="en-US" sz="1400" b="1">
              <a:solidFill>
                <a:schemeClr val="bg1"/>
              </a:solidFill>
              <a:latin typeface="Franklin Gothic Medium" panose="020B0603020102020204" pitchFamily="34" charset="0"/>
              <a:cs typeface="Arial" pitchFamily="34" charset="0"/>
            </a:rPr>
            <a:t>Create Account</a:t>
          </a:r>
        </a:p>
      </dgm:t>
    </dgm:pt>
    <dgm:pt modelId="{382E8D7B-454E-4CCD-AF0A-9857949C5F77}" type="parTrans" cxnId="{E2AC07B6-D757-42EE-B4D5-73BE10D8831B}">
      <dgm:prSet/>
      <dgm:spPr/>
      <dgm:t>
        <a:bodyPr/>
        <a:lstStyle/>
        <a:p>
          <a:endParaRPr lang="en-US">
            <a:solidFill>
              <a:schemeClr val="bg1"/>
            </a:solidFill>
            <a:latin typeface="Franklin Gothic Medium" panose="020B0603020102020204" pitchFamily="34" charset="0"/>
          </a:endParaRPr>
        </a:p>
      </dgm:t>
    </dgm:pt>
    <dgm:pt modelId="{E0B096A8-3093-493C-977A-B1C211B6FDB9}" type="sibTrans" cxnId="{E2AC07B6-D757-42EE-B4D5-73BE10D8831B}">
      <dgm:prSet/>
      <dgm:spPr/>
      <dgm:t>
        <a:bodyPr/>
        <a:lstStyle/>
        <a:p>
          <a:endParaRPr lang="en-US">
            <a:solidFill>
              <a:schemeClr val="bg1"/>
            </a:solidFill>
            <a:latin typeface="Franklin Gothic Medium" panose="020B0603020102020204" pitchFamily="34" charset="0"/>
          </a:endParaRPr>
        </a:p>
      </dgm:t>
    </dgm:pt>
    <dgm:pt modelId="{220B81C6-B023-492C-85E3-5151148CD2CA}">
      <dgm:prSet phldrT="[Text]" custT="1"/>
      <dgm:spPr>
        <a:solidFill>
          <a:srgbClr val="5B9BD5"/>
        </a:solidFill>
      </dgm:spPr>
      <dgm:t>
        <a:bodyPr/>
        <a:lstStyle/>
        <a:p>
          <a:r>
            <a:rPr lang="en-US" sz="1400" b="1">
              <a:solidFill>
                <a:schemeClr val="bg1"/>
              </a:solidFill>
              <a:latin typeface="Franklin Gothic Medium" panose="020B0603020102020204" pitchFamily="34" charset="0"/>
              <a:cs typeface="Arial" pitchFamily="34" charset="0"/>
            </a:rPr>
            <a:t>Update Application Information</a:t>
          </a:r>
        </a:p>
      </dgm:t>
    </dgm:pt>
    <dgm:pt modelId="{91C15FF8-F259-4255-AADF-85C09F9F14B0}" type="parTrans" cxnId="{230BCE4F-7AD6-4E8C-AA83-070283B41601}">
      <dgm:prSet/>
      <dgm:spPr/>
      <dgm:t>
        <a:bodyPr/>
        <a:lstStyle/>
        <a:p>
          <a:endParaRPr lang="en-US">
            <a:solidFill>
              <a:schemeClr val="bg1"/>
            </a:solidFill>
            <a:latin typeface="Franklin Gothic Medium" panose="020B0603020102020204" pitchFamily="34" charset="0"/>
          </a:endParaRPr>
        </a:p>
      </dgm:t>
    </dgm:pt>
    <dgm:pt modelId="{14EE8A49-37AB-4A2D-9079-C422156B1042}" type="sibTrans" cxnId="{230BCE4F-7AD6-4E8C-AA83-070283B41601}">
      <dgm:prSet/>
      <dgm:spPr/>
      <dgm:t>
        <a:bodyPr/>
        <a:lstStyle/>
        <a:p>
          <a:endParaRPr lang="en-US">
            <a:solidFill>
              <a:schemeClr val="bg1"/>
            </a:solidFill>
            <a:latin typeface="Franklin Gothic Medium" panose="020B0603020102020204" pitchFamily="34" charset="0"/>
          </a:endParaRPr>
        </a:p>
      </dgm:t>
    </dgm:pt>
    <dgm:pt modelId="{6C83EE38-4D77-48C3-88A2-075B9F58149F}">
      <dgm:prSet phldrT="[Text]" custT="1"/>
      <dgm:spPr>
        <a:solidFill>
          <a:srgbClr val="5B9BD5"/>
        </a:solidFill>
      </dgm:spPr>
      <dgm:t>
        <a:bodyPr/>
        <a:lstStyle/>
        <a:p>
          <a:r>
            <a:rPr lang="en-US" sz="1400" b="1">
              <a:solidFill>
                <a:schemeClr val="bg1"/>
              </a:solidFill>
              <a:latin typeface="Franklin Gothic Medium" panose="020B0603020102020204" pitchFamily="34" charset="0"/>
              <a:cs typeface="Arial" pitchFamily="34" charset="0"/>
            </a:rPr>
            <a:t>Upload Documents</a:t>
          </a:r>
        </a:p>
      </dgm:t>
    </dgm:pt>
    <dgm:pt modelId="{B4B7566B-0D5A-40D0-AD80-F5482A624373}" type="parTrans" cxnId="{FF3B3BC8-7D60-4AEC-9940-CEAA1BD88846}">
      <dgm:prSet/>
      <dgm:spPr/>
      <dgm:t>
        <a:bodyPr/>
        <a:lstStyle/>
        <a:p>
          <a:endParaRPr lang="en-US">
            <a:solidFill>
              <a:schemeClr val="bg1"/>
            </a:solidFill>
            <a:latin typeface="Franklin Gothic Medium" panose="020B0603020102020204" pitchFamily="34" charset="0"/>
          </a:endParaRPr>
        </a:p>
      </dgm:t>
    </dgm:pt>
    <dgm:pt modelId="{BFB65E28-9A38-4192-A5D8-AE556281CB0E}" type="sibTrans" cxnId="{FF3B3BC8-7D60-4AEC-9940-CEAA1BD88846}">
      <dgm:prSet/>
      <dgm:spPr/>
      <dgm:t>
        <a:bodyPr/>
        <a:lstStyle/>
        <a:p>
          <a:endParaRPr lang="en-US">
            <a:solidFill>
              <a:schemeClr val="bg1"/>
            </a:solidFill>
            <a:latin typeface="Franklin Gothic Medium" panose="020B0603020102020204" pitchFamily="34" charset="0"/>
          </a:endParaRPr>
        </a:p>
      </dgm:t>
    </dgm:pt>
    <dgm:pt modelId="{C55F88F0-F62D-430D-B566-E02E1179B0FF}">
      <dgm:prSet phldrT="[Text]" custT="1"/>
      <dgm:spPr>
        <a:solidFill>
          <a:srgbClr val="5B9BD5"/>
        </a:solidFill>
      </dgm:spPr>
      <dgm:t>
        <a:bodyPr/>
        <a:lstStyle/>
        <a:p>
          <a:r>
            <a:rPr lang="en-US" sz="1350" b="1">
              <a:solidFill>
                <a:schemeClr val="bg1"/>
              </a:solidFill>
              <a:latin typeface="Franklin Gothic Medium" panose="020B0603020102020204" pitchFamily="34" charset="0"/>
              <a:cs typeface="Arial" pitchFamily="34" charset="0"/>
            </a:rPr>
            <a:t>Select 3 References</a:t>
          </a:r>
        </a:p>
      </dgm:t>
    </dgm:pt>
    <dgm:pt modelId="{2A5AEBA6-CFD9-4293-82ED-16AB94B316BE}" type="parTrans" cxnId="{63CCCB5B-2397-4B73-916F-FF164481633B}">
      <dgm:prSet/>
      <dgm:spPr/>
      <dgm:t>
        <a:bodyPr/>
        <a:lstStyle/>
        <a:p>
          <a:endParaRPr lang="en-US">
            <a:solidFill>
              <a:schemeClr val="bg1"/>
            </a:solidFill>
            <a:latin typeface="Franklin Gothic Medium" panose="020B0603020102020204" pitchFamily="34" charset="0"/>
          </a:endParaRPr>
        </a:p>
      </dgm:t>
    </dgm:pt>
    <dgm:pt modelId="{1D78E4FD-777E-46D1-9D83-967F4CC6D193}" type="sibTrans" cxnId="{63CCCB5B-2397-4B73-916F-FF164481633B}">
      <dgm:prSet/>
      <dgm:spPr/>
      <dgm:t>
        <a:bodyPr/>
        <a:lstStyle/>
        <a:p>
          <a:endParaRPr lang="en-US">
            <a:solidFill>
              <a:schemeClr val="bg1"/>
            </a:solidFill>
            <a:latin typeface="Franklin Gothic Medium" panose="020B0603020102020204" pitchFamily="34" charset="0"/>
          </a:endParaRPr>
        </a:p>
      </dgm:t>
    </dgm:pt>
    <dgm:pt modelId="{FBD9E83B-C6D4-4DD0-B6AC-BECE30C94FA6}">
      <dgm:prSet phldrT="[Text]" custT="1"/>
      <dgm:spPr>
        <a:solidFill>
          <a:srgbClr val="5B9BD5"/>
        </a:solidFill>
      </dgm:spPr>
      <dgm:t>
        <a:bodyPr/>
        <a:lstStyle/>
        <a:p>
          <a:r>
            <a:rPr lang="en-US" sz="1400" b="1">
              <a:solidFill>
                <a:schemeClr val="bg1"/>
              </a:solidFill>
              <a:latin typeface="Franklin Gothic Medium" panose="020B0603020102020204" pitchFamily="34" charset="0"/>
              <a:cs typeface="Arial" pitchFamily="34" charset="0"/>
            </a:rPr>
            <a:t>Submit Application</a:t>
          </a:r>
        </a:p>
      </dgm:t>
    </dgm:pt>
    <dgm:pt modelId="{68D3A622-A7B7-4151-987D-658813EBFF53}" type="parTrans" cxnId="{361D943F-F0F8-4322-9EF6-8969C9CD67B4}">
      <dgm:prSet/>
      <dgm:spPr/>
      <dgm:t>
        <a:bodyPr/>
        <a:lstStyle/>
        <a:p>
          <a:endParaRPr lang="en-US">
            <a:solidFill>
              <a:schemeClr val="bg1"/>
            </a:solidFill>
            <a:latin typeface="Franklin Gothic Medium" panose="020B0603020102020204" pitchFamily="34" charset="0"/>
          </a:endParaRPr>
        </a:p>
      </dgm:t>
    </dgm:pt>
    <dgm:pt modelId="{541A3586-B5A2-49AD-89D7-67F47133EE8E}" type="sibTrans" cxnId="{361D943F-F0F8-4322-9EF6-8969C9CD67B4}">
      <dgm:prSet/>
      <dgm:spPr>
        <a:solidFill>
          <a:schemeClr val="bg1"/>
        </a:solidFill>
      </dgm:spPr>
      <dgm:t>
        <a:bodyPr/>
        <a:lstStyle/>
        <a:p>
          <a:endParaRPr lang="en-US">
            <a:solidFill>
              <a:schemeClr val="bg1"/>
            </a:solidFill>
            <a:latin typeface="Franklin Gothic Medium" panose="020B0603020102020204" pitchFamily="34" charset="0"/>
          </a:endParaRPr>
        </a:p>
      </dgm:t>
    </dgm:pt>
    <dgm:pt modelId="{8F23F1C7-6312-415A-B5AA-5D98805F8D2D}" type="pres">
      <dgm:prSet presAssocID="{A21DB628-16D2-4439-B9C0-A7B8BE5C9BB6}" presName="Name0" presStyleCnt="0">
        <dgm:presLayoutVars>
          <dgm:chMax val="1"/>
          <dgm:dir/>
          <dgm:animLvl val="ctr"/>
          <dgm:resizeHandles val="exact"/>
        </dgm:presLayoutVars>
      </dgm:prSet>
      <dgm:spPr/>
    </dgm:pt>
    <dgm:pt modelId="{D8075A1D-57CB-4EE5-996C-C0971D31FC75}" type="pres">
      <dgm:prSet presAssocID="{9178F123-5BFF-4BA4-A256-05C154CC1082}" presName="centerShape" presStyleLbl="node0" presStyleIdx="0" presStyleCnt="1"/>
      <dgm:spPr/>
    </dgm:pt>
    <dgm:pt modelId="{7CB2906D-EC4A-4D91-9CEC-203243A06FF3}" type="pres">
      <dgm:prSet presAssocID="{479ED7A4-C842-4021-BA97-66439ED9EB33}" presName="node" presStyleLbl="node1" presStyleIdx="0" presStyleCnt="5" custScaleX="124149">
        <dgm:presLayoutVars>
          <dgm:bulletEnabled val="1"/>
        </dgm:presLayoutVars>
      </dgm:prSet>
      <dgm:spPr/>
    </dgm:pt>
    <dgm:pt modelId="{308B21F6-95BD-40C2-8177-45706B303773}" type="pres">
      <dgm:prSet presAssocID="{479ED7A4-C842-4021-BA97-66439ED9EB33}" presName="dummy" presStyleCnt="0"/>
      <dgm:spPr/>
    </dgm:pt>
    <dgm:pt modelId="{9B73EDEB-65B1-45B3-8BCB-F7AEA1CE1D48}" type="pres">
      <dgm:prSet presAssocID="{E0B096A8-3093-493C-977A-B1C211B6FDB9}" presName="sibTrans" presStyleLbl="sibTrans2D1" presStyleIdx="0" presStyleCnt="5"/>
      <dgm:spPr/>
    </dgm:pt>
    <dgm:pt modelId="{9397A531-EB7D-4E93-BC28-A9B00C35E9FC}" type="pres">
      <dgm:prSet presAssocID="{220B81C6-B023-492C-85E3-5151148CD2CA}" presName="node" presStyleLbl="node1" presStyleIdx="1" presStyleCnt="5" custScaleX="132622">
        <dgm:presLayoutVars>
          <dgm:bulletEnabled val="1"/>
        </dgm:presLayoutVars>
      </dgm:prSet>
      <dgm:spPr/>
    </dgm:pt>
    <dgm:pt modelId="{8726C679-30BB-4725-AB65-E74C5FB6D042}" type="pres">
      <dgm:prSet presAssocID="{220B81C6-B023-492C-85E3-5151148CD2CA}" presName="dummy" presStyleCnt="0"/>
      <dgm:spPr/>
    </dgm:pt>
    <dgm:pt modelId="{CA821FF5-79DF-414E-9580-7DCE3E589CCE}" type="pres">
      <dgm:prSet presAssocID="{14EE8A49-37AB-4A2D-9079-C422156B1042}" presName="sibTrans" presStyleLbl="sibTrans2D1" presStyleIdx="1" presStyleCnt="5"/>
      <dgm:spPr/>
    </dgm:pt>
    <dgm:pt modelId="{FB568F5D-96C2-4CA6-B9D4-B02EDF7C5247}" type="pres">
      <dgm:prSet presAssocID="{6C83EE38-4D77-48C3-88A2-075B9F58149F}" presName="node" presStyleLbl="node1" presStyleIdx="2" presStyleCnt="5" custScaleX="129705">
        <dgm:presLayoutVars>
          <dgm:bulletEnabled val="1"/>
        </dgm:presLayoutVars>
      </dgm:prSet>
      <dgm:spPr/>
    </dgm:pt>
    <dgm:pt modelId="{B7EC527E-F90C-429D-ABFD-AAE937815922}" type="pres">
      <dgm:prSet presAssocID="{6C83EE38-4D77-48C3-88A2-075B9F58149F}" presName="dummy" presStyleCnt="0"/>
      <dgm:spPr/>
    </dgm:pt>
    <dgm:pt modelId="{B433890A-49B3-4472-A425-79C6A6AA9222}" type="pres">
      <dgm:prSet presAssocID="{BFB65E28-9A38-4192-A5D8-AE556281CB0E}" presName="sibTrans" presStyleLbl="sibTrans2D1" presStyleIdx="2" presStyleCnt="5"/>
      <dgm:spPr/>
    </dgm:pt>
    <dgm:pt modelId="{9678F951-6B1A-4C77-87B4-75819775C312}" type="pres">
      <dgm:prSet presAssocID="{C55F88F0-F62D-430D-B566-E02E1179B0FF}" presName="node" presStyleLbl="node1" presStyleIdx="3" presStyleCnt="5" custScaleX="127071">
        <dgm:presLayoutVars>
          <dgm:bulletEnabled val="1"/>
        </dgm:presLayoutVars>
      </dgm:prSet>
      <dgm:spPr/>
    </dgm:pt>
    <dgm:pt modelId="{FD6967E9-0D7B-4AEC-AB23-17C15EBFE8E7}" type="pres">
      <dgm:prSet presAssocID="{C55F88F0-F62D-430D-B566-E02E1179B0FF}" presName="dummy" presStyleCnt="0"/>
      <dgm:spPr/>
    </dgm:pt>
    <dgm:pt modelId="{C6398CF4-F667-46E5-9AD9-A5AD148CA0A4}" type="pres">
      <dgm:prSet presAssocID="{1D78E4FD-777E-46D1-9D83-967F4CC6D193}" presName="sibTrans" presStyleLbl="sibTrans2D1" presStyleIdx="3" presStyleCnt="5"/>
      <dgm:spPr/>
    </dgm:pt>
    <dgm:pt modelId="{B3640A5A-C967-4FCB-A8E7-7B604AEA8E81}" type="pres">
      <dgm:prSet presAssocID="{FBD9E83B-C6D4-4DD0-B6AC-BECE30C94FA6}" presName="node" presStyleLbl="node1" presStyleIdx="4" presStyleCnt="5" custScaleX="130850">
        <dgm:presLayoutVars>
          <dgm:bulletEnabled val="1"/>
        </dgm:presLayoutVars>
      </dgm:prSet>
      <dgm:spPr/>
    </dgm:pt>
    <dgm:pt modelId="{F3417B5C-C8A2-4BFF-96EE-A77F7B61CA43}" type="pres">
      <dgm:prSet presAssocID="{FBD9E83B-C6D4-4DD0-B6AC-BECE30C94FA6}" presName="dummy" presStyleCnt="0"/>
      <dgm:spPr/>
    </dgm:pt>
    <dgm:pt modelId="{DB1AE706-3F35-42B3-98F5-63C25EE11B80}" type="pres">
      <dgm:prSet presAssocID="{541A3586-B5A2-49AD-89D7-67F47133EE8E}" presName="sibTrans" presStyleLbl="sibTrans2D1" presStyleIdx="4" presStyleCnt="5"/>
      <dgm:spPr/>
    </dgm:pt>
  </dgm:ptLst>
  <dgm:cxnLst>
    <dgm:cxn modelId="{65E18110-FDD4-4A75-9CD4-B78334C0B528}" type="presOf" srcId="{479ED7A4-C842-4021-BA97-66439ED9EB33}" destId="{7CB2906D-EC4A-4D91-9CEC-203243A06FF3}" srcOrd="0" destOrd="0" presId="urn:microsoft.com/office/officeart/2005/8/layout/radial6"/>
    <dgm:cxn modelId="{7CF61016-0C7C-43DB-A452-4E54583B9340}" type="presOf" srcId="{FBD9E83B-C6D4-4DD0-B6AC-BECE30C94FA6}" destId="{B3640A5A-C967-4FCB-A8E7-7B604AEA8E81}" srcOrd="0" destOrd="0" presId="urn:microsoft.com/office/officeart/2005/8/layout/radial6"/>
    <dgm:cxn modelId="{3946E51F-C7B8-40B4-8A5E-BF3BA60ED64E}" type="presOf" srcId="{1D78E4FD-777E-46D1-9D83-967F4CC6D193}" destId="{C6398CF4-F667-46E5-9AD9-A5AD148CA0A4}" srcOrd="0" destOrd="0" presId="urn:microsoft.com/office/officeart/2005/8/layout/radial6"/>
    <dgm:cxn modelId="{361D943F-F0F8-4322-9EF6-8969C9CD67B4}" srcId="{9178F123-5BFF-4BA4-A256-05C154CC1082}" destId="{FBD9E83B-C6D4-4DD0-B6AC-BECE30C94FA6}" srcOrd="4" destOrd="0" parTransId="{68D3A622-A7B7-4151-987D-658813EBFF53}" sibTransId="{541A3586-B5A2-49AD-89D7-67F47133EE8E}"/>
    <dgm:cxn modelId="{63CCCB5B-2397-4B73-916F-FF164481633B}" srcId="{9178F123-5BFF-4BA4-A256-05C154CC1082}" destId="{C55F88F0-F62D-430D-B566-E02E1179B0FF}" srcOrd="3" destOrd="0" parTransId="{2A5AEBA6-CFD9-4293-82ED-16AB94B316BE}" sibTransId="{1D78E4FD-777E-46D1-9D83-967F4CC6D193}"/>
    <dgm:cxn modelId="{A514CD61-C6B6-467E-AC46-B8024B8F1EC7}" type="presOf" srcId="{A21DB628-16D2-4439-B9C0-A7B8BE5C9BB6}" destId="{8F23F1C7-6312-415A-B5AA-5D98805F8D2D}" srcOrd="0" destOrd="0" presId="urn:microsoft.com/office/officeart/2005/8/layout/radial6"/>
    <dgm:cxn modelId="{3AD3AE65-FEE5-407D-9DBB-A68201BBB50E}" type="presOf" srcId="{220B81C6-B023-492C-85E3-5151148CD2CA}" destId="{9397A531-EB7D-4E93-BC28-A9B00C35E9FC}" srcOrd="0" destOrd="0" presId="urn:microsoft.com/office/officeart/2005/8/layout/radial6"/>
    <dgm:cxn modelId="{FA640447-A09A-4794-BFDA-A14D7DCB1066}" type="presOf" srcId="{E0B096A8-3093-493C-977A-B1C211B6FDB9}" destId="{9B73EDEB-65B1-45B3-8BCB-F7AEA1CE1D48}" srcOrd="0" destOrd="0" presId="urn:microsoft.com/office/officeart/2005/8/layout/radial6"/>
    <dgm:cxn modelId="{5D4C8949-B38F-4E53-8FD1-0304722111C7}" type="presOf" srcId="{541A3586-B5A2-49AD-89D7-67F47133EE8E}" destId="{DB1AE706-3F35-42B3-98F5-63C25EE11B80}" srcOrd="0" destOrd="0" presId="urn:microsoft.com/office/officeart/2005/8/layout/radial6"/>
    <dgm:cxn modelId="{230BCE4F-7AD6-4E8C-AA83-070283B41601}" srcId="{9178F123-5BFF-4BA4-A256-05C154CC1082}" destId="{220B81C6-B023-492C-85E3-5151148CD2CA}" srcOrd="1" destOrd="0" parTransId="{91C15FF8-F259-4255-AADF-85C09F9F14B0}" sibTransId="{14EE8A49-37AB-4A2D-9079-C422156B1042}"/>
    <dgm:cxn modelId="{4DC77759-63FF-44A5-863A-593618FA4158}" type="presOf" srcId="{C55F88F0-F62D-430D-B566-E02E1179B0FF}" destId="{9678F951-6B1A-4C77-87B4-75819775C312}" srcOrd="0" destOrd="0" presId="urn:microsoft.com/office/officeart/2005/8/layout/radial6"/>
    <dgm:cxn modelId="{F2B5EC81-3483-42EB-B2C2-5F0965A0F5B2}" srcId="{A21DB628-16D2-4439-B9C0-A7B8BE5C9BB6}" destId="{9178F123-5BFF-4BA4-A256-05C154CC1082}" srcOrd="0" destOrd="0" parTransId="{4301DB9E-1E0E-40A7-B14B-35B0EEC7ED20}" sibTransId="{F4B3AAFB-5A89-47F4-8344-2851BE5A2A2F}"/>
    <dgm:cxn modelId="{E2AC07B6-D757-42EE-B4D5-73BE10D8831B}" srcId="{9178F123-5BFF-4BA4-A256-05C154CC1082}" destId="{479ED7A4-C842-4021-BA97-66439ED9EB33}" srcOrd="0" destOrd="0" parTransId="{382E8D7B-454E-4CCD-AF0A-9857949C5F77}" sibTransId="{E0B096A8-3093-493C-977A-B1C211B6FDB9}"/>
    <dgm:cxn modelId="{FF3B3BC8-7D60-4AEC-9940-CEAA1BD88846}" srcId="{9178F123-5BFF-4BA4-A256-05C154CC1082}" destId="{6C83EE38-4D77-48C3-88A2-075B9F58149F}" srcOrd="2" destOrd="0" parTransId="{B4B7566B-0D5A-40D0-AD80-F5482A624373}" sibTransId="{BFB65E28-9A38-4192-A5D8-AE556281CB0E}"/>
    <dgm:cxn modelId="{04D0A5D5-0268-45F2-B68E-76CC5A1977E5}" type="presOf" srcId="{6C83EE38-4D77-48C3-88A2-075B9F58149F}" destId="{FB568F5D-96C2-4CA6-B9D4-B02EDF7C5247}" srcOrd="0" destOrd="0" presId="urn:microsoft.com/office/officeart/2005/8/layout/radial6"/>
    <dgm:cxn modelId="{EEEF37D7-C52A-4B47-81A8-A02112840AF8}" type="presOf" srcId="{BFB65E28-9A38-4192-A5D8-AE556281CB0E}" destId="{B433890A-49B3-4472-A425-79C6A6AA9222}" srcOrd="0" destOrd="0" presId="urn:microsoft.com/office/officeart/2005/8/layout/radial6"/>
    <dgm:cxn modelId="{A0E758E1-38B3-4BE5-A780-379608594943}" type="presOf" srcId="{14EE8A49-37AB-4A2D-9079-C422156B1042}" destId="{CA821FF5-79DF-414E-9580-7DCE3E589CCE}" srcOrd="0" destOrd="0" presId="urn:microsoft.com/office/officeart/2005/8/layout/radial6"/>
    <dgm:cxn modelId="{4D5AC1E2-6CE6-4B72-98E4-025B6C6E1489}" type="presOf" srcId="{9178F123-5BFF-4BA4-A256-05C154CC1082}" destId="{D8075A1D-57CB-4EE5-996C-C0971D31FC75}" srcOrd="0" destOrd="0" presId="urn:microsoft.com/office/officeart/2005/8/layout/radial6"/>
    <dgm:cxn modelId="{2B435C8F-4C74-48B0-AF5C-28D1CFC0513B}" type="presParOf" srcId="{8F23F1C7-6312-415A-B5AA-5D98805F8D2D}" destId="{D8075A1D-57CB-4EE5-996C-C0971D31FC75}" srcOrd="0" destOrd="0" presId="urn:microsoft.com/office/officeart/2005/8/layout/radial6"/>
    <dgm:cxn modelId="{DD232743-2517-4BC9-B614-2592E425DE9C}" type="presParOf" srcId="{8F23F1C7-6312-415A-B5AA-5D98805F8D2D}" destId="{7CB2906D-EC4A-4D91-9CEC-203243A06FF3}" srcOrd="1" destOrd="0" presId="urn:microsoft.com/office/officeart/2005/8/layout/radial6"/>
    <dgm:cxn modelId="{969B540A-ADE1-4105-BE2A-16E03891200C}" type="presParOf" srcId="{8F23F1C7-6312-415A-B5AA-5D98805F8D2D}" destId="{308B21F6-95BD-40C2-8177-45706B303773}" srcOrd="2" destOrd="0" presId="urn:microsoft.com/office/officeart/2005/8/layout/radial6"/>
    <dgm:cxn modelId="{EE4EE4EC-6D90-42F8-AE3C-F6E78029F9D8}" type="presParOf" srcId="{8F23F1C7-6312-415A-B5AA-5D98805F8D2D}" destId="{9B73EDEB-65B1-45B3-8BCB-F7AEA1CE1D48}" srcOrd="3" destOrd="0" presId="urn:microsoft.com/office/officeart/2005/8/layout/radial6"/>
    <dgm:cxn modelId="{75B7FE01-2ED8-46DA-8102-27144F62F92D}" type="presParOf" srcId="{8F23F1C7-6312-415A-B5AA-5D98805F8D2D}" destId="{9397A531-EB7D-4E93-BC28-A9B00C35E9FC}" srcOrd="4" destOrd="0" presId="urn:microsoft.com/office/officeart/2005/8/layout/radial6"/>
    <dgm:cxn modelId="{389B91AD-96CE-4017-B510-20FA1126F1D9}" type="presParOf" srcId="{8F23F1C7-6312-415A-B5AA-5D98805F8D2D}" destId="{8726C679-30BB-4725-AB65-E74C5FB6D042}" srcOrd="5" destOrd="0" presId="urn:microsoft.com/office/officeart/2005/8/layout/radial6"/>
    <dgm:cxn modelId="{05EE94A6-663C-46BA-9166-80E1484969D0}" type="presParOf" srcId="{8F23F1C7-6312-415A-B5AA-5D98805F8D2D}" destId="{CA821FF5-79DF-414E-9580-7DCE3E589CCE}" srcOrd="6" destOrd="0" presId="urn:microsoft.com/office/officeart/2005/8/layout/radial6"/>
    <dgm:cxn modelId="{EA64DE0A-0198-4C80-9929-13C904D76F95}" type="presParOf" srcId="{8F23F1C7-6312-415A-B5AA-5D98805F8D2D}" destId="{FB568F5D-96C2-4CA6-B9D4-B02EDF7C5247}" srcOrd="7" destOrd="0" presId="urn:microsoft.com/office/officeart/2005/8/layout/radial6"/>
    <dgm:cxn modelId="{9FF6BF70-CC25-42D3-804A-2E89208DE63E}" type="presParOf" srcId="{8F23F1C7-6312-415A-B5AA-5D98805F8D2D}" destId="{B7EC527E-F90C-429D-ABFD-AAE937815922}" srcOrd="8" destOrd="0" presId="urn:microsoft.com/office/officeart/2005/8/layout/radial6"/>
    <dgm:cxn modelId="{572856FA-16C4-4ABA-836D-F38BAF2C87C3}" type="presParOf" srcId="{8F23F1C7-6312-415A-B5AA-5D98805F8D2D}" destId="{B433890A-49B3-4472-A425-79C6A6AA9222}" srcOrd="9" destOrd="0" presId="urn:microsoft.com/office/officeart/2005/8/layout/radial6"/>
    <dgm:cxn modelId="{C81BA42D-78F2-4AB0-A1FA-C8B964607338}" type="presParOf" srcId="{8F23F1C7-6312-415A-B5AA-5D98805F8D2D}" destId="{9678F951-6B1A-4C77-87B4-75819775C312}" srcOrd="10" destOrd="0" presId="urn:microsoft.com/office/officeart/2005/8/layout/radial6"/>
    <dgm:cxn modelId="{9A836E6E-933C-4095-AF60-A81A44F0776A}" type="presParOf" srcId="{8F23F1C7-6312-415A-B5AA-5D98805F8D2D}" destId="{FD6967E9-0D7B-4AEC-AB23-17C15EBFE8E7}" srcOrd="11" destOrd="0" presId="urn:microsoft.com/office/officeart/2005/8/layout/radial6"/>
    <dgm:cxn modelId="{A83305A9-980E-4C90-9FA8-3B9B4B5C4461}" type="presParOf" srcId="{8F23F1C7-6312-415A-B5AA-5D98805F8D2D}" destId="{C6398CF4-F667-46E5-9AD9-A5AD148CA0A4}" srcOrd="12" destOrd="0" presId="urn:microsoft.com/office/officeart/2005/8/layout/radial6"/>
    <dgm:cxn modelId="{64D17F8E-DAE7-4EFB-9489-179EB657EB0F}" type="presParOf" srcId="{8F23F1C7-6312-415A-B5AA-5D98805F8D2D}" destId="{B3640A5A-C967-4FCB-A8E7-7B604AEA8E81}" srcOrd="13" destOrd="0" presId="urn:microsoft.com/office/officeart/2005/8/layout/radial6"/>
    <dgm:cxn modelId="{D5F5F271-D6BD-4775-A28A-E57A0699F1B6}" type="presParOf" srcId="{8F23F1C7-6312-415A-B5AA-5D98805F8D2D}" destId="{F3417B5C-C8A2-4BFF-96EE-A77F7B61CA43}" srcOrd="14" destOrd="0" presId="urn:microsoft.com/office/officeart/2005/8/layout/radial6"/>
    <dgm:cxn modelId="{89DC9AD4-4CF6-4B2D-B375-005512FDA56D}" type="presParOf" srcId="{8F23F1C7-6312-415A-B5AA-5D98805F8D2D}" destId="{DB1AE706-3F35-42B3-98F5-63C25EE11B80}" srcOrd="15" destOrd="0" presId="urn:microsoft.com/office/officeart/2005/8/layout/radial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2F6219-7485-4CA1-AC36-FA9A4AF20A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F7BCBE-D6FC-4DBA-AA8D-626F30BAC635}">
      <dgm:prSet/>
      <dgm:spPr/>
      <dgm:t>
        <a:bodyPr/>
        <a:lstStyle/>
        <a:p>
          <a:r>
            <a:rPr lang="en-US">
              <a:latin typeface="Franklin Gothic Book" panose="020B0503020102020204" pitchFamily="34" charset="0"/>
            </a:rPr>
            <a:t>6,895 registered for the match</a:t>
          </a:r>
        </a:p>
      </dgm:t>
    </dgm:pt>
    <dgm:pt modelId="{77EAD85F-9DC3-4E07-B404-CF8770BB6F2C}" type="parTrans" cxnId="{E2441050-DDB8-4176-BC6D-4AA25674215C}">
      <dgm:prSet/>
      <dgm:spPr/>
      <dgm:t>
        <a:bodyPr/>
        <a:lstStyle/>
        <a:p>
          <a:endParaRPr lang="en-US">
            <a:latin typeface="Franklin Gothic Book" panose="020B0503020102020204" pitchFamily="34" charset="0"/>
          </a:endParaRPr>
        </a:p>
      </dgm:t>
    </dgm:pt>
    <dgm:pt modelId="{535FA025-5562-4BBA-9219-0CEBEE2606D5}" type="sibTrans" cxnId="{E2441050-DDB8-4176-BC6D-4AA25674215C}">
      <dgm:prSet/>
      <dgm:spPr/>
      <dgm:t>
        <a:bodyPr/>
        <a:lstStyle/>
        <a:p>
          <a:endParaRPr lang="en-US">
            <a:latin typeface="Franklin Gothic Book" panose="020B0503020102020204" pitchFamily="34" charset="0"/>
          </a:endParaRPr>
        </a:p>
      </dgm:t>
    </dgm:pt>
    <dgm:pt modelId="{BFD99DCE-7EE0-44C5-BF44-C037825F9AD5}">
      <dgm:prSet/>
      <dgm:spPr/>
      <dgm:t>
        <a:bodyPr/>
        <a:lstStyle/>
        <a:p>
          <a:r>
            <a:rPr lang="en-US">
              <a:latin typeface="Franklin Gothic Book" panose="020B0503020102020204" pitchFamily="34" charset="0"/>
            </a:rPr>
            <a:t>6,019 participated in the match</a:t>
          </a:r>
        </a:p>
      </dgm:t>
    </dgm:pt>
    <dgm:pt modelId="{42BC71F6-82DC-4AA9-910E-386C709761AA}" type="parTrans" cxnId="{A96296E7-2303-40F1-BAFF-E9CF95D205C3}">
      <dgm:prSet/>
      <dgm:spPr/>
      <dgm:t>
        <a:bodyPr/>
        <a:lstStyle/>
        <a:p>
          <a:endParaRPr lang="en-US">
            <a:latin typeface="Franklin Gothic Book" panose="020B0503020102020204" pitchFamily="34" charset="0"/>
          </a:endParaRPr>
        </a:p>
      </dgm:t>
    </dgm:pt>
    <dgm:pt modelId="{6D7A8C94-6292-4098-9EB7-CFCACD48E5A5}" type="sibTrans" cxnId="{A96296E7-2303-40F1-BAFF-E9CF95D205C3}">
      <dgm:prSet/>
      <dgm:spPr/>
      <dgm:t>
        <a:bodyPr/>
        <a:lstStyle/>
        <a:p>
          <a:endParaRPr lang="en-US">
            <a:latin typeface="Franklin Gothic Book" panose="020B0503020102020204" pitchFamily="34" charset="0"/>
          </a:endParaRPr>
        </a:p>
      </dgm:t>
    </dgm:pt>
    <dgm:pt modelId="{002799DB-B7CE-42C1-A3D7-09DA69FDDA56}">
      <dgm:prSet/>
      <dgm:spPr/>
      <dgm:t>
        <a:bodyPr/>
        <a:lstStyle/>
        <a:p>
          <a:r>
            <a:rPr lang="en-US" dirty="0">
              <a:latin typeface="Franklin Gothic Book" panose="020B0503020102020204" pitchFamily="34" charset="0"/>
            </a:rPr>
            <a:t>Each applicant applied to an average of 10 programs</a:t>
          </a:r>
        </a:p>
      </dgm:t>
    </dgm:pt>
    <dgm:pt modelId="{4B738AED-A000-4D8D-AF1F-F73E5377662D}" type="parTrans" cxnId="{B4C2584A-B2B4-422D-9902-7707AEE105F5}">
      <dgm:prSet/>
      <dgm:spPr/>
      <dgm:t>
        <a:bodyPr/>
        <a:lstStyle/>
        <a:p>
          <a:endParaRPr lang="en-US">
            <a:latin typeface="Franklin Gothic Book" panose="020B0503020102020204" pitchFamily="34" charset="0"/>
          </a:endParaRPr>
        </a:p>
      </dgm:t>
    </dgm:pt>
    <dgm:pt modelId="{771B8431-3899-4F1B-9072-2AAF24BA7D8B}" type="sibTrans" cxnId="{B4C2584A-B2B4-422D-9902-7707AEE105F5}">
      <dgm:prSet/>
      <dgm:spPr/>
      <dgm:t>
        <a:bodyPr/>
        <a:lstStyle/>
        <a:p>
          <a:endParaRPr lang="en-US">
            <a:latin typeface="Franklin Gothic Book" panose="020B0503020102020204" pitchFamily="34" charset="0"/>
          </a:endParaRPr>
        </a:p>
      </dgm:t>
    </dgm:pt>
    <dgm:pt modelId="{E65BD663-5823-4E14-9054-3056EF41FDA2}">
      <dgm:prSet/>
      <dgm:spPr/>
      <dgm:t>
        <a:bodyPr/>
        <a:lstStyle/>
        <a:p>
          <a:r>
            <a:rPr lang="en-US">
              <a:latin typeface="Franklin Gothic Book" panose="020B0503020102020204" pitchFamily="34" charset="0"/>
            </a:rPr>
            <a:t>95.1% position fill rate (PGY1 and PGY2 combined data)</a:t>
          </a:r>
        </a:p>
      </dgm:t>
    </dgm:pt>
    <dgm:pt modelId="{BF8E7279-9A36-4912-A53F-B13466E5F138}" type="parTrans" cxnId="{DBF74878-D126-42BB-8B1B-C09C37FB029C}">
      <dgm:prSet/>
      <dgm:spPr/>
      <dgm:t>
        <a:bodyPr/>
        <a:lstStyle/>
        <a:p>
          <a:endParaRPr lang="en-US">
            <a:latin typeface="Franklin Gothic Book" panose="020B0503020102020204" pitchFamily="34" charset="0"/>
          </a:endParaRPr>
        </a:p>
      </dgm:t>
    </dgm:pt>
    <dgm:pt modelId="{AB8181F9-64B6-4800-8938-D1EB3BD088EE}" type="sibTrans" cxnId="{DBF74878-D126-42BB-8B1B-C09C37FB029C}">
      <dgm:prSet/>
      <dgm:spPr/>
      <dgm:t>
        <a:bodyPr/>
        <a:lstStyle/>
        <a:p>
          <a:endParaRPr lang="en-US">
            <a:latin typeface="Franklin Gothic Book" panose="020B0503020102020204" pitchFamily="34" charset="0"/>
          </a:endParaRPr>
        </a:p>
      </dgm:t>
    </dgm:pt>
    <dgm:pt modelId="{AFC63F69-0298-C94E-83B4-3B9154B56E1A}" type="pres">
      <dgm:prSet presAssocID="{592F6219-7485-4CA1-AC36-FA9A4AF20A83}" presName="linear" presStyleCnt="0">
        <dgm:presLayoutVars>
          <dgm:animLvl val="lvl"/>
          <dgm:resizeHandles val="exact"/>
        </dgm:presLayoutVars>
      </dgm:prSet>
      <dgm:spPr/>
    </dgm:pt>
    <dgm:pt modelId="{844DE48E-C386-464F-B2C2-3E345DA04B6F}" type="pres">
      <dgm:prSet presAssocID="{55F7BCBE-D6FC-4DBA-AA8D-626F30BAC635}" presName="parentText" presStyleLbl="node1" presStyleIdx="0" presStyleCnt="4" custLinFactNeighborX="-2145" custLinFactNeighborY="1302">
        <dgm:presLayoutVars>
          <dgm:chMax val="0"/>
          <dgm:bulletEnabled val="1"/>
        </dgm:presLayoutVars>
      </dgm:prSet>
      <dgm:spPr/>
    </dgm:pt>
    <dgm:pt modelId="{76DBF28C-FCE9-FD4C-9FB8-7AB0AF898BF6}" type="pres">
      <dgm:prSet presAssocID="{535FA025-5562-4BBA-9219-0CEBEE2606D5}" presName="spacer" presStyleCnt="0"/>
      <dgm:spPr/>
    </dgm:pt>
    <dgm:pt modelId="{0216DCD9-0893-0F4E-8E8E-1C96846A13FA}" type="pres">
      <dgm:prSet presAssocID="{BFD99DCE-7EE0-44C5-BF44-C037825F9AD5}" presName="parentText" presStyleLbl="node1" presStyleIdx="1" presStyleCnt="4">
        <dgm:presLayoutVars>
          <dgm:chMax val="0"/>
          <dgm:bulletEnabled val="1"/>
        </dgm:presLayoutVars>
      </dgm:prSet>
      <dgm:spPr/>
    </dgm:pt>
    <dgm:pt modelId="{57312305-4E1F-C644-996E-7A938A277D27}" type="pres">
      <dgm:prSet presAssocID="{6D7A8C94-6292-4098-9EB7-CFCACD48E5A5}" presName="spacer" presStyleCnt="0"/>
      <dgm:spPr/>
    </dgm:pt>
    <dgm:pt modelId="{C4E6273E-F35B-7B4E-8EB3-15CA3711F2E1}" type="pres">
      <dgm:prSet presAssocID="{002799DB-B7CE-42C1-A3D7-09DA69FDDA56}" presName="parentText" presStyleLbl="node1" presStyleIdx="2" presStyleCnt="4">
        <dgm:presLayoutVars>
          <dgm:chMax val="0"/>
          <dgm:bulletEnabled val="1"/>
        </dgm:presLayoutVars>
      </dgm:prSet>
      <dgm:spPr/>
    </dgm:pt>
    <dgm:pt modelId="{4A866800-83FD-5C4B-A4CC-12414B25F031}" type="pres">
      <dgm:prSet presAssocID="{771B8431-3899-4F1B-9072-2AAF24BA7D8B}" presName="spacer" presStyleCnt="0"/>
      <dgm:spPr/>
    </dgm:pt>
    <dgm:pt modelId="{CBBB48F8-7BE0-3D40-A921-542DB548C042}" type="pres">
      <dgm:prSet presAssocID="{E65BD663-5823-4E14-9054-3056EF41FDA2}" presName="parentText" presStyleLbl="node1" presStyleIdx="3" presStyleCnt="4">
        <dgm:presLayoutVars>
          <dgm:chMax val="0"/>
          <dgm:bulletEnabled val="1"/>
        </dgm:presLayoutVars>
      </dgm:prSet>
      <dgm:spPr/>
    </dgm:pt>
  </dgm:ptLst>
  <dgm:cxnLst>
    <dgm:cxn modelId="{7D16583B-FADF-B14A-82DD-8A268BE72592}" type="presOf" srcId="{55F7BCBE-D6FC-4DBA-AA8D-626F30BAC635}" destId="{844DE48E-C386-464F-B2C2-3E345DA04B6F}" srcOrd="0" destOrd="0" presId="urn:microsoft.com/office/officeart/2005/8/layout/vList2"/>
    <dgm:cxn modelId="{5D1F9765-E169-1844-B789-F2ADD049914E}" type="presOf" srcId="{002799DB-B7CE-42C1-A3D7-09DA69FDDA56}" destId="{C4E6273E-F35B-7B4E-8EB3-15CA3711F2E1}" srcOrd="0" destOrd="0" presId="urn:microsoft.com/office/officeart/2005/8/layout/vList2"/>
    <dgm:cxn modelId="{B4C2584A-B2B4-422D-9902-7707AEE105F5}" srcId="{592F6219-7485-4CA1-AC36-FA9A4AF20A83}" destId="{002799DB-B7CE-42C1-A3D7-09DA69FDDA56}" srcOrd="2" destOrd="0" parTransId="{4B738AED-A000-4D8D-AF1F-F73E5377662D}" sibTransId="{771B8431-3899-4F1B-9072-2AAF24BA7D8B}"/>
    <dgm:cxn modelId="{E2441050-DDB8-4176-BC6D-4AA25674215C}" srcId="{592F6219-7485-4CA1-AC36-FA9A4AF20A83}" destId="{55F7BCBE-D6FC-4DBA-AA8D-626F30BAC635}" srcOrd="0" destOrd="0" parTransId="{77EAD85F-9DC3-4E07-B404-CF8770BB6F2C}" sibTransId="{535FA025-5562-4BBA-9219-0CEBEE2606D5}"/>
    <dgm:cxn modelId="{DBF74878-D126-42BB-8B1B-C09C37FB029C}" srcId="{592F6219-7485-4CA1-AC36-FA9A4AF20A83}" destId="{E65BD663-5823-4E14-9054-3056EF41FDA2}" srcOrd="3" destOrd="0" parTransId="{BF8E7279-9A36-4912-A53F-B13466E5F138}" sibTransId="{AB8181F9-64B6-4800-8938-D1EB3BD088EE}"/>
    <dgm:cxn modelId="{49272EA3-3567-EA4F-A671-3BF585E0BB97}" type="presOf" srcId="{BFD99DCE-7EE0-44C5-BF44-C037825F9AD5}" destId="{0216DCD9-0893-0F4E-8E8E-1C96846A13FA}" srcOrd="0" destOrd="0" presId="urn:microsoft.com/office/officeart/2005/8/layout/vList2"/>
    <dgm:cxn modelId="{26FC3DBC-1123-E942-9567-A821D6258250}" type="presOf" srcId="{E65BD663-5823-4E14-9054-3056EF41FDA2}" destId="{CBBB48F8-7BE0-3D40-A921-542DB548C042}" srcOrd="0" destOrd="0" presId="urn:microsoft.com/office/officeart/2005/8/layout/vList2"/>
    <dgm:cxn modelId="{81C9ABCE-84CB-C043-81D9-B740CFEF06F2}" type="presOf" srcId="{592F6219-7485-4CA1-AC36-FA9A4AF20A83}" destId="{AFC63F69-0298-C94E-83B4-3B9154B56E1A}" srcOrd="0" destOrd="0" presId="urn:microsoft.com/office/officeart/2005/8/layout/vList2"/>
    <dgm:cxn modelId="{A96296E7-2303-40F1-BAFF-E9CF95D205C3}" srcId="{592F6219-7485-4CA1-AC36-FA9A4AF20A83}" destId="{BFD99DCE-7EE0-44C5-BF44-C037825F9AD5}" srcOrd="1" destOrd="0" parTransId="{42BC71F6-82DC-4AA9-910E-386C709761AA}" sibTransId="{6D7A8C94-6292-4098-9EB7-CFCACD48E5A5}"/>
    <dgm:cxn modelId="{111359E0-4595-374A-8EB2-A3264FD44E97}" type="presParOf" srcId="{AFC63F69-0298-C94E-83B4-3B9154B56E1A}" destId="{844DE48E-C386-464F-B2C2-3E345DA04B6F}" srcOrd="0" destOrd="0" presId="urn:microsoft.com/office/officeart/2005/8/layout/vList2"/>
    <dgm:cxn modelId="{76139528-EE6F-784E-9CE7-EA7A97DD59DB}" type="presParOf" srcId="{AFC63F69-0298-C94E-83B4-3B9154B56E1A}" destId="{76DBF28C-FCE9-FD4C-9FB8-7AB0AF898BF6}" srcOrd="1" destOrd="0" presId="urn:microsoft.com/office/officeart/2005/8/layout/vList2"/>
    <dgm:cxn modelId="{64DC9EAE-D4A2-534E-A4FE-117532B91C91}" type="presParOf" srcId="{AFC63F69-0298-C94E-83B4-3B9154B56E1A}" destId="{0216DCD9-0893-0F4E-8E8E-1C96846A13FA}" srcOrd="2" destOrd="0" presId="urn:microsoft.com/office/officeart/2005/8/layout/vList2"/>
    <dgm:cxn modelId="{EA043FC7-8B90-A544-AAF7-74051BF1330A}" type="presParOf" srcId="{AFC63F69-0298-C94E-83B4-3B9154B56E1A}" destId="{57312305-4E1F-C644-996E-7A938A277D27}" srcOrd="3" destOrd="0" presId="urn:microsoft.com/office/officeart/2005/8/layout/vList2"/>
    <dgm:cxn modelId="{1BB72C77-728A-174D-8A42-4F47C37C2CD7}" type="presParOf" srcId="{AFC63F69-0298-C94E-83B4-3B9154B56E1A}" destId="{C4E6273E-F35B-7B4E-8EB3-15CA3711F2E1}" srcOrd="4" destOrd="0" presId="urn:microsoft.com/office/officeart/2005/8/layout/vList2"/>
    <dgm:cxn modelId="{17E82F90-C574-A14E-A754-92D97E7311D3}" type="presParOf" srcId="{AFC63F69-0298-C94E-83B4-3B9154B56E1A}" destId="{4A866800-83FD-5C4B-A4CC-12414B25F031}" srcOrd="5" destOrd="0" presId="urn:microsoft.com/office/officeart/2005/8/layout/vList2"/>
    <dgm:cxn modelId="{76499E95-DD1A-1645-A399-941715733F91}" type="presParOf" srcId="{AFC63F69-0298-C94E-83B4-3B9154B56E1A}" destId="{CBBB48F8-7BE0-3D40-A921-542DB548C042}"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2F6219-7485-4CA1-AC36-FA9A4AF20A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F7BCBE-D6FC-4DBA-AA8D-626F30BAC635}">
      <dgm:prSet/>
      <dgm:spPr/>
      <dgm:t>
        <a:bodyPr/>
        <a:lstStyle/>
        <a:p>
          <a:r>
            <a:rPr lang="en-US" dirty="0">
              <a:solidFill>
                <a:schemeClr val="bg1"/>
              </a:solidFill>
              <a:latin typeface="Franklin Gothic Book" panose="020B0503020102020204" pitchFamily="34" charset="0"/>
            </a:rPr>
            <a:t>16,781</a:t>
          </a:r>
          <a:r>
            <a:rPr lang="en-US" dirty="0">
              <a:latin typeface="Franklin Gothic Book" panose="020B0503020102020204" pitchFamily="34" charset="0"/>
            </a:rPr>
            <a:t> individual reference writers</a:t>
          </a:r>
        </a:p>
      </dgm:t>
    </dgm:pt>
    <dgm:pt modelId="{77EAD85F-9DC3-4E07-B404-CF8770BB6F2C}" type="parTrans" cxnId="{E2441050-DDB8-4176-BC6D-4AA25674215C}">
      <dgm:prSet/>
      <dgm:spPr/>
      <dgm:t>
        <a:bodyPr/>
        <a:lstStyle/>
        <a:p>
          <a:endParaRPr lang="en-US">
            <a:latin typeface="Franklin Gothic Book" panose="020B0503020102020204" pitchFamily="34" charset="0"/>
          </a:endParaRPr>
        </a:p>
      </dgm:t>
    </dgm:pt>
    <dgm:pt modelId="{535FA025-5562-4BBA-9219-0CEBEE2606D5}" type="sibTrans" cxnId="{E2441050-DDB8-4176-BC6D-4AA25674215C}">
      <dgm:prSet/>
      <dgm:spPr/>
      <dgm:t>
        <a:bodyPr/>
        <a:lstStyle/>
        <a:p>
          <a:endParaRPr lang="en-US">
            <a:latin typeface="Franklin Gothic Book" panose="020B0503020102020204" pitchFamily="34" charset="0"/>
          </a:endParaRPr>
        </a:p>
      </dgm:t>
    </dgm:pt>
    <dgm:pt modelId="{BFD99DCE-7EE0-44C5-BF44-C037825F9AD5}">
      <dgm:prSet/>
      <dgm:spPr/>
      <dgm:t>
        <a:bodyPr/>
        <a:lstStyle/>
        <a:p>
          <a:r>
            <a:rPr lang="en-US" dirty="0">
              <a:solidFill>
                <a:schemeClr val="bg1"/>
              </a:solidFill>
              <a:latin typeface="Franklin Gothic Book" panose="020B0503020102020204" pitchFamily="34" charset="0"/>
            </a:rPr>
            <a:t>47,750</a:t>
          </a:r>
          <a:r>
            <a:rPr lang="en-US" dirty="0">
              <a:latin typeface="Franklin Gothic Book" panose="020B0503020102020204" pitchFamily="34" charset="0"/>
            </a:rPr>
            <a:t> references submitted</a:t>
          </a:r>
        </a:p>
      </dgm:t>
    </dgm:pt>
    <dgm:pt modelId="{42BC71F6-82DC-4AA9-910E-386C709761AA}" type="parTrans" cxnId="{A96296E7-2303-40F1-BAFF-E9CF95D205C3}">
      <dgm:prSet/>
      <dgm:spPr/>
      <dgm:t>
        <a:bodyPr/>
        <a:lstStyle/>
        <a:p>
          <a:endParaRPr lang="en-US">
            <a:latin typeface="Franklin Gothic Book" panose="020B0503020102020204" pitchFamily="34" charset="0"/>
          </a:endParaRPr>
        </a:p>
      </dgm:t>
    </dgm:pt>
    <dgm:pt modelId="{6D7A8C94-6292-4098-9EB7-CFCACD48E5A5}" type="sibTrans" cxnId="{A96296E7-2303-40F1-BAFF-E9CF95D205C3}">
      <dgm:prSet/>
      <dgm:spPr/>
      <dgm:t>
        <a:bodyPr/>
        <a:lstStyle/>
        <a:p>
          <a:endParaRPr lang="en-US">
            <a:latin typeface="Franklin Gothic Book" panose="020B0503020102020204" pitchFamily="34" charset="0"/>
          </a:endParaRPr>
        </a:p>
      </dgm:t>
    </dgm:pt>
    <dgm:pt modelId="{002799DB-B7CE-42C1-A3D7-09DA69FDDA56}">
      <dgm:prSet/>
      <dgm:spPr/>
      <dgm:t>
        <a:bodyPr/>
        <a:lstStyle/>
        <a:p>
          <a:r>
            <a:rPr lang="en-US">
              <a:latin typeface="Franklin Gothic Book" panose="020B0503020102020204" pitchFamily="34" charset="0"/>
            </a:rPr>
            <a:t>2,362 programs (1,525 PGY1, 837 PGY2)</a:t>
          </a:r>
        </a:p>
      </dgm:t>
    </dgm:pt>
    <dgm:pt modelId="{4B738AED-A000-4D8D-AF1F-F73E5377662D}" type="parTrans" cxnId="{B4C2584A-B2B4-422D-9902-7707AEE105F5}">
      <dgm:prSet/>
      <dgm:spPr/>
      <dgm:t>
        <a:bodyPr/>
        <a:lstStyle/>
        <a:p>
          <a:endParaRPr lang="en-US">
            <a:latin typeface="Franklin Gothic Book" panose="020B0503020102020204" pitchFamily="34" charset="0"/>
          </a:endParaRPr>
        </a:p>
      </dgm:t>
    </dgm:pt>
    <dgm:pt modelId="{771B8431-3899-4F1B-9072-2AAF24BA7D8B}" type="sibTrans" cxnId="{B4C2584A-B2B4-422D-9902-7707AEE105F5}">
      <dgm:prSet/>
      <dgm:spPr/>
      <dgm:t>
        <a:bodyPr/>
        <a:lstStyle/>
        <a:p>
          <a:endParaRPr lang="en-US">
            <a:latin typeface="Franklin Gothic Book" panose="020B0503020102020204" pitchFamily="34" charset="0"/>
          </a:endParaRPr>
        </a:p>
      </dgm:t>
    </dgm:pt>
    <dgm:pt modelId="{E65BD663-5823-4E14-9054-3056EF41FDA2}">
      <dgm:prSet/>
      <dgm:spPr/>
      <dgm:t>
        <a:bodyPr/>
        <a:lstStyle/>
        <a:p>
          <a:r>
            <a:rPr lang="en-US">
              <a:latin typeface="Franklin Gothic Book" panose="020B0503020102020204" pitchFamily="34" charset="0"/>
            </a:rPr>
            <a:t>5,192 available positions (4,213 PGY1, 979 PGY2)</a:t>
          </a:r>
        </a:p>
      </dgm:t>
    </dgm:pt>
    <dgm:pt modelId="{BF8E7279-9A36-4912-A53F-B13466E5F138}" type="parTrans" cxnId="{DBF74878-D126-42BB-8B1B-C09C37FB029C}">
      <dgm:prSet/>
      <dgm:spPr/>
      <dgm:t>
        <a:bodyPr/>
        <a:lstStyle/>
        <a:p>
          <a:endParaRPr lang="en-US">
            <a:latin typeface="Franklin Gothic Book" panose="020B0503020102020204" pitchFamily="34" charset="0"/>
          </a:endParaRPr>
        </a:p>
      </dgm:t>
    </dgm:pt>
    <dgm:pt modelId="{AB8181F9-64B6-4800-8938-D1EB3BD088EE}" type="sibTrans" cxnId="{DBF74878-D126-42BB-8B1B-C09C37FB029C}">
      <dgm:prSet/>
      <dgm:spPr/>
      <dgm:t>
        <a:bodyPr/>
        <a:lstStyle/>
        <a:p>
          <a:endParaRPr lang="en-US">
            <a:latin typeface="Franklin Gothic Book" panose="020B0503020102020204" pitchFamily="34" charset="0"/>
          </a:endParaRPr>
        </a:p>
      </dgm:t>
    </dgm:pt>
    <dgm:pt modelId="{AFC63F69-0298-C94E-83B4-3B9154B56E1A}" type="pres">
      <dgm:prSet presAssocID="{592F6219-7485-4CA1-AC36-FA9A4AF20A83}" presName="linear" presStyleCnt="0">
        <dgm:presLayoutVars>
          <dgm:animLvl val="lvl"/>
          <dgm:resizeHandles val="exact"/>
        </dgm:presLayoutVars>
      </dgm:prSet>
      <dgm:spPr/>
    </dgm:pt>
    <dgm:pt modelId="{844DE48E-C386-464F-B2C2-3E345DA04B6F}" type="pres">
      <dgm:prSet presAssocID="{55F7BCBE-D6FC-4DBA-AA8D-626F30BAC635}" presName="parentText" presStyleLbl="node1" presStyleIdx="0" presStyleCnt="4">
        <dgm:presLayoutVars>
          <dgm:chMax val="0"/>
          <dgm:bulletEnabled val="1"/>
        </dgm:presLayoutVars>
      </dgm:prSet>
      <dgm:spPr/>
    </dgm:pt>
    <dgm:pt modelId="{76DBF28C-FCE9-FD4C-9FB8-7AB0AF898BF6}" type="pres">
      <dgm:prSet presAssocID="{535FA025-5562-4BBA-9219-0CEBEE2606D5}" presName="spacer" presStyleCnt="0"/>
      <dgm:spPr/>
    </dgm:pt>
    <dgm:pt modelId="{0216DCD9-0893-0F4E-8E8E-1C96846A13FA}" type="pres">
      <dgm:prSet presAssocID="{BFD99DCE-7EE0-44C5-BF44-C037825F9AD5}" presName="parentText" presStyleLbl="node1" presStyleIdx="1" presStyleCnt="4">
        <dgm:presLayoutVars>
          <dgm:chMax val="0"/>
          <dgm:bulletEnabled val="1"/>
        </dgm:presLayoutVars>
      </dgm:prSet>
      <dgm:spPr/>
    </dgm:pt>
    <dgm:pt modelId="{57312305-4E1F-C644-996E-7A938A277D27}" type="pres">
      <dgm:prSet presAssocID="{6D7A8C94-6292-4098-9EB7-CFCACD48E5A5}" presName="spacer" presStyleCnt="0"/>
      <dgm:spPr/>
    </dgm:pt>
    <dgm:pt modelId="{C4E6273E-F35B-7B4E-8EB3-15CA3711F2E1}" type="pres">
      <dgm:prSet presAssocID="{002799DB-B7CE-42C1-A3D7-09DA69FDDA56}" presName="parentText" presStyleLbl="node1" presStyleIdx="2" presStyleCnt="4">
        <dgm:presLayoutVars>
          <dgm:chMax val="0"/>
          <dgm:bulletEnabled val="1"/>
        </dgm:presLayoutVars>
      </dgm:prSet>
      <dgm:spPr/>
    </dgm:pt>
    <dgm:pt modelId="{4A866800-83FD-5C4B-A4CC-12414B25F031}" type="pres">
      <dgm:prSet presAssocID="{771B8431-3899-4F1B-9072-2AAF24BA7D8B}" presName="spacer" presStyleCnt="0"/>
      <dgm:spPr/>
    </dgm:pt>
    <dgm:pt modelId="{CBBB48F8-7BE0-3D40-A921-542DB548C042}" type="pres">
      <dgm:prSet presAssocID="{E65BD663-5823-4E14-9054-3056EF41FDA2}" presName="parentText" presStyleLbl="node1" presStyleIdx="3" presStyleCnt="4">
        <dgm:presLayoutVars>
          <dgm:chMax val="0"/>
          <dgm:bulletEnabled val="1"/>
        </dgm:presLayoutVars>
      </dgm:prSet>
      <dgm:spPr/>
    </dgm:pt>
  </dgm:ptLst>
  <dgm:cxnLst>
    <dgm:cxn modelId="{7D16583B-FADF-B14A-82DD-8A268BE72592}" type="presOf" srcId="{55F7BCBE-D6FC-4DBA-AA8D-626F30BAC635}" destId="{844DE48E-C386-464F-B2C2-3E345DA04B6F}" srcOrd="0" destOrd="0" presId="urn:microsoft.com/office/officeart/2005/8/layout/vList2"/>
    <dgm:cxn modelId="{5D1F9765-E169-1844-B789-F2ADD049914E}" type="presOf" srcId="{002799DB-B7CE-42C1-A3D7-09DA69FDDA56}" destId="{C4E6273E-F35B-7B4E-8EB3-15CA3711F2E1}" srcOrd="0" destOrd="0" presId="urn:microsoft.com/office/officeart/2005/8/layout/vList2"/>
    <dgm:cxn modelId="{B4C2584A-B2B4-422D-9902-7707AEE105F5}" srcId="{592F6219-7485-4CA1-AC36-FA9A4AF20A83}" destId="{002799DB-B7CE-42C1-A3D7-09DA69FDDA56}" srcOrd="2" destOrd="0" parTransId="{4B738AED-A000-4D8D-AF1F-F73E5377662D}" sibTransId="{771B8431-3899-4F1B-9072-2AAF24BA7D8B}"/>
    <dgm:cxn modelId="{E2441050-DDB8-4176-BC6D-4AA25674215C}" srcId="{592F6219-7485-4CA1-AC36-FA9A4AF20A83}" destId="{55F7BCBE-D6FC-4DBA-AA8D-626F30BAC635}" srcOrd="0" destOrd="0" parTransId="{77EAD85F-9DC3-4E07-B404-CF8770BB6F2C}" sibTransId="{535FA025-5562-4BBA-9219-0CEBEE2606D5}"/>
    <dgm:cxn modelId="{DBF74878-D126-42BB-8B1B-C09C37FB029C}" srcId="{592F6219-7485-4CA1-AC36-FA9A4AF20A83}" destId="{E65BD663-5823-4E14-9054-3056EF41FDA2}" srcOrd="3" destOrd="0" parTransId="{BF8E7279-9A36-4912-A53F-B13466E5F138}" sibTransId="{AB8181F9-64B6-4800-8938-D1EB3BD088EE}"/>
    <dgm:cxn modelId="{49272EA3-3567-EA4F-A671-3BF585E0BB97}" type="presOf" srcId="{BFD99DCE-7EE0-44C5-BF44-C037825F9AD5}" destId="{0216DCD9-0893-0F4E-8E8E-1C96846A13FA}" srcOrd="0" destOrd="0" presId="urn:microsoft.com/office/officeart/2005/8/layout/vList2"/>
    <dgm:cxn modelId="{26FC3DBC-1123-E942-9567-A821D6258250}" type="presOf" srcId="{E65BD663-5823-4E14-9054-3056EF41FDA2}" destId="{CBBB48F8-7BE0-3D40-A921-542DB548C042}" srcOrd="0" destOrd="0" presId="urn:microsoft.com/office/officeart/2005/8/layout/vList2"/>
    <dgm:cxn modelId="{81C9ABCE-84CB-C043-81D9-B740CFEF06F2}" type="presOf" srcId="{592F6219-7485-4CA1-AC36-FA9A4AF20A83}" destId="{AFC63F69-0298-C94E-83B4-3B9154B56E1A}" srcOrd="0" destOrd="0" presId="urn:microsoft.com/office/officeart/2005/8/layout/vList2"/>
    <dgm:cxn modelId="{A96296E7-2303-40F1-BAFF-E9CF95D205C3}" srcId="{592F6219-7485-4CA1-AC36-FA9A4AF20A83}" destId="{BFD99DCE-7EE0-44C5-BF44-C037825F9AD5}" srcOrd="1" destOrd="0" parTransId="{42BC71F6-82DC-4AA9-910E-386C709761AA}" sibTransId="{6D7A8C94-6292-4098-9EB7-CFCACD48E5A5}"/>
    <dgm:cxn modelId="{111359E0-4595-374A-8EB2-A3264FD44E97}" type="presParOf" srcId="{AFC63F69-0298-C94E-83B4-3B9154B56E1A}" destId="{844DE48E-C386-464F-B2C2-3E345DA04B6F}" srcOrd="0" destOrd="0" presId="urn:microsoft.com/office/officeart/2005/8/layout/vList2"/>
    <dgm:cxn modelId="{76139528-EE6F-784E-9CE7-EA7A97DD59DB}" type="presParOf" srcId="{AFC63F69-0298-C94E-83B4-3B9154B56E1A}" destId="{76DBF28C-FCE9-FD4C-9FB8-7AB0AF898BF6}" srcOrd="1" destOrd="0" presId="urn:microsoft.com/office/officeart/2005/8/layout/vList2"/>
    <dgm:cxn modelId="{64DC9EAE-D4A2-534E-A4FE-117532B91C91}" type="presParOf" srcId="{AFC63F69-0298-C94E-83B4-3B9154B56E1A}" destId="{0216DCD9-0893-0F4E-8E8E-1C96846A13FA}" srcOrd="2" destOrd="0" presId="urn:microsoft.com/office/officeart/2005/8/layout/vList2"/>
    <dgm:cxn modelId="{EA043FC7-8B90-A544-AAF7-74051BF1330A}" type="presParOf" srcId="{AFC63F69-0298-C94E-83B4-3B9154B56E1A}" destId="{57312305-4E1F-C644-996E-7A938A277D27}" srcOrd="3" destOrd="0" presId="urn:microsoft.com/office/officeart/2005/8/layout/vList2"/>
    <dgm:cxn modelId="{1BB72C77-728A-174D-8A42-4F47C37C2CD7}" type="presParOf" srcId="{AFC63F69-0298-C94E-83B4-3B9154B56E1A}" destId="{C4E6273E-F35B-7B4E-8EB3-15CA3711F2E1}" srcOrd="4" destOrd="0" presId="urn:microsoft.com/office/officeart/2005/8/layout/vList2"/>
    <dgm:cxn modelId="{17E82F90-C574-A14E-A754-92D97E7311D3}" type="presParOf" srcId="{AFC63F69-0298-C94E-83B4-3B9154B56E1A}" destId="{4A866800-83FD-5C4B-A4CC-12414B25F031}" srcOrd="5" destOrd="0" presId="urn:microsoft.com/office/officeart/2005/8/layout/vList2"/>
    <dgm:cxn modelId="{76499E95-DD1A-1645-A399-941715733F91}" type="presParOf" srcId="{AFC63F69-0298-C94E-83B4-3B9154B56E1A}" destId="{CBBB48F8-7BE0-3D40-A921-542DB548C042}"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93F7E-BAB3-4A2D-8A7A-604A4B9706FA}">
      <dsp:nvSpPr>
        <dsp:cNvPr id="0" name=""/>
        <dsp:cNvSpPr/>
      </dsp:nvSpPr>
      <dsp:spPr>
        <a:xfrm>
          <a:off x="0" y="3355"/>
          <a:ext cx="10183678" cy="714825"/>
        </a:xfrm>
        <a:prstGeom prst="roundRect">
          <a:avLst>
            <a:gd name="adj" fmla="val 10000"/>
          </a:avLst>
        </a:prstGeom>
        <a:solidFill>
          <a:srgbClr val="5B9BD5"/>
        </a:solidFill>
        <a:ln>
          <a:noFill/>
        </a:ln>
        <a:effectLst/>
      </dsp:spPr>
      <dsp:style>
        <a:lnRef idx="0">
          <a:scrgbClr r="0" g="0" b="0"/>
        </a:lnRef>
        <a:fillRef idx="1">
          <a:scrgbClr r="0" g="0" b="0"/>
        </a:fillRef>
        <a:effectRef idx="0">
          <a:scrgbClr r="0" g="0" b="0"/>
        </a:effectRef>
        <a:fontRef idx="minor"/>
      </dsp:style>
    </dsp:sp>
    <dsp:sp modelId="{0F9BD73A-1139-46B1-8BCB-E7698F9F0852}">
      <dsp:nvSpPr>
        <dsp:cNvPr id="0" name=""/>
        <dsp:cNvSpPr/>
      </dsp:nvSpPr>
      <dsp:spPr>
        <a:xfrm>
          <a:off x="216234" y="164191"/>
          <a:ext cx="393154" cy="39315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69FB3E-C800-47CF-AE89-D6BE3E4778D3}">
      <dsp:nvSpPr>
        <dsp:cNvPr id="0" name=""/>
        <dsp:cNvSpPr/>
      </dsp:nvSpPr>
      <dsp:spPr>
        <a:xfrm>
          <a:off x="825623" y="3355"/>
          <a:ext cx="9358054" cy="71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652" tIns="75652" rIns="75652" bIns="75652"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bg1"/>
              </a:solidFill>
              <a:latin typeface="Franklin Gothic Book" panose="020B0503020102020204" pitchFamily="34" charset="0"/>
            </a:rPr>
            <a:t>Establish expectations concerning the process of residency recruitment</a:t>
          </a:r>
        </a:p>
      </dsp:txBody>
      <dsp:txXfrm>
        <a:off x="825623" y="3355"/>
        <a:ext cx="9358054" cy="714825"/>
      </dsp:txXfrm>
    </dsp:sp>
    <dsp:sp modelId="{BEC726EE-2AEA-46D1-81BB-452F515F7CE4}">
      <dsp:nvSpPr>
        <dsp:cNvPr id="0" name=""/>
        <dsp:cNvSpPr/>
      </dsp:nvSpPr>
      <dsp:spPr>
        <a:xfrm>
          <a:off x="0" y="896888"/>
          <a:ext cx="10183678" cy="714825"/>
        </a:xfrm>
        <a:prstGeom prst="roundRect">
          <a:avLst>
            <a:gd name="adj" fmla="val 10000"/>
          </a:avLst>
        </a:prstGeom>
        <a:solidFill>
          <a:srgbClr val="5B9BD5"/>
        </a:solidFill>
        <a:ln>
          <a:noFill/>
        </a:ln>
        <a:effectLst/>
      </dsp:spPr>
      <dsp:style>
        <a:lnRef idx="0">
          <a:scrgbClr r="0" g="0" b="0"/>
        </a:lnRef>
        <a:fillRef idx="1">
          <a:scrgbClr r="0" g="0" b="0"/>
        </a:fillRef>
        <a:effectRef idx="0">
          <a:scrgbClr r="0" g="0" b="0"/>
        </a:effectRef>
        <a:fontRef idx="minor"/>
      </dsp:style>
    </dsp:sp>
    <dsp:sp modelId="{F5E60B47-3ACA-4A59-A559-52A72BB7DA6C}">
      <dsp:nvSpPr>
        <dsp:cNvPr id="0" name=""/>
        <dsp:cNvSpPr/>
      </dsp:nvSpPr>
      <dsp:spPr>
        <a:xfrm>
          <a:off x="216234" y="1057724"/>
          <a:ext cx="393154" cy="39315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CCBEF-2658-48E7-8F94-768D1105F541}">
      <dsp:nvSpPr>
        <dsp:cNvPr id="0" name=""/>
        <dsp:cNvSpPr/>
      </dsp:nvSpPr>
      <dsp:spPr>
        <a:xfrm>
          <a:off x="825623" y="896888"/>
          <a:ext cx="9358054" cy="71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652" tIns="75652" rIns="75652" bIns="75652"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bg1"/>
              </a:solidFill>
              <a:latin typeface="Franklin Gothic Book" panose="020B0503020102020204" pitchFamily="34" charset="0"/>
            </a:rPr>
            <a:t>Understand functionalities of PhORCAS to assist you with submitting residency applications</a:t>
          </a:r>
        </a:p>
      </dsp:txBody>
      <dsp:txXfrm>
        <a:off x="825623" y="896888"/>
        <a:ext cx="9358054" cy="714825"/>
      </dsp:txXfrm>
    </dsp:sp>
    <dsp:sp modelId="{56BF6635-C071-4D2E-97E7-E4614505B320}">
      <dsp:nvSpPr>
        <dsp:cNvPr id="0" name=""/>
        <dsp:cNvSpPr/>
      </dsp:nvSpPr>
      <dsp:spPr>
        <a:xfrm>
          <a:off x="0" y="1790420"/>
          <a:ext cx="10183678" cy="714825"/>
        </a:xfrm>
        <a:prstGeom prst="roundRect">
          <a:avLst>
            <a:gd name="adj" fmla="val 10000"/>
          </a:avLst>
        </a:prstGeom>
        <a:solidFill>
          <a:srgbClr val="5B9BD5"/>
        </a:solidFill>
        <a:ln>
          <a:noFill/>
        </a:ln>
        <a:effectLst/>
      </dsp:spPr>
      <dsp:style>
        <a:lnRef idx="0">
          <a:scrgbClr r="0" g="0" b="0"/>
        </a:lnRef>
        <a:fillRef idx="1">
          <a:scrgbClr r="0" g="0" b="0"/>
        </a:fillRef>
        <a:effectRef idx="0">
          <a:scrgbClr r="0" g="0" b="0"/>
        </a:effectRef>
        <a:fontRef idx="minor"/>
      </dsp:style>
    </dsp:sp>
    <dsp:sp modelId="{55217642-A9B6-49AE-985E-E1949D61400B}">
      <dsp:nvSpPr>
        <dsp:cNvPr id="0" name=""/>
        <dsp:cNvSpPr/>
      </dsp:nvSpPr>
      <dsp:spPr>
        <a:xfrm>
          <a:off x="216234" y="1951256"/>
          <a:ext cx="393154" cy="39315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65589A-9213-4481-B452-8A0C6663EC2A}">
      <dsp:nvSpPr>
        <dsp:cNvPr id="0" name=""/>
        <dsp:cNvSpPr/>
      </dsp:nvSpPr>
      <dsp:spPr>
        <a:xfrm>
          <a:off x="825623" y="1790420"/>
          <a:ext cx="9358054" cy="71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652" tIns="75652" rIns="75652" bIns="75652"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bg1"/>
              </a:solidFill>
              <a:latin typeface="Franklin Gothic Book" panose="020B0503020102020204" pitchFamily="34" charset="0"/>
            </a:rPr>
            <a:t>Explain the Two-Phase Match process</a:t>
          </a:r>
        </a:p>
      </dsp:txBody>
      <dsp:txXfrm>
        <a:off x="825623" y="1790420"/>
        <a:ext cx="9358054" cy="714825"/>
      </dsp:txXfrm>
    </dsp:sp>
    <dsp:sp modelId="{D23FE025-4804-477E-B56B-4D3F8D7CF38D}">
      <dsp:nvSpPr>
        <dsp:cNvPr id="0" name=""/>
        <dsp:cNvSpPr/>
      </dsp:nvSpPr>
      <dsp:spPr>
        <a:xfrm>
          <a:off x="0" y="2683952"/>
          <a:ext cx="10183678" cy="714825"/>
        </a:xfrm>
        <a:prstGeom prst="roundRect">
          <a:avLst>
            <a:gd name="adj" fmla="val 10000"/>
          </a:avLst>
        </a:prstGeom>
        <a:solidFill>
          <a:srgbClr val="5B9BD5"/>
        </a:solidFill>
        <a:ln>
          <a:noFill/>
        </a:ln>
        <a:effectLst/>
      </dsp:spPr>
      <dsp:style>
        <a:lnRef idx="0">
          <a:scrgbClr r="0" g="0" b="0"/>
        </a:lnRef>
        <a:fillRef idx="1">
          <a:scrgbClr r="0" g="0" b="0"/>
        </a:fillRef>
        <a:effectRef idx="0">
          <a:scrgbClr r="0" g="0" b="0"/>
        </a:effectRef>
        <a:fontRef idx="minor"/>
      </dsp:style>
    </dsp:sp>
    <dsp:sp modelId="{BE94E071-6523-4955-A984-82AA9E40DE07}">
      <dsp:nvSpPr>
        <dsp:cNvPr id="0" name=""/>
        <dsp:cNvSpPr/>
      </dsp:nvSpPr>
      <dsp:spPr>
        <a:xfrm>
          <a:off x="216234" y="2844788"/>
          <a:ext cx="393154" cy="39315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A79D1-919F-4CF1-84B8-2B7D69578CC2}">
      <dsp:nvSpPr>
        <dsp:cNvPr id="0" name=""/>
        <dsp:cNvSpPr/>
      </dsp:nvSpPr>
      <dsp:spPr>
        <a:xfrm>
          <a:off x="825623" y="2683952"/>
          <a:ext cx="9358054" cy="71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652" tIns="75652" rIns="75652" bIns="75652"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bg1"/>
              </a:solidFill>
              <a:latin typeface="Franklin Gothic Book" panose="020B0503020102020204" pitchFamily="34" charset="0"/>
            </a:rPr>
            <a:t>Understand how PhORCAS and The Match will interact</a:t>
          </a:r>
        </a:p>
      </dsp:txBody>
      <dsp:txXfrm>
        <a:off x="825623" y="2683952"/>
        <a:ext cx="9358054" cy="714825"/>
      </dsp:txXfrm>
    </dsp:sp>
    <dsp:sp modelId="{BB62B9B1-46B3-4B0C-83AC-D7EFE9CD0E98}">
      <dsp:nvSpPr>
        <dsp:cNvPr id="0" name=""/>
        <dsp:cNvSpPr/>
      </dsp:nvSpPr>
      <dsp:spPr>
        <a:xfrm>
          <a:off x="0" y="3577485"/>
          <a:ext cx="10183678" cy="714825"/>
        </a:xfrm>
        <a:prstGeom prst="roundRect">
          <a:avLst>
            <a:gd name="adj" fmla="val 10000"/>
          </a:avLst>
        </a:prstGeom>
        <a:solidFill>
          <a:srgbClr val="5B9BD5"/>
        </a:solidFill>
        <a:ln>
          <a:noFill/>
        </a:ln>
        <a:effectLst/>
      </dsp:spPr>
      <dsp:style>
        <a:lnRef idx="0">
          <a:scrgbClr r="0" g="0" b="0"/>
        </a:lnRef>
        <a:fillRef idx="1">
          <a:scrgbClr r="0" g="0" b="0"/>
        </a:fillRef>
        <a:effectRef idx="0">
          <a:scrgbClr r="0" g="0" b="0"/>
        </a:effectRef>
        <a:fontRef idx="minor"/>
      </dsp:style>
    </dsp:sp>
    <dsp:sp modelId="{8066AE6E-ACC1-4FEE-9A14-55C8B90E2175}">
      <dsp:nvSpPr>
        <dsp:cNvPr id="0" name=""/>
        <dsp:cNvSpPr/>
      </dsp:nvSpPr>
      <dsp:spPr>
        <a:xfrm>
          <a:off x="216234" y="3738320"/>
          <a:ext cx="393154" cy="39315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EED604-3F7F-404D-B103-30E9C8449C78}">
      <dsp:nvSpPr>
        <dsp:cNvPr id="0" name=""/>
        <dsp:cNvSpPr/>
      </dsp:nvSpPr>
      <dsp:spPr>
        <a:xfrm>
          <a:off x="825623" y="3577485"/>
          <a:ext cx="9358054" cy="71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652" tIns="75652" rIns="75652" bIns="75652"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bg1"/>
              </a:solidFill>
              <a:latin typeface="Franklin Gothic Book" panose="020B0503020102020204" pitchFamily="34" charset="0"/>
            </a:rPr>
            <a:t>Identify pointers to help you effectively navigate the application portal in PhORCAS</a:t>
          </a:r>
        </a:p>
      </dsp:txBody>
      <dsp:txXfrm>
        <a:off x="825623" y="3577485"/>
        <a:ext cx="9358054" cy="714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0683B-0825-C64A-9790-0D041E448091}">
      <dsp:nvSpPr>
        <dsp:cNvPr id="0" name=""/>
        <dsp:cNvSpPr/>
      </dsp:nvSpPr>
      <dsp:spPr>
        <a:xfrm>
          <a:off x="0" y="55766"/>
          <a:ext cx="9921875" cy="5931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Franklin Gothic Book" panose="020B0503020102020204" pitchFamily="34" charset="0"/>
            </a:rPr>
            <a:t>Accreditation</a:t>
          </a:r>
        </a:p>
      </dsp:txBody>
      <dsp:txXfrm>
        <a:off x="28957" y="84723"/>
        <a:ext cx="9863961" cy="535276"/>
      </dsp:txXfrm>
    </dsp:sp>
    <dsp:sp modelId="{E45DBB65-544E-194A-BC20-D474B79907A7}">
      <dsp:nvSpPr>
        <dsp:cNvPr id="0" name=""/>
        <dsp:cNvSpPr/>
      </dsp:nvSpPr>
      <dsp:spPr>
        <a:xfrm>
          <a:off x="0" y="723836"/>
          <a:ext cx="9921875" cy="5931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Franklin Gothic Book" panose="020B0503020102020204" pitchFamily="34" charset="0"/>
            </a:rPr>
            <a:t>Midyear Clinical Meeting</a:t>
          </a:r>
        </a:p>
      </dsp:txBody>
      <dsp:txXfrm>
        <a:off x="28957" y="752793"/>
        <a:ext cx="9863961" cy="535276"/>
      </dsp:txXfrm>
    </dsp:sp>
    <dsp:sp modelId="{BE31CF77-7E4B-7843-9FC7-969054128872}">
      <dsp:nvSpPr>
        <dsp:cNvPr id="0" name=""/>
        <dsp:cNvSpPr/>
      </dsp:nvSpPr>
      <dsp:spPr>
        <a:xfrm>
          <a:off x="0" y="1317026"/>
          <a:ext cx="9921875"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502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latin typeface="Franklin Gothic Book" panose="020B0503020102020204" pitchFamily="34" charset="0"/>
            </a:rPr>
            <a:t>Residency Showcase</a:t>
          </a:r>
        </a:p>
        <a:p>
          <a:pPr marL="228600" lvl="1" indent="-228600" algn="l" defTabSz="889000">
            <a:lnSpc>
              <a:spcPct val="90000"/>
            </a:lnSpc>
            <a:spcBef>
              <a:spcPct val="0"/>
            </a:spcBef>
            <a:spcAft>
              <a:spcPct val="20000"/>
            </a:spcAft>
            <a:buChar char="•"/>
          </a:pPr>
          <a:r>
            <a:rPr lang="en-US" sz="2000" kern="1200">
              <a:latin typeface="Franklin Gothic Book" panose="020B0503020102020204" pitchFamily="34" charset="0"/>
            </a:rPr>
            <a:t>Personnel Placement Service (PPS)</a:t>
          </a:r>
        </a:p>
        <a:p>
          <a:pPr marL="228600" lvl="1" indent="-228600" algn="l" defTabSz="889000">
            <a:lnSpc>
              <a:spcPct val="90000"/>
            </a:lnSpc>
            <a:spcBef>
              <a:spcPct val="0"/>
            </a:spcBef>
            <a:spcAft>
              <a:spcPct val="20000"/>
            </a:spcAft>
            <a:buChar char="•"/>
          </a:pPr>
          <a:r>
            <a:rPr lang="en-US" sz="2000" kern="1200">
              <a:latin typeface="Franklin Gothic Book" panose="020B0503020102020204" pitchFamily="34" charset="0"/>
            </a:rPr>
            <a:t>Education sessions concerning the residency recruitment process, use of PhORCAS, and what to expect</a:t>
          </a:r>
        </a:p>
      </dsp:txBody>
      <dsp:txXfrm>
        <a:off x="0" y="1317026"/>
        <a:ext cx="9921875" cy="1237860"/>
      </dsp:txXfrm>
    </dsp:sp>
    <dsp:sp modelId="{A042741B-1C29-1141-AA7E-15C1EEF1871E}">
      <dsp:nvSpPr>
        <dsp:cNvPr id="0" name=""/>
        <dsp:cNvSpPr/>
      </dsp:nvSpPr>
      <dsp:spPr>
        <a:xfrm>
          <a:off x="0" y="2554886"/>
          <a:ext cx="9921875" cy="5931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Franklin Gothic Book" panose="020B0503020102020204" pitchFamily="34" charset="0"/>
            </a:rPr>
            <a:t>PhORCAS</a:t>
          </a:r>
        </a:p>
      </dsp:txBody>
      <dsp:txXfrm>
        <a:off x="28957" y="2583843"/>
        <a:ext cx="9863961" cy="535276"/>
      </dsp:txXfrm>
    </dsp:sp>
    <dsp:sp modelId="{20929F38-F678-3544-B8D9-423F7286AB3D}">
      <dsp:nvSpPr>
        <dsp:cNvPr id="0" name=""/>
        <dsp:cNvSpPr/>
      </dsp:nvSpPr>
      <dsp:spPr>
        <a:xfrm>
          <a:off x="0" y="3222956"/>
          <a:ext cx="9921875" cy="5931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Franklin Gothic Book" panose="020B0503020102020204" pitchFamily="34" charset="0"/>
            </a:rPr>
            <a:t>The Match</a:t>
          </a:r>
        </a:p>
      </dsp:txBody>
      <dsp:txXfrm>
        <a:off x="28957" y="3251913"/>
        <a:ext cx="9863961" cy="5352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AE706-3F35-42B3-98F5-63C25EE11B80}">
      <dsp:nvSpPr>
        <dsp:cNvPr id="0" name=""/>
        <dsp:cNvSpPr/>
      </dsp:nvSpPr>
      <dsp:spPr>
        <a:xfrm>
          <a:off x="2365109" y="637431"/>
          <a:ext cx="4255541" cy="4255541"/>
        </a:xfrm>
        <a:prstGeom prst="blockArc">
          <a:avLst>
            <a:gd name="adj1" fmla="val 11880000"/>
            <a:gd name="adj2" fmla="val 16200000"/>
            <a:gd name="adj3" fmla="val 4641"/>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6398CF4-F667-46E5-9AD9-A5AD148CA0A4}">
      <dsp:nvSpPr>
        <dsp:cNvPr id="0" name=""/>
        <dsp:cNvSpPr/>
      </dsp:nvSpPr>
      <dsp:spPr>
        <a:xfrm>
          <a:off x="2365109" y="637431"/>
          <a:ext cx="4255541" cy="4255541"/>
        </a:xfrm>
        <a:prstGeom prst="blockArc">
          <a:avLst>
            <a:gd name="adj1" fmla="val 7560000"/>
            <a:gd name="adj2" fmla="val 1188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33890A-49B3-4472-A425-79C6A6AA9222}">
      <dsp:nvSpPr>
        <dsp:cNvPr id="0" name=""/>
        <dsp:cNvSpPr/>
      </dsp:nvSpPr>
      <dsp:spPr>
        <a:xfrm>
          <a:off x="2365109" y="637431"/>
          <a:ext cx="4255541" cy="4255541"/>
        </a:xfrm>
        <a:prstGeom prst="blockArc">
          <a:avLst>
            <a:gd name="adj1" fmla="val 3240000"/>
            <a:gd name="adj2" fmla="val 756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821FF5-79DF-414E-9580-7DCE3E589CCE}">
      <dsp:nvSpPr>
        <dsp:cNvPr id="0" name=""/>
        <dsp:cNvSpPr/>
      </dsp:nvSpPr>
      <dsp:spPr>
        <a:xfrm>
          <a:off x="2365109" y="637431"/>
          <a:ext cx="4255541" cy="4255541"/>
        </a:xfrm>
        <a:prstGeom prst="blockArc">
          <a:avLst>
            <a:gd name="adj1" fmla="val 20520000"/>
            <a:gd name="adj2" fmla="val 324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73EDEB-65B1-45B3-8BCB-F7AEA1CE1D48}">
      <dsp:nvSpPr>
        <dsp:cNvPr id="0" name=""/>
        <dsp:cNvSpPr/>
      </dsp:nvSpPr>
      <dsp:spPr>
        <a:xfrm>
          <a:off x="2365109" y="637431"/>
          <a:ext cx="4255541" cy="4255541"/>
        </a:xfrm>
        <a:prstGeom prst="blockArc">
          <a:avLst>
            <a:gd name="adj1" fmla="val 16200000"/>
            <a:gd name="adj2" fmla="val 2052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075A1D-57CB-4EE5-996C-C0971D31FC75}">
      <dsp:nvSpPr>
        <dsp:cNvPr id="0" name=""/>
        <dsp:cNvSpPr/>
      </dsp:nvSpPr>
      <dsp:spPr>
        <a:xfrm>
          <a:off x="3513127" y="1785448"/>
          <a:ext cx="1959506" cy="1959506"/>
        </a:xfrm>
        <a:prstGeom prst="ellipse">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Franklin Gothic Medium" panose="020B0603020102020204" pitchFamily="34" charset="0"/>
              <a:cs typeface="Arial" pitchFamily="34" charset="0"/>
            </a:rPr>
            <a:t>You </a:t>
          </a:r>
        </a:p>
        <a:p>
          <a:pPr marL="0" lvl="0" indent="0" algn="ctr" defTabSz="622300">
            <a:lnSpc>
              <a:spcPct val="90000"/>
            </a:lnSpc>
            <a:spcBef>
              <a:spcPct val="0"/>
            </a:spcBef>
            <a:spcAft>
              <a:spcPct val="35000"/>
            </a:spcAft>
            <a:buNone/>
          </a:pPr>
          <a:r>
            <a:rPr lang="en-US" sz="1400" b="1" kern="1200">
              <a:solidFill>
                <a:schemeClr val="bg1"/>
              </a:solidFill>
              <a:latin typeface="Franklin Gothic Medium" panose="020B0603020102020204" pitchFamily="34" charset="0"/>
              <a:cs typeface="Arial" pitchFamily="34" charset="0"/>
            </a:rPr>
            <a:t>(Applicant)</a:t>
          </a:r>
        </a:p>
      </dsp:txBody>
      <dsp:txXfrm>
        <a:off x="3800090" y="2072411"/>
        <a:ext cx="1385580" cy="1385580"/>
      </dsp:txXfrm>
    </dsp:sp>
    <dsp:sp modelId="{7CB2906D-EC4A-4D91-9CEC-203243A06FF3}">
      <dsp:nvSpPr>
        <dsp:cNvPr id="0" name=""/>
        <dsp:cNvSpPr/>
      </dsp:nvSpPr>
      <dsp:spPr>
        <a:xfrm>
          <a:off x="3641432" y="983"/>
          <a:ext cx="1702895" cy="1371654"/>
        </a:xfrm>
        <a:prstGeom prst="ellipse">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Franklin Gothic Medium" panose="020B0603020102020204" pitchFamily="34" charset="0"/>
              <a:cs typeface="Arial" pitchFamily="34" charset="0"/>
            </a:rPr>
            <a:t>Create Account</a:t>
          </a:r>
        </a:p>
      </dsp:txBody>
      <dsp:txXfrm>
        <a:off x="3890815" y="201857"/>
        <a:ext cx="1204129" cy="969906"/>
      </dsp:txXfrm>
    </dsp:sp>
    <dsp:sp modelId="{9397A531-EB7D-4E93-BC28-A9B00C35E9FC}">
      <dsp:nvSpPr>
        <dsp:cNvPr id="0" name=""/>
        <dsp:cNvSpPr/>
      </dsp:nvSpPr>
      <dsp:spPr>
        <a:xfrm>
          <a:off x="5559990" y="1437116"/>
          <a:ext cx="1819115" cy="1371654"/>
        </a:xfrm>
        <a:prstGeom prst="ellipse">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Franklin Gothic Medium" panose="020B0603020102020204" pitchFamily="34" charset="0"/>
              <a:cs typeface="Arial" pitchFamily="34" charset="0"/>
            </a:rPr>
            <a:t>Update Application Information</a:t>
          </a:r>
        </a:p>
      </dsp:txBody>
      <dsp:txXfrm>
        <a:off x="5826393" y="1637990"/>
        <a:ext cx="1286309" cy="969906"/>
      </dsp:txXfrm>
    </dsp:sp>
    <dsp:sp modelId="{FB568F5D-96C2-4CA6-B9D4-B02EDF7C5247}">
      <dsp:nvSpPr>
        <dsp:cNvPr id="0" name=""/>
        <dsp:cNvSpPr/>
      </dsp:nvSpPr>
      <dsp:spPr>
        <a:xfrm>
          <a:off x="4824975" y="3760828"/>
          <a:ext cx="1779104" cy="1371654"/>
        </a:xfrm>
        <a:prstGeom prst="ellipse">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Franklin Gothic Medium" panose="020B0603020102020204" pitchFamily="34" charset="0"/>
              <a:cs typeface="Arial" pitchFamily="34" charset="0"/>
            </a:rPr>
            <a:t>Upload Documents</a:t>
          </a:r>
        </a:p>
      </dsp:txBody>
      <dsp:txXfrm>
        <a:off x="5085519" y="3961702"/>
        <a:ext cx="1258016" cy="969906"/>
      </dsp:txXfrm>
    </dsp:sp>
    <dsp:sp modelId="{9678F951-6B1A-4C77-87B4-75819775C312}">
      <dsp:nvSpPr>
        <dsp:cNvPr id="0" name=""/>
        <dsp:cNvSpPr/>
      </dsp:nvSpPr>
      <dsp:spPr>
        <a:xfrm>
          <a:off x="2399745" y="3760828"/>
          <a:ext cx="1742975" cy="1371654"/>
        </a:xfrm>
        <a:prstGeom prst="ellipse">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00075">
            <a:lnSpc>
              <a:spcPct val="90000"/>
            </a:lnSpc>
            <a:spcBef>
              <a:spcPct val="0"/>
            </a:spcBef>
            <a:spcAft>
              <a:spcPct val="35000"/>
            </a:spcAft>
            <a:buNone/>
          </a:pPr>
          <a:r>
            <a:rPr lang="en-US" sz="1350" b="1" kern="1200">
              <a:solidFill>
                <a:schemeClr val="bg1"/>
              </a:solidFill>
              <a:latin typeface="Franklin Gothic Medium" panose="020B0603020102020204" pitchFamily="34" charset="0"/>
              <a:cs typeface="Arial" pitchFamily="34" charset="0"/>
            </a:rPr>
            <a:t>Select 3 References</a:t>
          </a:r>
        </a:p>
      </dsp:txBody>
      <dsp:txXfrm>
        <a:off x="2654998" y="3961702"/>
        <a:ext cx="1232469" cy="969906"/>
      </dsp:txXfrm>
    </dsp:sp>
    <dsp:sp modelId="{B3640A5A-C967-4FCB-A8E7-7B604AEA8E81}">
      <dsp:nvSpPr>
        <dsp:cNvPr id="0" name=""/>
        <dsp:cNvSpPr/>
      </dsp:nvSpPr>
      <dsp:spPr>
        <a:xfrm>
          <a:off x="1618807" y="1437116"/>
          <a:ext cx="1794810" cy="1371654"/>
        </a:xfrm>
        <a:prstGeom prst="ellipse">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Franklin Gothic Medium" panose="020B0603020102020204" pitchFamily="34" charset="0"/>
              <a:cs typeface="Arial" pitchFamily="34" charset="0"/>
            </a:rPr>
            <a:t>Submit Application</a:t>
          </a:r>
        </a:p>
      </dsp:txBody>
      <dsp:txXfrm>
        <a:off x="1881651" y="1637990"/>
        <a:ext cx="1269122" cy="9699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DE48E-C386-464F-B2C2-3E345DA04B6F}">
      <dsp:nvSpPr>
        <dsp:cNvPr id="0" name=""/>
        <dsp:cNvSpPr/>
      </dsp:nvSpPr>
      <dsp:spPr>
        <a:xfrm>
          <a:off x="0" y="425182"/>
          <a:ext cx="10131490" cy="730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Franklin Gothic Book" panose="020B0503020102020204" pitchFamily="34" charset="0"/>
            </a:rPr>
            <a:t>6,895 registered for the match</a:t>
          </a:r>
        </a:p>
      </dsp:txBody>
      <dsp:txXfrm>
        <a:off x="35640" y="460822"/>
        <a:ext cx="10060210" cy="658799"/>
      </dsp:txXfrm>
    </dsp:sp>
    <dsp:sp modelId="{0216DCD9-0893-0F4E-8E8E-1C96846A13FA}">
      <dsp:nvSpPr>
        <dsp:cNvPr id="0" name=""/>
        <dsp:cNvSpPr/>
      </dsp:nvSpPr>
      <dsp:spPr>
        <a:xfrm>
          <a:off x="0" y="1246223"/>
          <a:ext cx="10131490" cy="730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Franklin Gothic Book" panose="020B0503020102020204" pitchFamily="34" charset="0"/>
            </a:rPr>
            <a:t>6,019 participated in the match</a:t>
          </a:r>
        </a:p>
      </dsp:txBody>
      <dsp:txXfrm>
        <a:off x="35640" y="1281863"/>
        <a:ext cx="10060210" cy="658799"/>
      </dsp:txXfrm>
    </dsp:sp>
    <dsp:sp modelId="{C4E6273E-F35B-7B4E-8EB3-15CA3711F2E1}">
      <dsp:nvSpPr>
        <dsp:cNvPr id="0" name=""/>
        <dsp:cNvSpPr/>
      </dsp:nvSpPr>
      <dsp:spPr>
        <a:xfrm>
          <a:off x="0" y="2068462"/>
          <a:ext cx="10131490" cy="730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Franklin Gothic Book" panose="020B0503020102020204" pitchFamily="34" charset="0"/>
            </a:rPr>
            <a:t>Each applicant applied to an average of 10 programs</a:t>
          </a:r>
        </a:p>
      </dsp:txBody>
      <dsp:txXfrm>
        <a:off x="35640" y="2104102"/>
        <a:ext cx="10060210" cy="658799"/>
      </dsp:txXfrm>
    </dsp:sp>
    <dsp:sp modelId="{CBBB48F8-7BE0-3D40-A921-542DB548C042}">
      <dsp:nvSpPr>
        <dsp:cNvPr id="0" name=""/>
        <dsp:cNvSpPr/>
      </dsp:nvSpPr>
      <dsp:spPr>
        <a:xfrm>
          <a:off x="0" y="2890703"/>
          <a:ext cx="10131490" cy="730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Franklin Gothic Book" panose="020B0503020102020204" pitchFamily="34" charset="0"/>
            </a:rPr>
            <a:t>95.1% position fill rate (PGY1 and PGY2 combined data)</a:t>
          </a:r>
        </a:p>
      </dsp:txBody>
      <dsp:txXfrm>
        <a:off x="35640" y="2926343"/>
        <a:ext cx="10060210" cy="6587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DE48E-C386-464F-B2C2-3E345DA04B6F}">
      <dsp:nvSpPr>
        <dsp:cNvPr id="0" name=""/>
        <dsp:cNvSpPr/>
      </dsp:nvSpPr>
      <dsp:spPr>
        <a:xfrm>
          <a:off x="0" y="145554"/>
          <a:ext cx="9832909" cy="7985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bg1"/>
              </a:solidFill>
              <a:latin typeface="Franklin Gothic Book" panose="020B0503020102020204" pitchFamily="34" charset="0"/>
            </a:rPr>
            <a:t>16,781</a:t>
          </a:r>
          <a:r>
            <a:rPr lang="en-US" sz="3500" kern="1200" dirty="0">
              <a:latin typeface="Franklin Gothic Book" panose="020B0503020102020204" pitchFamily="34" charset="0"/>
            </a:rPr>
            <a:t> individual reference writers</a:t>
          </a:r>
        </a:p>
      </dsp:txBody>
      <dsp:txXfrm>
        <a:off x="38981" y="184535"/>
        <a:ext cx="9754947" cy="720562"/>
      </dsp:txXfrm>
    </dsp:sp>
    <dsp:sp modelId="{0216DCD9-0893-0F4E-8E8E-1C96846A13FA}">
      <dsp:nvSpPr>
        <dsp:cNvPr id="0" name=""/>
        <dsp:cNvSpPr/>
      </dsp:nvSpPr>
      <dsp:spPr>
        <a:xfrm>
          <a:off x="0" y="1044879"/>
          <a:ext cx="9832909" cy="7985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bg1"/>
              </a:solidFill>
              <a:latin typeface="Franklin Gothic Book" panose="020B0503020102020204" pitchFamily="34" charset="0"/>
            </a:rPr>
            <a:t>47,750</a:t>
          </a:r>
          <a:r>
            <a:rPr lang="en-US" sz="3500" kern="1200" dirty="0">
              <a:latin typeface="Franklin Gothic Book" panose="020B0503020102020204" pitchFamily="34" charset="0"/>
            </a:rPr>
            <a:t> references submitted</a:t>
          </a:r>
        </a:p>
      </dsp:txBody>
      <dsp:txXfrm>
        <a:off x="38981" y="1083860"/>
        <a:ext cx="9754947" cy="720562"/>
      </dsp:txXfrm>
    </dsp:sp>
    <dsp:sp modelId="{C4E6273E-F35B-7B4E-8EB3-15CA3711F2E1}">
      <dsp:nvSpPr>
        <dsp:cNvPr id="0" name=""/>
        <dsp:cNvSpPr/>
      </dsp:nvSpPr>
      <dsp:spPr>
        <a:xfrm>
          <a:off x="0" y="1944204"/>
          <a:ext cx="9832909" cy="7985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latin typeface="Franklin Gothic Book" panose="020B0503020102020204" pitchFamily="34" charset="0"/>
            </a:rPr>
            <a:t>2,362 programs (1,525 PGY1, 837 PGY2)</a:t>
          </a:r>
        </a:p>
      </dsp:txBody>
      <dsp:txXfrm>
        <a:off x="38981" y="1983185"/>
        <a:ext cx="9754947" cy="720562"/>
      </dsp:txXfrm>
    </dsp:sp>
    <dsp:sp modelId="{CBBB48F8-7BE0-3D40-A921-542DB548C042}">
      <dsp:nvSpPr>
        <dsp:cNvPr id="0" name=""/>
        <dsp:cNvSpPr/>
      </dsp:nvSpPr>
      <dsp:spPr>
        <a:xfrm>
          <a:off x="0" y="2843528"/>
          <a:ext cx="9832909" cy="7985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latin typeface="Franklin Gothic Book" panose="020B0503020102020204" pitchFamily="34" charset="0"/>
            </a:rPr>
            <a:t>5,192 available positions (4,213 PGY1, 979 PGY2)</a:t>
          </a:r>
        </a:p>
      </dsp:txBody>
      <dsp:txXfrm>
        <a:off x="38981" y="2882509"/>
        <a:ext cx="9754947" cy="72056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261C9B3-4A9F-0342-966C-8F412A51E974}" type="datetimeFigureOut">
              <a:rPr lang="en-US" smtClean="0"/>
              <a:t>10/27/2023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AFA6B3D-A1CC-8A41-9A43-652BD2B79895}" type="slidenum">
              <a:rPr lang="en-US" smtClean="0"/>
              <a:t>‹#›</a:t>
            </a:fld>
            <a:endParaRPr lang="en-US"/>
          </a:p>
        </p:txBody>
      </p:sp>
    </p:spTree>
    <p:extLst>
      <p:ext uri="{BB962C8B-B14F-4D97-AF65-F5344CB8AC3E}">
        <p14:creationId xmlns:p14="http://schemas.microsoft.com/office/powerpoint/2010/main" val="709728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ASHP’s webinar on PhORCAS </a:t>
            </a:r>
          </a:p>
          <a:p>
            <a:r>
              <a:rPr lang="en-US" dirty="0"/>
              <a:t>My name is Ed Evangelista, and I am a student extern at ASHP, and I am in my final year at the University of Arizona College of Pharmacy. </a:t>
            </a:r>
          </a:p>
          <a:p>
            <a:r>
              <a:rPr lang="en-US" dirty="0"/>
              <a:t>This webinar will provide an overview of the application timeline and tips for PhORCAS for students</a:t>
            </a:r>
          </a:p>
        </p:txBody>
      </p:sp>
      <p:sp>
        <p:nvSpPr>
          <p:cNvPr id="4" name="Slide Number Placeholder 3"/>
          <p:cNvSpPr>
            <a:spLocks noGrp="1"/>
          </p:cNvSpPr>
          <p:nvPr>
            <p:ph type="sldNum" sz="quarter" idx="5"/>
          </p:nvPr>
        </p:nvSpPr>
        <p:spPr/>
        <p:txBody>
          <a:bodyPr/>
          <a:lstStyle/>
          <a:p>
            <a:fld id="{7AFA6B3D-A1CC-8A41-9A43-652BD2B79895}" type="slidenum">
              <a:rPr lang="en-US" smtClean="0"/>
              <a:t>1</a:t>
            </a:fld>
            <a:endParaRPr lang="en-US"/>
          </a:p>
        </p:txBody>
      </p:sp>
    </p:spTree>
    <p:extLst>
      <p:ext uri="{BB962C8B-B14F-4D97-AF65-F5344CB8AC3E}">
        <p14:creationId xmlns:p14="http://schemas.microsoft.com/office/powerpoint/2010/main" val="2701906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334" indent="-172334">
              <a:buFontTx/>
              <a:buChar char="-"/>
            </a:pPr>
            <a:r>
              <a:rPr lang="en-US" baseline="0" dirty="0"/>
              <a:t>Here is a screenshot of the main page you will see as a student</a:t>
            </a:r>
          </a:p>
          <a:p>
            <a:pPr marL="172334" indent="-172334">
              <a:buFontTx/>
              <a:buChar char="-"/>
            </a:pPr>
            <a:r>
              <a:rPr lang="en-US" baseline="0" dirty="0"/>
              <a:t>As you may notice across the bottom, there are four main links. </a:t>
            </a:r>
          </a:p>
          <a:p>
            <a:pPr marL="629534" lvl="1" indent="-172334">
              <a:buFontTx/>
              <a:buChar char="-"/>
            </a:pPr>
            <a:r>
              <a:rPr lang="en-US" baseline="0" dirty="0"/>
              <a:t>1. Register: which will allow you to register online for PhORCAS.</a:t>
            </a:r>
          </a:p>
          <a:p>
            <a:pPr marL="629534" lvl="1" indent="-172334">
              <a:buFontTx/>
              <a:buChar char="-"/>
            </a:pPr>
            <a:r>
              <a:rPr lang="en-US" baseline="0" dirty="0"/>
              <a:t>2</a:t>
            </a:r>
            <a:r>
              <a:rPr lang="en-US" baseline="30000" dirty="0"/>
              <a:t>nd</a:t>
            </a:r>
            <a:r>
              <a:rPr lang="en-US" baseline="0" dirty="0"/>
              <a:t> Apply: Apply to your programs of interest </a:t>
            </a:r>
          </a:p>
          <a:p>
            <a:pPr marL="629534" lvl="1" indent="-172334">
              <a:buFontTx/>
              <a:buChar char="-"/>
            </a:pPr>
            <a:r>
              <a:rPr lang="en-US" baseline="0" dirty="0"/>
              <a:t>3</a:t>
            </a:r>
            <a:r>
              <a:rPr lang="en-US" baseline="30000" dirty="0"/>
              <a:t>rd</a:t>
            </a:r>
            <a:r>
              <a:rPr lang="en-US" baseline="0" dirty="0"/>
              <a:t>: Rank: This allows you to rank your programs </a:t>
            </a:r>
          </a:p>
          <a:p>
            <a:pPr marL="629534" lvl="1" indent="-172334">
              <a:buFontTx/>
              <a:buChar char="-"/>
            </a:pPr>
            <a:r>
              <a:rPr lang="en-US" baseline="0" dirty="0"/>
              <a:t>4</a:t>
            </a:r>
            <a:r>
              <a:rPr lang="en-US" baseline="30000" dirty="0"/>
              <a:t>th</a:t>
            </a:r>
            <a:r>
              <a:rPr lang="en-US" baseline="0" dirty="0"/>
              <a:t>: Results: Here you can review the results of the match</a:t>
            </a:r>
          </a:p>
        </p:txBody>
      </p:sp>
      <p:sp>
        <p:nvSpPr>
          <p:cNvPr id="4" name="Slide Number Placeholder 3"/>
          <p:cNvSpPr>
            <a:spLocks noGrp="1"/>
          </p:cNvSpPr>
          <p:nvPr>
            <p:ph type="sldNum" sz="quarter" idx="5"/>
          </p:nvPr>
        </p:nvSpPr>
        <p:spPr/>
        <p:txBody>
          <a:bodyPr/>
          <a:lstStyle/>
          <a:p>
            <a:fld id="{7AFA6B3D-A1CC-8A41-9A43-652BD2B79895}" type="slidenum">
              <a:rPr lang="en-US" smtClean="0"/>
              <a:t>10</a:t>
            </a:fld>
            <a:endParaRPr lang="en-US"/>
          </a:p>
        </p:txBody>
      </p:sp>
    </p:spTree>
    <p:extLst>
      <p:ext uri="{BB962C8B-B14F-4D97-AF65-F5344CB8AC3E}">
        <p14:creationId xmlns:p14="http://schemas.microsoft.com/office/powerpoint/2010/main" val="2535151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go over tips to help you with your application …..</a:t>
            </a:r>
          </a:p>
          <a:p>
            <a:endParaRPr lang="en-US" dirty="0"/>
          </a:p>
          <a:p>
            <a:r>
              <a:rPr lang="en-US" dirty="0"/>
              <a:t>I have links here for References and Applicants </a:t>
            </a:r>
          </a:p>
          <a:p>
            <a:endParaRPr lang="en-US" dirty="0"/>
          </a:p>
          <a:p>
            <a:r>
              <a:rPr lang="en-US" dirty="0"/>
              <a:t>Contact </a:t>
            </a:r>
            <a:r>
              <a:rPr lang="en-US" dirty="0" err="1"/>
              <a:t>phorcas</a:t>
            </a:r>
            <a:r>
              <a:rPr lang="en-US" dirty="0"/>
              <a:t> and not ASHP because they have staff to help you</a:t>
            </a:r>
          </a:p>
        </p:txBody>
      </p:sp>
      <p:sp>
        <p:nvSpPr>
          <p:cNvPr id="4" name="Slide Number Placeholder 3"/>
          <p:cNvSpPr>
            <a:spLocks noGrp="1"/>
          </p:cNvSpPr>
          <p:nvPr>
            <p:ph type="sldNum" sz="quarter" idx="5"/>
          </p:nvPr>
        </p:nvSpPr>
        <p:spPr/>
        <p:txBody>
          <a:bodyPr/>
          <a:lstStyle/>
          <a:p>
            <a:fld id="{7AFA6B3D-A1CC-8A41-9A43-652BD2B79895}" type="slidenum">
              <a:rPr lang="en-US" smtClean="0"/>
              <a:t>11</a:t>
            </a:fld>
            <a:endParaRPr lang="en-US"/>
          </a:p>
        </p:txBody>
      </p:sp>
    </p:spTree>
    <p:extLst>
      <p:ext uri="{BB962C8B-B14F-4D97-AF65-F5344CB8AC3E}">
        <p14:creationId xmlns:p14="http://schemas.microsoft.com/office/powerpoint/2010/main" val="3860681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entering the match, you must complete the applicant agreement listed on this page. Make sure you read it thoroughly to understand the conditions</a:t>
            </a:r>
            <a:r>
              <a:rPr lang="en-US" baseline="0" dirty="0"/>
              <a:t> of participation in the match. As a reminder, each applicant must register to participate in the match.</a:t>
            </a:r>
          </a:p>
          <a:p>
            <a:r>
              <a:rPr lang="en-US" baseline="0" dirty="0"/>
              <a:t>Once you have reviewed the NMS materials carefully, </a:t>
            </a:r>
            <a:r>
              <a:rPr lang="en-US" baseline="0"/>
              <a:t>the sign-up </a:t>
            </a:r>
            <a:r>
              <a:rPr lang="en-US" baseline="0" dirty="0"/>
              <a:t>process occurs within PhORCAS. You will pay your PhORCAS and NMS fees described in a previous slide through PhORCAS. </a:t>
            </a:r>
            <a:endParaRPr lang="en-US" dirty="0"/>
          </a:p>
          <a:p>
            <a:endParaRPr lang="en-US" dirty="0"/>
          </a:p>
          <a:p>
            <a:r>
              <a:rPr lang="en-US" dirty="0"/>
              <a:t>INTERNAL</a:t>
            </a:r>
            <a:r>
              <a:rPr lang="en-US" baseline="0" dirty="0"/>
              <a:t> COMMENT: </a:t>
            </a:r>
            <a:r>
              <a:rPr lang="en-US" dirty="0"/>
              <a:t>This can be found via the link:</a:t>
            </a:r>
            <a:r>
              <a:rPr lang="en-US" baseline="0" dirty="0"/>
              <a:t> https://natmatch.com/ashprmp/documents/applterms.pdf</a:t>
            </a:r>
          </a:p>
        </p:txBody>
      </p:sp>
      <p:sp>
        <p:nvSpPr>
          <p:cNvPr id="4" name="Slide Number Placeholder 3"/>
          <p:cNvSpPr>
            <a:spLocks noGrp="1"/>
          </p:cNvSpPr>
          <p:nvPr>
            <p:ph type="sldNum" sz="quarter" idx="5"/>
          </p:nvPr>
        </p:nvSpPr>
        <p:spPr/>
        <p:txBody>
          <a:bodyPr/>
          <a:lstStyle/>
          <a:p>
            <a:fld id="{7AFA6B3D-A1CC-8A41-9A43-652BD2B79895}" type="slidenum">
              <a:rPr lang="en-US" smtClean="0"/>
              <a:t>12</a:t>
            </a:fld>
            <a:endParaRPr lang="en-US"/>
          </a:p>
        </p:txBody>
      </p:sp>
    </p:spTree>
    <p:extLst>
      <p:ext uri="{BB962C8B-B14F-4D97-AF65-F5344CB8AC3E}">
        <p14:creationId xmlns:p14="http://schemas.microsoft.com/office/powerpoint/2010/main" val="273502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89">
              <a:defRPr/>
            </a:pPr>
            <a:r>
              <a:rPr lang="en-US">
                <a:latin typeface="Arial" pitchFamily="34" charset="0"/>
                <a:cs typeface="Arial" pitchFamily="34" charset="0"/>
              </a:rPr>
              <a:t>The </a:t>
            </a:r>
            <a:r>
              <a:rPr lang="en-US" b="1">
                <a:latin typeface="Arial" pitchFamily="34" charset="0"/>
                <a:cs typeface="Arial" pitchFamily="34" charset="0"/>
              </a:rPr>
              <a:t>NMS applicant code </a:t>
            </a:r>
            <a:r>
              <a:rPr lang="en-US">
                <a:latin typeface="Arial" pitchFamily="34" charset="0"/>
                <a:cs typeface="Arial" pitchFamily="34" charset="0"/>
              </a:rPr>
              <a:t>will be provided after you register for the match online.</a:t>
            </a:r>
          </a:p>
          <a:p>
            <a:pPr defTabSz="933089">
              <a:defRPr/>
            </a:pPr>
            <a:endParaRPr lang="en-US" baseline="0"/>
          </a:p>
          <a:p>
            <a:pPr defTabSz="933089">
              <a:defRPr/>
            </a:pPr>
            <a:r>
              <a:rPr lang="en-US" baseline="0"/>
              <a:t>When you get your NMS number, a tip would be to include it in your CV so that the residency program can access that information easily</a:t>
            </a:r>
          </a:p>
          <a:p>
            <a:endParaRPr lang="en-US" baseline="0"/>
          </a:p>
          <a:p>
            <a:pPr marL="174954" indent="-174954">
              <a:buFontTx/>
              <a:buChar char="-"/>
            </a:pPr>
            <a:r>
              <a:rPr lang="en-US" baseline="0"/>
              <a:t>Note: each residency program has its own NMS code</a:t>
            </a:r>
          </a:p>
        </p:txBody>
      </p:sp>
      <p:sp>
        <p:nvSpPr>
          <p:cNvPr id="4" name="Slide Number Placeholder 3"/>
          <p:cNvSpPr>
            <a:spLocks noGrp="1"/>
          </p:cNvSpPr>
          <p:nvPr>
            <p:ph type="sldNum" sz="quarter" idx="5"/>
          </p:nvPr>
        </p:nvSpPr>
        <p:spPr/>
        <p:txBody>
          <a:bodyPr/>
          <a:lstStyle/>
          <a:p>
            <a:fld id="{7AFA6B3D-A1CC-8A41-9A43-652BD2B79895}" type="slidenum">
              <a:rPr lang="en-US" smtClean="0"/>
              <a:t>13</a:t>
            </a:fld>
            <a:endParaRPr lang="en-US"/>
          </a:p>
        </p:txBody>
      </p:sp>
    </p:spTree>
    <p:extLst>
      <p:ext uri="{BB962C8B-B14F-4D97-AF65-F5344CB8AC3E}">
        <p14:creationId xmlns:p14="http://schemas.microsoft.com/office/powerpoint/2010/main" val="17261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your application materials, you will be asked the following information: </a:t>
            </a:r>
          </a:p>
          <a:p>
            <a:endParaRPr lang="en-US" dirty="0"/>
          </a:p>
          <a:p>
            <a:endParaRPr lang="en-US" dirty="0"/>
          </a:p>
          <a:p>
            <a:pPr marL="174954" indent="-174954">
              <a:buFontTx/>
              <a:buChar char="-"/>
            </a:pPr>
            <a:r>
              <a:rPr lang="en-US" dirty="0"/>
              <a:t>Input </a:t>
            </a:r>
            <a:r>
              <a:rPr lang="en-US" baseline="0" dirty="0"/>
              <a:t>your demographic information. This information is saved to your profile and will be submitted to each program to which you apply. As this is the only time you may be asked to input this information, you want to make sure the contact information is up to date, specifically email as most communication will come to the email provided. Make sure you select an email you check daily. </a:t>
            </a:r>
          </a:p>
        </p:txBody>
      </p:sp>
      <p:sp>
        <p:nvSpPr>
          <p:cNvPr id="4" name="Slide Number Placeholder 3"/>
          <p:cNvSpPr>
            <a:spLocks noGrp="1"/>
          </p:cNvSpPr>
          <p:nvPr>
            <p:ph type="sldNum" sz="quarter" idx="5"/>
          </p:nvPr>
        </p:nvSpPr>
        <p:spPr/>
        <p:txBody>
          <a:bodyPr/>
          <a:lstStyle/>
          <a:p>
            <a:fld id="{7AFA6B3D-A1CC-8A41-9A43-652BD2B79895}" type="slidenum">
              <a:rPr lang="en-US" smtClean="0"/>
              <a:t>14</a:t>
            </a:fld>
            <a:endParaRPr lang="en-US"/>
          </a:p>
        </p:txBody>
      </p:sp>
    </p:spTree>
    <p:extLst>
      <p:ext uri="{BB962C8B-B14F-4D97-AF65-F5344CB8AC3E}">
        <p14:creationId xmlns:p14="http://schemas.microsoft.com/office/powerpoint/2010/main" val="2225302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4" indent="-174954">
              <a:buFontTx/>
              <a:buChar char="-"/>
            </a:pPr>
            <a:r>
              <a:rPr lang="en-US" baseline="0" dirty="0"/>
              <a:t>In a change from previous years, you can request a copy of your transcripts be sent directly to </a:t>
            </a:r>
            <a:r>
              <a:rPr lang="en-US" baseline="0" dirty="0" err="1"/>
              <a:t>PhorCAS</a:t>
            </a:r>
            <a:r>
              <a:rPr lang="en-US" baseline="0" dirty="0"/>
              <a:t> through the application process. </a:t>
            </a:r>
            <a:r>
              <a:rPr lang="en-US" dirty="0"/>
              <a:t>If your Pharmacy College is from a foreign program, you will be contacted by PhORCAS to submit that information. </a:t>
            </a:r>
          </a:p>
          <a:p>
            <a:pPr marL="174954" indent="-174954">
              <a:buFontTx/>
              <a:buChar char="-"/>
            </a:pPr>
            <a:r>
              <a:rPr lang="en-US" baseline="0" dirty="0">
                <a:solidFill>
                  <a:schemeClr val="tx1"/>
                </a:solidFill>
                <a:sym typeface="Wingdings" panose="05000000000000000000" pitchFamily="2" charset="2"/>
              </a:rPr>
              <a:t>Only pharmacy transcripts are required </a:t>
            </a:r>
          </a:p>
          <a:p>
            <a:pPr marL="641573" lvl="1" indent="-174954">
              <a:buFontTx/>
              <a:buChar char="-"/>
            </a:pPr>
            <a:r>
              <a:rPr lang="en-US" baseline="0" dirty="0">
                <a:solidFill>
                  <a:schemeClr val="tx1"/>
                </a:solidFill>
                <a:sym typeface="Wingdings" panose="05000000000000000000" pitchFamily="2" charset="2"/>
              </a:rPr>
              <a:t>If your program has special requirements or a master’s component, please check and send in ALL of the transcripts they are looking for. For example, many programs combined with a masters may require all undergraduate transcripts.</a:t>
            </a:r>
          </a:p>
          <a:p>
            <a:pPr marL="174880" indent="-174954">
              <a:buFontTx/>
              <a:buChar char="-"/>
            </a:pPr>
            <a:r>
              <a:rPr lang="en-US" baseline="0" dirty="0">
                <a:solidFill>
                  <a:schemeClr val="tx1"/>
                </a:solidFill>
                <a:sym typeface="Wingdings" panose="05000000000000000000" pitchFamily="2" charset="2"/>
              </a:rPr>
              <a:t>TIP: Do not wait to request your transcripts, as this may impact the timing of your application.</a:t>
            </a:r>
          </a:p>
          <a:p>
            <a:pPr marL="641498" lvl="1" indent="-174954">
              <a:buFontTx/>
              <a:buChar char="-"/>
            </a:pPr>
            <a:r>
              <a:rPr lang="en-US" baseline="0" dirty="0">
                <a:solidFill>
                  <a:schemeClr val="tx1"/>
                </a:solidFill>
                <a:sym typeface="Wingdings" panose="05000000000000000000" pitchFamily="2" charset="2"/>
              </a:rPr>
              <a:t>Colleges may take a while to get transcripts in by due dates, and the holidays may affect this, so make sure you are on top of asking your college for your transcripts.</a:t>
            </a:r>
          </a:p>
          <a:p>
            <a:pPr marL="174880" indent="-174954">
              <a:buFontTx/>
              <a:buChar char="-"/>
            </a:pPr>
            <a:r>
              <a:rPr lang="en-US" baseline="0" dirty="0">
                <a:solidFill>
                  <a:schemeClr val="tx1"/>
                </a:solidFill>
                <a:sym typeface="Wingdings" panose="05000000000000000000" pitchFamily="2" charset="2"/>
              </a:rPr>
              <a:t>The emphasis on this tip is to be proactive; you don't want to delay your application b/c you are waiting for the College or University to send transcripts.</a:t>
            </a:r>
          </a:p>
          <a:p>
            <a:pPr marL="174880" indent="-174954">
              <a:buFontTx/>
              <a:buChar char="-"/>
            </a:pPr>
            <a:r>
              <a:rPr lang="en-US" baseline="0" dirty="0">
                <a:solidFill>
                  <a:schemeClr val="tx1"/>
                </a:solidFill>
                <a:sym typeface="Wingdings" panose="05000000000000000000" pitchFamily="2" charset="2"/>
              </a:rPr>
              <a:t>Also, applicants are in APPE rotations, so the didactic coursework &amp; grades are posted to your transcript. If an updated transcript is requested by the program, you can do so. </a:t>
            </a:r>
            <a:endParaRPr lang="en-US" dirty="0"/>
          </a:p>
        </p:txBody>
      </p:sp>
      <p:sp>
        <p:nvSpPr>
          <p:cNvPr id="4" name="Slide Number Placeholder 3"/>
          <p:cNvSpPr>
            <a:spLocks noGrp="1"/>
          </p:cNvSpPr>
          <p:nvPr>
            <p:ph type="sldNum" sz="quarter" idx="5"/>
          </p:nvPr>
        </p:nvSpPr>
        <p:spPr/>
        <p:txBody>
          <a:bodyPr/>
          <a:lstStyle/>
          <a:p>
            <a:fld id="{7AFA6B3D-A1CC-8A41-9A43-652BD2B79895}" type="slidenum">
              <a:rPr lang="en-US" smtClean="0"/>
              <a:t>15</a:t>
            </a:fld>
            <a:endParaRPr lang="en-US"/>
          </a:p>
        </p:txBody>
      </p:sp>
    </p:spTree>
    <p:extLst>
      <p:ext uri="{BB962C8B-B14F-4D97-AF65-F5344CB8AC3E}">
        <p14:creationId xmlns:p14="http://schemas.microsoft.com/office/powerpoint/2010/main" val="144078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4" indent="-174954" defTabSz="933237">
              <a:buFontTx/>
              <a:buChar char="-"/>
              <a:defRPr/>
            </a:pPr>
            <a:r>
              <a:rPr lang="en-US" b="1" dirty="0">
                <a:latin typeface="Arial" pitchFamily="34" charset="0"/>
                <a:cs typeface="Arial" pitchFamily="34" charset="0"/>
              </a:rPr>
              <a:t>Supporting information: </a:t>
            </a:r>
            <a:r>
              <a:rPr lang="en-US" b="0" dirty="0">
                <a:latin typeface="Arial" pitchFamily="34" charset="0"/>
                <a:cs typeface="Arial" pitchFamily="34" charset="0"/>
              </a:rPr>
              <a:t> Here is where you want to add any additional information that you want programs to see. These include achievements and experiences that you worked on in pharmacy school. </a:t>
            </a:r>
            <a:endParaRPr lang="en-US" b="1" dirty="0">
              <a:latin typeface="Arial" pitchFamily="34" charset="0"/>
              <a:cs typeface="Arial" pitchFamily="34" charset="0"/>
            </a:endParaRPr>
          </a:p>
          <a:p>
            <a:pPr marL="174954" indent="-174954" defTabSz="933237">
              <a:buFontTx/>
              <a:buChar char="-"/>
              <a:defRPr/>
            </a:pPr>
            <a:r>
              <a:rPr lang="en-US" b="1" dirty="0">
                <a:latin typeface="Arial" pitchFamily="34" charset="0"/>
                <a:cs typeface="Arial" pitchFamily="34" charset="0"/>
              </a:rPr>
              <a:t>Extracurricular and Professional activities </a:t>
            </a:r>
            <a:r>
              <a:rPr lang="en-US" b="0" dirty="0">
                <a:latin typeface="Arial" pitchFamily="34" charset="0"/>
                <a:cs typeface="Arial" pitchFamily="34" charset="0"/>
              </a:rPr>
              <a:t>can</a:t>
            </a:r>
            <a:r>
              <a:rPr lang="en-US" b="1" dirty="0">
                <a:latin typeface="Arial" pitchFamily="34" charset="0"/>
                <a:cs typeface="Arial" pitchFamily="34" charset="0"/>
              </a:rPr>
              <a:t> </a:t>
            </a:r>
            <a:r>
              <a:rPr lang="en-US" dirty="0">
                <a:latin typeface="Arial" pitchFamily="34" charset="0"/>
                <a:cs typeface="Arial" pitchFamily="34" charset="0"/>
              </a:rPr>
              <a:t>include - awards, leadership roles, presentations, publications, pharmacy related work experience, and community service.  </a:t>
            </a:r>
          </a:p>
          <a:p>
            <a:pPr marL="641573" lvl="1" indent="-174954">
              <a:buFontTx/>
              <a:buChar char="-"/>
            </a:pPr>
            <a:r>
              <a:rPr lang="en-US" baseline="0" dirty="0"/>
              <a:t>Make sure to fill out all the extracurricular and professional activities sections </a:t>
            </a:r>
            <a:r>
              <a:rPr lang="en-US" baseline="0" dirty="0">
                <a:sym typeface="Wingdings" panose="05000000000000000000" pitchFamily="2" charset="2"/>
              </a:rPr>
              <a:t> they might be looking for something specific and may skip over you even though it is included in your CV and not in this section of PhORCAS</a:t>
            </a:r>
          </a:p>
          <a:p>
            <a:pPr marL="641498" lvl="1" indent="-174954">
              <a:buFontTx/>
              <a:buChar char="-"/>
            </a:pPr>
            <a:r>
              <a:rPr lang="en-US" baseline="0" dirty="0">
                <a:sym typeface="Wingdings" panose="05000000000000000000" pitchFamily="2" charset="2"/>
              </a:rPr>
              <a:t>Programs use this data to sort through applications</a:t>
            </a:r>
          </a:p>
        </p:txBody>
      </p:sp>
      <p:sp>
        <p:nvSpPr>
          <p:cNvPr id="4" name="Slide Number Placeholder 3"/>
          <p:cNvSpPr>
            <a:spLocks noGrp="1"/>
          </p:cNvSpPr>
          <p:nvPr>
            <p:ph type="sldNum" sz="quarter" idx="5"/>
          </p:nvPr>
        </p:nvSpPr>
        <p:spPr/>
        <p:txBody>
          <a:bodyPr/>
          <a:lstStyle/>
          <a:p>
            <a:fld id="{7AFA6B3D-A1CC-8A41-9A43-652BD2B79895}" type="slidenum">
              <a:rPr lang="en-US" smtClean="0"/>
              <a:t>16</a:t>
            </a:fld>
            <a:endParaRPr lang="en-US"/>
          </a:p>
        </p:txBody>
      </p:sp>
    </p:spTree>
    <p:extLst>
      <p:ext uri="{BB962C8B-B14F-4D97-AF65-F5344CB8AC3E}">
        <p14:creationId xmlns:p14="http://schemas.microsoft.com/office/powerpoint/2010/main" val="61765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4" indent="-174954">
              <a:buFontTx/>
              <a:buChar char="-"/>
            </a:pPr>
            <a:r>
              <a:rPr lang="en-US" dirty="0">
                <a:latin typeface="Arial" pitchFamily="34" charset="0"/>
                <a:cs typeface="Arial" pitchFamily="34" charset="0"/>
              </a:rPr>
              <a:t>The </a:t>
            </a:r>
            <a:r>
              <a:rPr lang="en-US" b="1" dirty="0">
                <a:latin typeface="Arial" pitchFamily="34" charset="0"/>
                <a:cs typeface="Arial" pitchFamily="34" charset="0"/>
              </a:rPr>
              <a:t>Program Materials </a:t>
            </a:r>
            <a:r>
              <a:rPr lang="en-US" dirty="0">
                <a:latin typeface="Arial" pitchFamily="34" charset="0"/>
                <a:cs typeface="Arial" pitchFamily="34" charset="0"/>
              </a:rPr>
              <a:t>section in PhORCAS is available for you to upload any additional site-specific requirements of each program</a:t>
            </a:r>
          </a:p>
          <a:p>
            <a:pPr marL="641573" lvl="1" indent="-174954" defTabSz="933237">
              <a:buFontTx/>
              <a:buChar char="-"/>
              <a:defRPr/>
            </a:pPr>
            <a:r>
              <a:rPr lang="en-US" baseline="0" dirty="0">
                <a:sym typeface="Wingdings" panose="05000000000000000000" pitchFamily="2" charset="2"/>
              </a:rPr>
              <a:t>Supplemental material </a:t>
            </a:r>
            <a:r>
              <a:rPr lang="en-US" baseline="0">
                <a:sym typeface="Wingdings" panose="05000000000000000000" pitchFamily="2" charset="2"/>
              </a:rPr>
              <a:t>is optional, </a:t>
            </a:r>
            <a:r>
              <a:rPr lang="en-US" baseline="0" dirty="0">
                <a:sym typeface="Wingdings" panose="05000000000000000000" pitchFamily="2" charset="2"/>
              </a:rPr>
              <a:t>and you should only include it when a program asks for it (only give the program what they want… they may not appreciate extra materials to review)</a:t>
            </a:r>
          </a:p>
          <a:p>
            <a:pPr marL="641573" lvl="1" indent="-174954" defTabSz="933237">
              <a:buFontTx/>
              <a:buChar char="-"/>
              <a:defRPr/>
            </a:pPr>
            <a:r>
              <a:rPr lang="en-US" baseline="0" dirty="0">
                <a:sym typeface="Wingdings" panose="05000000000000000000" pitchFamily="2" charset="2"/>
              </a:rPr>
              <a:t>Make sure forms are shared in PDF format</a:t>
            </a:r>
          </a:p>
          <a:p>
            <a:pPr marL="174954" indent="-174954" defTabSz="933237">
              <a:buFontTx/>
              <a:buChar char="-"/>
              <a:defRPr/>
            </a:pPr>
            <a:r>
              <a:rPr lang="en-US" baseline="0" dirty="0" err="1">
                <a:sym typeface="Wingdings" panose="05000000000000000000" pitchFamily="2" charset="2"/>
              </a:rPr>
              <a:t>PhoRCAS</a:t>
            </a:r>
            <a:r>
              <a:rPr lang="en-US" baseline="0" dirty="0">
                <a:sym typeface="Wingdings" panose="05000000000000000000" pitchFamily="2" charset="2"/>
              </a:rPr>
              <a:t> </a:t>
            </a:r>
            <a:r>
              <a:rPr lang="en-US" dirty="0">
                <a:latin typeface="Franklin Gothic Book" panose="020B0503020102020204" pitchFamily="34" charset="0"/>
              </a:rPr>
              <a:t>can handle all PDF uploads except for dynamic PDFs, password protected ones, or PDF portfolios</a:t>
            </a:r>
          </a:p>
          <a:p>
            <a:pPr lvl="2">
              <a:lnSpc>
                <a:spcPct val="120000"/>
              </a:lnSpc>
              <a:spcAft>
                <a:spcPts val="1225"/>
              </a:spcAft>
            </a:pPr>
            <a:r>
              <a:rPr lang="en-US" dirty="0">
                <a:latin typeface="Franklin Gothic Book" panose="020B0503020102020204" pitchFamily="34" charset="0"/>
              </a:rPr>
              <a:t>Generally, traditional PDF or Word documents are preferred</a:t>
            </a:r>
          </a:p>
          <a:p>
            <a:pPr marL="174954" indent="-174954" defTabSz="933237">
              <a:buFontTx/>
              <a:buChar char="-"/>
              <a:defRPr/>
            </a:pPr>
            <a:endParaRPr lang="en-US" baseline="0" dirty="0">
              <a:sym typeface="Wingdings" panose="05000000000000000000" pitchFamily="2" charset="2"/>
            </a:endParaRPr>
          </a:p>
          <a:p>
            <a:pPr marL="174954" indent="-174954">
              <a:buFontTx/>
              <a:buChar char="-"/>
            </a:pPr>
            <a:r>
              <a:rPr lang="en-US" baseline="0" dirty="0">
                <a:sym typeface="Wingdings" panose="05000000000000000000" pitchFamily="2" charset="2"/>
              </a:rPr>
              <a:t>Also, you can customize your CV for each program that you are applying to if you like</a:t>
            </a:r>
          </a:p>
          <a:p>
            <a:endParaRPr lang="en-US" dirty="0"/>
          </a:p>
        </p:txBody>
      </p:sp>
      <p:sp>
        <p:nvSpPr>
          <p:cNvPr id="4" name="Slide Number Placeholder 3"/>
          <p:cNvSpPr>
            <a:spLocks noGrp="1"/>
          </p:cNvSpPr>
          <p:nvPr>
            <p:ph type="sldNum" sz="quarter" idx="5"/>
          </p:nvPr>
        </p:nvSpPr>
        <p:spPr/>
        <p:txBody>
          <a:bodyPr/>
          <a:lstStyle/>
          <a:p>
            <a:fld id="{7AFA6B3D-A1CC-8A41-9A43-652BD2B79895}" type="slidenum">
              <a:rPr lang="en-US" smtClean="0"/>
              <a:t>17</a:t>
            </a:fld>
            <a:endParaRPr lang="en-US"/>
          </a:p>
        </p:txBody>
      </p:sp>
    </p:spTree>
    <p:extLst>
      <p:ext uri="{BB962C8B-B14F-4D97-AF65-F5344CB8AC3E}">
        <p14:creationId xmlns:p14="http://schemas.microsoft.com/office/powerpoint/2010/main" val="2292056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334" indent="-172334">
              <a:buFontTx/>
              <a:buChar char="-"/>
            </a:pPr>
            <a:r>
              <a:rPr lang="en-US" dirty="0"/>
              <a:t>As each program is unique in what it may offer, you may want to customize your LOI to that specific program. Its often a good idea to have multiple letters of intent that are specific to each program. You may wish to save each LOI with the program information included. For example, your letter could be named: </a:t>
            </a:r>
            <a:r>
              <a:rPr lang="en-US" dirty="0" err="1"/>
              <a:t>edevangelistaABCresidencyprogram</a:t>
            </a:r>
            <a:r>
              <a:rPr lang="en-US" dirty="0"/>
              <a:t>. This will make it easier to locate and upload the correct LOI to each program. </a:t>
            </a:r>
          </a:p>
          <a:p>
            <a:pPr marL="172334" indent="-172334">
              <a:buFontTx/>
              <a:buChar char="-"/>
            </a:pPr>
            <a:endParaRPr lang="en-US" baseline="0" dirty="0"/>
          </a:p>
          <a:p>
            <a:pPr marL="172334" indent="-172334">
              <a:buFontTx/>
              <a:buChar char="-"/>
            </a:pPr>
            <a:r>
              <a:rPr lang="en-US" dirty="0"/>
              <a:t>The</a:t>
            </a:r>
            <a:r>
              <a:rPr lang="en-US" baseline="0" dirty="0"/>
              <a:t> programs will be able to download those files – so be sure to keep the identifiable file names professional… and include the program title as well</a:t>
            </a:r>
            <a:endParaRPr lang="en-US" dirty="0"/>
          </a:p>
        </p:txBody>
      </p:sp>
      <p:sp>
        <p:nvSpPr>
          <p:cNvPr id="4" name="Slide Number Placeholder 3"/>
          <p:cNvSpPr>
            <a:spLocks noGrp="1"/>
          </p:cNvSpPr>
          <p:nvPr>
            <p:ph type="sldNum" sz="quarter" idx="5"/>
          </p:nvPr>
        </p:nvSpPr>
        <p:spPr/>
        <p:txBody>
          <a:bodyPr/>
          <a:lstStyle/>
          <a:p>
            <a:fld id="{7AFA6B3D-A1CC-8A41-9A43-652BD2B79895}" type="slidenum">
              <a:rPr lang="en-US" smtClean="0"/>
              <a:t>18</a:t>
            </a:fld>
            <a:endParaRPr lang="en-US"/>
          </a:p>
        </p:txBody>
      </p:sp>
    </p:spTree>
    <p:extLst>
      <p:ext uri="{BB962C8B-B14F-4D97-AF65-F5344CB8AC3E}">
        <p14:creationId xmlns:p14="http://schemas.microsoft.com/office/powerpoint/2010/main" val="20527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itchFamily="34" charset="0"/>
                <a:cs typeface="Arial" pitchFamily="34" charset="0"/>
              </a:rPr>
              <a:t>3 references </a:t>
            </a:r>
            <a:r>
              <a:rPr lang="en-US" dirty="0">
                <a:latin typeface="Arial" pitchFamily="34" charset="0"/>
                <a:cs typeface="Arial" pitchFamily="34" charset="0"/>
              </a:rPr>
              <a:t>are required for each program you apply to. You can select different references for each program, or use the same references for all programs, it is your choice. PhORCAS can accept up to 4 references, but this should only be used by those program that require 4 references. Only send the amount of references the program has asked for. </a:t>
            </a:r>
          </a:p>
          <a:p>
            <a:endParaRPr lang="en-US" dirty="0">
              <a:latin typeface="Arial" pitchFamily="34" charset="0"/>
              <a:cs typeface="Arial" pitchFamily="34" charset="0"/>
            </a:endParaRPr>
          </a:p>
          <a:p>
            <a:pPr defTabSz="933237">
              <a:defRPr/>
            </a:pPr>
            <a:r>
              <a:rPr lang="en-US" dirty="0">
                <a:latin typeface="Arial" pitchFamily="34" charset="0"/>
                <a:cs typeface="Arial" pitchFamily="34" charset="0"/>
              </a:rPr>
              <a:t>You should notify the individual that you would like them to be a reference prior to sending them information in PhORCAS. In PhORCAS make sure you let them know the deadline and if they need to provide any additional information for a program. </a:t>
            </a:r>
          </a:p>
          <a:p>
            <a:pPr marL="349964" indent="-349964" defTabSz="933237" fontAlgn="base">
              <a:buFont typeface="Arial" panose="020B0604020202020204" pitchFamily="34" charset="0"/>
              <a:buChar char="•"/>
              <a:defRPr/>
            </a:pPr>
            <a:r>
              <a:rPr lang="en-US" sz="1900" dirty="0">
                <a:solidFill>
                  <a:srgbClr val="000000"/>
                </a:solidFill>
                <a:latin typeface="Franklin Gothic Book" panose="020B0503020102020204" pitchFamily="34" charset="0"/>
              </a:rPr>
              <a:t>Notify each reference writer in a timely manner​. </a:t>
            </a:r>
            <a:r>
              <a:rPr lang="en-US" sz="1800" dirty="0"/>
              <a:t>Be sure to ask them before selecting them in </a:t>
            </a:r>
            <a:r>
              <a:rPr lang="en-US" sz="1800" dirty="0" err="1"/>
              <a:t>phorcas</a:t>
            </a:r>
            <a:r>
              <a:rPr lang="en-US" sz="1800" dirty="0"/>
              <a:t> as they will receive a notification</a:t>
            </a:r>
          </a:p>
          <a:p>
            <a:pPr marL="349964" indent="-349964" fontAlgn="base">
              <a:buFont typeface="Arial" panose="020B0604020202020204" pitchFamily="34" charset="0"/>
              <a:buChar char="•"/>
            </a:pPr>
            <a:endParaRPr lang="en-US" sz="1900" dirty="0">
              <a:solidFill>
                <a:srgbClr val="000000"/>
              </a:solidFill>
              <a:latin typeface="Franklin Gothic Book" panose="020B0503020102020204" pitchFamily="34" charset="0"/>
            </a:endParaRPr>
          </a:p>
          <a:p>
            <a:pPr marL="291636" indent="-291636" defTabSz="933237" fontAlgn="base">
              <a:buFont typeface="Arial" panose="020B0604020202020204" pitchFamily="34" charset="0"/>
              <a:buChar char="•"/>
              <a:defRPr/>
            </a:pPr>
            <a:r>
              <a:rPr lang="en-US" sz="1800" dirty="0"/>
              <a:t>You will only be able to see that they uploaded the reference, NOT what it actually says</a:t>
            </a:r>
            <a:endParaRPr lang="en-US" sz="2000" dirty="0"/>
          </a:p>
          <a:p>
            <a:pPr marL="349964" indent="-349964">
              <a:buFont typeface="Arial" panose="020B0604020202020204" pitchFamily="34" charset="0"/>
              <a:buChar char="•"/>
            </a:pPr>
            <a:r>
              <a:rPr lang="en-US" sz="2000" dirty="0"/>
              <a:t>Make sure to ask them specifically what you want them to include or focus on such as leadership in an organization or clinical skills on a rotation</a:t>
            </a:r>
          </a:p>
          <a:p>
            <a:pPr lvl="1" fontAlgn="base"/>
            <a:endParaRPr lang="en-US" sz="1900" dirty="0">
              <a:solidFill>
                <a:srgbClr val="000000"/>
              </a:solidFill>
              <a:latin typeface="Franklin Gothic Book" panose="020B0503020102020204" pitchFamily="34" charset="0"/>
            </a:endParaRPr>
          </a:p>
          <a:p>
            <a:pPr lvl="1" fontAlgn="base"/>
            <a:r>
              <a:rPr lang="en-US" sz="1900" dirty="0">
                <a:solidFill>
                  <a:srgbClr val="000000"/>
                </a:solidFill>
                <a:latin typeface="Franklin Gothic Book" panose="020B0503020102020204" pitchFamily="34" charset="0"/>
              </a:rPr>
              <a:t>You are not limited on the number of reference writers you can request through PhORCAS for different programs​</a:t>
            </a:r>
          </a:p>
          <a:p>
            <a:pPr lvl="1" fontAlgn="base"/>
            <a:r>
              <a:rPr lang="en-US" sz="1900" dirty="0">
                <a:solidFill>
                  <a:srgbClr val="000000"/>
                </a:solidFill>
                <a:latin typeface="Franklin Gothic Book" panose="020B0503020102020204" pitchFamily="34" charset="0"/>
              </a:rPr>
              <a:t>However, you may only have up to 4 reference writers for each program application​</a:t>
            </a:r>
          </a:p>
          <a:p>
            <a:pPr lvl="1" fontAlgn="base"/>
            <a:endParaRPr lang="en-US" sz="1900" dirty="0">
              <a:solidFill>
                <a:srgbClr val="000000"/>
              </a:solidFill>
              <a:latin typeface="Franklin Gothic Book" panose="020B0503020102020204" pitchFamily="34" charset="0"/>
            </a:endParaRPr>
          </a:p>
          <a:p>
            <a:pPr fontAlgn="base"/>
            <a:r>
              <a:rPr lang="en-US" sz="2300" dirty="0">
                <a:solidFill>
                  <a:srgbClr val="000000"/>
                </a:solidFill>
                <a:latin typeface="Franklin Gothic Book" panose="020B0503020102020204" pitchFamily="34" charset="0"/>
              </a:rPr>
              <a:t>Requesting References</a:t>
            </a:r>
          </a:p>
          <a:p>
            <a:pPr lvl="1" fontAlgn="base"/>
            <a:r>
              <a:rPr lang="en-US" sz="1900" dirty="0">
                <a:solidFill>
                  <a:srgbClr val="000000"/>
                </a:solidFill>
                <a:latin typeface="Franklin Gothic Book" panose="020B0503020102020204" pitchFamily="34" charset="0"/>
              </a:rPr>
              <a:t>References will be asked to answer questions using a scale and open comments</a:t>
            </a:r>
          </a:p>
          <a:p>
            <a:pPr lvl="1" fontAlgn="base"/>
            <a:r>
              <a:rPr lang="en-US" sz="1900" dirty="0">
                <a:solidFill>
                  <a:srgbClr val="000000"/>
                </a:solidFill>
                <a:latin typeface="Franklin Gothic Book" panose="020B0503020102020204" pitchFamily="34" charset="0"/>
              </a:rPr>
              <a:t>Provide your reference writer a CV for reference</a:t>
            </a:r>
          </a:p>
          <a:p>
            <a:pPr lvl="1" fontAlgn="base"/>
            <a:r>
              <a:rPr lang="en-US" sz="1900" dirty="0">
                <a:solidFill>
                  <a:srgbClr val="000000"/>
                </a:solidFill>
                <a:latin typeface="Franklin Gothic Book" panose="020B0503020102020204" pitchFamily="34" charset="0"/>
              </a:rPr>
              <a:t>Follow up appropriately and provide the deadline date</a:t>
            </a:r>
          </a:p>
          <a:p>
            <a:pPr lvl="1" fontAlgn="base"/>
            <a:r>
              <a:rPr lang="en-US" sz="1900" dirty="0">
                <a:solidFill>
                  <a:srgbClr val="000000"/>
                </a:solidFill>
                <a:latin typeface="Franklin Gothic Book" panose="020B0503020102020204" pitchFamily="34" charset="0"/>
              </a:rPr>
              <a:t>Don’t forget to thank them!</a:t>
            </a:r>
          </a:p>
          <a:p>
            <a:pPr marL="634513" lvl="1" indent="-174954">
              <a:buFontTx/>
              <a:buChar char="-"/>
            </a:pPr>
            <a:endParaRPr lang="en-US" baseline="0" dirty="0"/>
          </a:p>
          <a:p>
            <a:pPr marL="174954" indent="-174954">
              <a:buFontTx/>
              <a:buChar char="-"/>
            </a:pPr>
            <a:r>
              <a:rPr lang="en-US" baseline="0" dirty="0"/>
              <a:t>The reference writers will not be allowed to upload a letter.  They will have a small field where they can elaborate on an applicant but will not be able to put a letter in the field due to the character limit of the field.</a:t>
            </a:r>
          </a:p>
          <a:p>
            <a:pPr marL="174954" indent="-174954">
              <a:buFontTx/>
              <a:buChar char="-"/>
            </a:pPr>
            <a:endParaRPr lang="en-US" baseline="0" dirty="0"/>
          </a:p>
          <a:p>
            <a:pPr marL="174954" indent="-174954" defTabSz="933237">
              <a:buFontTx/>
              <a:buChar char="-"/>
              <a:defRPr/>
            </a:pPr>
            <a:r>
              <a:rPr lang="en-US" dirty="0">
                <a:latin typeface="Arial" pitchFamily="34" charset="0"/>
                <a:cs typeface="Arial" pitchFamily="34" charset="0"/>
              </a:rPr>
              <a:t>You can select different references for each program, or use the same references for all programs, it is your choice. </a:t>
            </a:r>
            <a:r>
              <a:rPr lang="en-US" dirty="0">
                <a:latin typeface="Franklin Gothic Book" panose="020B0503020102020204" pitchFamily="34" charset="0"/>
              </a:rPr>
              <a:t>However, you may only have up to 4 reference writers for each program application</a:t>
            </a:r>
          </a:p>
          <a:p>
            <a:pPr defTabSz="933237">
              <a:defRPr/>
            </a:pPr>
            <a:endParaRPr lang="en-US"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7AFA6B3D-A1CC-8A41-9A43-652BD2B79895}" type="slidenum">
              <a:rPr lang="en-US" smtClean="0"/>
              <a:t>19</a:t>
            </a:fld>
            <a:endParaRPr lang="en-US"/>
          </a:p>
        </p:txBody>
      </p:sp>
    </p:spTree>
    <p:extLst>
      <p:ext uri="{BB962C8B-B14F-4D97-AF65-F5344CB8AC3E}">
        <p14:creationId xmlns:p14="http://schemas.microsoft.com/office/powerpoint/2010/main" val="287902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At the end of this presentation we hope you’ll be able to…. &lt;&lt;READ BULLETS&gt;&gt;</a:t>
            </a:r>
          </a:p>
          <a:p>
            <a:pPr defTabSz="933237">
              <a:defRPr/>
            </a:pPr>
            <a:endParaRPr lang="en-US" dirty="0"/>
          </a:p>
          <a:p>
            <a:pPr defTabSz="933237">
              <a:defRPr/>
            </a:pPr>
            <a:r>
              <a:rPr lang="en-US" dirty="0"/>
              <a:t>We hope that you will be able to</a:t>
            </a:r>
            <a:r>
              <a:rPr lang="en-US" baseline="0" dirty="0"/>
              <a:t> gain a better understanding of both PhORCAS and The Match and be able to navigate the applicant portal of PhORCAS by the end of this presentation.</a:t>
            </a:r>
            <a:endParaRPr lang="en-US" dirty="0"/>
          </a:p>
        </p:txBody>
      </p:sp>
      <p:sp>
        <p:nvSpPr>
          <p:cNvPr id="4" name="Slide Number Placeholder 3"/>
          <p:cNvSpPr>
            <a:spLocks noGrp="1"/>
          </p:cNvSpPr>
          <p:nvPr>
            <p:ph type="sldNum" sz="quarter" idx="5"/>
          </p:nvPr>
        </p:nvSpPr>
        <p:spPr/>
        <p:txBody>
          <a:bodyPr/>
          <a:lstStyle/>
          <a:p>
            <a:fld id="{7AFA6B3D-A1CC-8A41-9A43-652BD2B79895}" type="slidenum">
              <a:rPr lang="en-US" smtClean="0"/>
              <a:t>2</a:t>
            </a:fld>
            <a:endParaRPr lang="en-US"/>
          </a:p>
        </p:txBody>
      </p:sp>
    </p:spTree>
    <p:extLst>
      <p:ext uri="{BB962C8B-B14F-4D97-AF65-F5344CB8AC3E}">
        <p14:creationId xmlns:p14="http://schemas.microsoft.com/office/powerpoint/2010/main" val="249546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screenshot of what the page</a:t>
            </a:r>
            <a:r>
              <a:rPr lang="en-US" baseline="0" dirty="0"/>
              <a:t> looks like when you set up the reference request. You have the opportunity to send a personal message to your evaluator which will save time on having to send them a separate email.</a:t>
            </a:r>
          </a:p>
          <a:p>
            <a:endParaRPr lang="en-US" baseline="0" dirty="0"/>
          </a:p>
          <a:p>
            <a:r>
              <a:rPr lang="en-US" baseline="0" dirty="0"/>
              <a:t>As discussed on the last slide, you </a:t>
            </a:r>
            <a:r>
              <a:rPr lang="en-US" dirty="0">
                <a:latin typeface="Arial" pitchFamily="34" charset="0"/>
                <a:cs typeface="Arial" pitchFamily="34" charset="0"/>
              </a:rPr>
              <a:t>should notify the individual that you would like them to be a reference prior to sending them information through PhORCAS. Once they have confirmed,</a:t>
            </a:r>
            <a:r>
              <a:rPr lang="en-US" baseline="0" dirty="0">
                <a:latin typeface="Arial" pitchFamily="34" charset="0"/>
                <a:cs typeface="Arial" pitchFamily="34" charset="0"/>
              </a:rPr>
              <a:t> you can send them a request. M</a:t>
            </a:r>
            <a:r>
              <a:rPr lang="en-US" dirty="0">
                <a:latin typeface="Arial" pitchFamily="34" charset="0"/>
                <a:cs typeface="Arial" pitchFamily="34" charset="0"/>
              </a:rPr>
              <a:t>ake sure you let them know the deadline and if they need to provide any additional information for a program. </a:t>
            </a:r>
            <a:r>
              <a:rPr lang="en-US" baseline="0" dirty="0"/>
              <a:t>You can send multiple requests to each letter writer based on the specifications of each program. </a:t>
            </a:r>
          </a:p>
          <a:p>
            <a:endParaRPr lang="en-US" baseline="0" dirty="0"/>
          </a:p>
          <a:p>
            <a:r>
              <a:rPr lang="en-US" dirty="0"/>
              <a:t>This reference form is delivered electronically to your LOR writers. The Personal Message section would be the place to insert deadlines, specific information about the program, or items you want the reference writer to be aware of. The “Personal Message” is only seen by your identified LOR writers. It is designed to keep the info in one place instead of you sending a separate email.</a:t>
            </a:r>
          </a:p>
          <a:p>
            <a:endParaRPr lang="en-US" dirty="0"/>
          </a:p>
          <a:p>
            <a:endParaRPr lang="en-US" dirty="0"/>
          </a:p>
        </p:txBody>
      </p:sp>
      <p:sp>
        <p:nvSpPr>
          <p:cNvPr id="4" name="Slide Number Placeholder 3"/>
          <p:cNvSpPr>
            <a:spLocks noGrp="1"/>
          </p:cNvSpPr>
          <p:nvPr>
            <p:ph type="sldNum" sz="quarter" idx="5"/>
          </p:nvPr>
        </p:nvSpPr>
        <p:spPr/>
        <p:txBody>
          <a:bodyPr/>
          <a:lstStyle/>
          <a:p>
            <a:fld id="{7AFA6B3D-A1CC-8A41-9A43-652BD2B79895}" type="slidenum">
              <a:rPr lang="en-US" smtClean="0"/>
              <a:t>20</a:t>
            </a:fld>
            <a:endParaRPr lang="en-US"/>
          </a:p>
        </p:txBody>
      </p:sp>
    </p:spTree>
    <p:extLst>
      <p:ext uri="{BB962C8B-B14F-4D97-AF65-F5344CB8AC3E}">
        <p14:creationId xmlns:p14="http://schemas.microsoft.com/office/powerpoint/2010/main" val="2877204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618" indent="-466618">
              <a:buFont typeface="Arial" panose="020B0604020202020204" pitchFamily="34" charset="0"/>
              <a:buChar char="•"/>
            </a:pPr>
            <a:r>
              <a:rPr lang="en-US" sz="2700" dirty="0"/>
              <a:t>This is an example of the Recommendation Form </a:t>
            </a:r>
          </a:p>
          <a:p>
            <a:pPr marL="466618" indent="-466618">
              <a:buFont typeface="Arial" panose="020B0604020202020204" pitchFamily="34" charset="0"/>
              <a:buChar char="•"/>
            </a:pPr>
            <a:r>
              <a:rPr lang="en-US" sz="2700" dirty="0"/>
              <a:t>This form gives reference writers the ability to promote you in a variety of areas</a:t>
            </a:r>
          </a:p>
          <a:p>
            <a:pPr marL="933237" lvl="1" indent="-466618" defTabSz="933237">
              <a:buFont typeface="Arial" panose="020B0604020202020204" pitchFamily="34" charset="0"/>
              <a:buChar char="•"/>
              <a:defRPr/>
            </a:pPr>
            <a:r>
              <a:rPr lang="en-US" sz="2700" dirty="0"/>
              <a:t>Note that some programs may request a traditional reference letter in addition to this recommendation form</a:t>
            </a:r>
          </a:p>
          <a:p>
            <a:pPr marL="933237" lvl="1" indent="-466618">
              <a:buFont typeface="Arial" panose="020B0604020202020204" pitchFamily="34" charset="0"/>
              <a:buChar char="•"/>
            </a:pPr>
            <a:endParaRPr lang="en-US" sz="2700" dirty="0"/>
          </a:p>
          <a:p>
            <a:pPr marL="174982" indent="-174982">
              <a:buFont typeface="Arial" panose="020B0604020202020204" pitchFamily="34" charset="0"/>
              <a:buChar char="•"/>
            </a:pPr>
            <a:r>
              <a:rPr lang="en-US" dirty="0"/>
              <a:t>-Areas</a:t>
            </a:r>
            <a:r>
              <a:rPr lang="en-US" baseline="0" dirty="0"/>
              <a:t> that reference writers may promote:</a:t>
            </a:r>
          </a:p>
          <a:p>
            <a:pPr marL="641600" lvl="1" indent="-174982">
              <a:buFont typeface="Arial" panose="020B0604020202020204" pitchFamily="34" charset="0"/>
              <a:buChar char="•"/>
            </a:pPr>
            <a:r>
              <a:rPr lang="en-US" baseline="0" dirty="0"/>
              <a:t>-Writing skills</a:t>
            </a:r>
          </a:p>
          <a:p>
            <a:pPr marL="641600" lvl="1" indent="-174982">
              <a:buFont typeface="Arial" panose="020B0604020202020204" pitchFamily="34" charset="0"/>
              <a:buChar char="•"/>
            </a:pPr>
            <a:r>
              <a:rPr lang="en-US" baseline="0" dirty="0"/>
              <a:t>-Oral communication skills</a:t>
            </a:r>
          </a:p>
          <a:p>
            <a:pPr marL="641600" lvl="1" indent="-174982">
              <a:buFont typeface="Arial" panose="020B0604020202020204" pitchFamily="34" charset="0"/>
              <a:buChar char="•"/>
            </a:pPr>
            <a:r>
              <a:rPr lang="en-US" baseline="0" dirty="0"/>
              <a:t>And others</a:t>
            </a:r>
            <a:endParaRPr lang="en-US" dirty="0"/>
          </a:p>
        </p:txBody>
      </p:sp>
      <p:sp>
        <p:nvSpPr>
          <p:cNvPr id="4" name="Slide Number Placeholder 3"/>
          <p:cNvSpPr>
            <a:spLocks noGrp="1"/>
          </p:cNvSpPr>
          <p:nvPr>
            <p:ph type="sldNum" sz="quarter" idx="5"/>
          </p:nvPr>
        </p:nvSpPr>
        <p:spPr/>
        <p:txBody>
          <a:bodyPr/>
          <a:lstStyle/>
          <a:p>
            <a:fld id="{7AFA6B3D-A1CC-8A41-9A43-652BD2B79895}" type="slidenum">
              <a:rPr lang="en-US" smtClean="0"/>
              <a:t>21</a:t>
            </a:fld>
            <a:endParaRPr lang="en-US"/>
          </a:p>
        </p:txBody>
      </p:sp>
    </p:spTree>
    <p:extLst>
      <p:ext uri="{BB962C8B-B14F-4D97-AF65-F5344CB8AC3E}">
        <p14:creationId xmlns:p14="http://schemas.microsoft.com/office/powerpoint/2010/main" val="4062487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4" indent="-174954" defTabSz="933089">
              <a:buFontTx/>
              <a:buChar char="-"/>
              <a:defRPr/>
            </a:pPr>
            <a:r>
              <a:rPr lang="en-US" baseline="0" dirty="0"/>
              <a:t>The portal to accept applications is controlled by the program and each program may have a different deadline requirement</a:t>
            </a:r>
          </a:p>
          <a:p>
            <a:pPr marL="641498" lvl="1" indent="-174954" defTabSz="933089">
              <a:buFontTx/>
              <a:buChar char="-"/>
              <a:defRPr/>
            </a:pPr>
            <a:r>
              <a:rPr lang="en-US" baseline="0" dirty="0"/>
              <a:t>Make sure to do your research beforehand</a:t>
            </a:r>
            <a:endParaRPr lang="en-US" dirty="0"/>
          </a:p>
          <a:p>
            <a:pPr marL="634513" lvl="1" indent="-174954">
              <a:buFontTx/>
              <a:buChar char="-"/>
            </a:pPr>
            <a:r>
              <a:rPr lang="en-US" dirty="0"/>
              <a:t>Deadlines</a:t>
            </a:r>
            <a:r>
              <a:rPr lang="en-US" baseline="0" dirty="0"/>
              <a:t> are important, be cognizant</a:t>
            </a:r>
          </a:p>
          <a:p>
            <a:pPr marL="634513" lvl="1" indent="-174954">
              <a:buFontTx/>
              <a:buChar char="-"/>
            </a:pPr>
            <a:r>
              <a:rPr lang="en-US" baseline="0" dirty="0"/>
              <a:t>No new applications will go through after 11:59 PM EST on the application deadline</a:t>
            </a:r>
          </a:p>
          <a:p>
            <a:pPr marL="174954" indent="-174954">
              <a:buFontTx/>
              <a:buChar char="-"/>
            </a:pPr>
            <a:r>
              <a:rPr lang="en-US" baseline="0" dirty="0"/>
              <a:t>Don’t wait until last minute </a:t>
            </a:r>
            <a:r>
              <a:rPr lang="en-US" baseline="0" dirty="0">
                <a:sym typeface="Wingdings" panose="05000000000000000000" pitchFamily="2" charset="2"/>
              </a:rPr>
              <a:t> </a:t>
            </a:r>
            <a:r>
              <a:rPr lang="en-US" baseline="0" dirty="0"/>
              <a:t>If you wait until last minute and have trouble uploading… you may miss the program’s deadline</a:t>
            </a:r>
          </a:p>
          <a:p>
            <a:pPr marL="174954" indent="-174954">
              <a:buFontTx/>
              <a:buChar char="-"/>
            </a:pPr>
            <a:r>
              <a:rPr lang="en-US" baseline="0" dirty="0"/>
              <a:t>The things you cannot control can come in later- transcript and references.</a:t>
            </a:r>
          </a:p>
          <a:p>
            <a:pPr marL="174954" indent="-174954">
              <a:buFontTx/>
              <a:buChar char="-"/>
            </a:pPr>
            <a:r>
              <a:rPr lang="en-US" baseline="0" dirty="0"/>
              <a:t>You can still e-submit your application if your transcripts and reference are not uploaded yet</a:t>
            </a:r>
          </a:p>
          <a:p>
            <a:pPr marL="174954" indent="-174954">
              <a:buFontTx/>
              <a:buChar char="-"/>
            </a:pPr>
            <a:r>
              <a:rPr lang="en-US" baseline="0" dirty="0"/>
              <a:t>Programs can open and close their application window at any point</a:t>
            </a:r>
          </a:p>
        </p:txBody>
      </p:sp>
      <p:sp>
        <p:nvSpPr>
          <p:cNvPr id="4" name="Slide Number Placeholder 3"/>
          <p:cNvSpPr>
            <a:spLocks noGrp="1"/>
          </p:cNvSpPr>
          <p:nvPr>
            <p:ph type="sldNum" sz="quarter" idx="5"/>
          </p:nvPr>
        </p:nvSpPr>
        <p:spPr/>
        <p:txBody>
          <a:bodyPr/>
          <a:lstStyle/>
          <a:p>
            <a:fld id="{7AFA6B3D-A1CC-8A41-9A43-652BD2B79895}" type="slidenum">
              <a:rPr lang="en-US" smtClean="0"/>
              <a:t>22</a:t>
            </a:fld>
            <a:endParaRPr lang="en-US"/>
          </a:p>
        </p:txBody>
      </p:sp>
    </p:spTree>
    <p:extLst>
      <p:ext uri="{BB962C8B-B14F-4D97-AF65-F5344CB8AC3E}">
        <p14:creationId xmlns:p14="http://schemas.microsoft.com/office/powerpoint/2010/main" val="3132916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discussed the application process, we will go over the match process</a:t>
            </a:r>
          </a:p>
        </p:txBody>
      </p:sp>
      <p:sp>
        <p:nvSpPr>
          <p:cNvPr id="4" name="Slide Number Placeholder 3"/>
          <p:cNvSpPr>
            <a:spLocks noGrp="1"/>
          </p:cNvSpPr>
          <p:nvPr>
            <p:ph type="sldNum" sz="quarter" idx="5"/>
          </p:nvPr>
        </p:nvSpPr>
        <p:spPr/>
        <p:txBody>
          <a:bodyPr/>
          <a:lstStyle/>
          <a:p>
            <a:fld id="{7AFA6B3D-A1CC-8A41-9A43-652BD2B79895}" type="slidenum">
              <a:rPr lang="en-US" smtClean="0"/>
              <a:t>23</a:t>
            </a:fld>
            <a:endParaRPr lang="en-US"/>
          </a:p>
        </p:txBody>
      </p:sp>
    </p:spTree>
    <p:extLst>
      <p:ext uri="{BB962C8B-B14F-4D97-AF65-F5344CB8AC3E}">
        <p14:creationId xmlns:p14="http://schemas.microsoft.com/office/powerpoint/2010/main" val="805888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aseline="0"/>
              <a:t>We will go over important dates for Phase I later.</a:t>
            </a:r>
            <a:endParaRPr lang="en-US"/>
          </a:p>
        </p:txBody>
      </p:sp>
      <p:sp>
        <p:nvSpPr>
          <p:cNvPr id="4" name="Slide Number Placeholder 3"/>
          <p:cNvSpPr>
            <a:spLocks noGrp="1"/>
          </p:cNvSpPr>
          <p:nvPr>
            <p:ph type="sldNum" sz="quarter" idx="5"/>
          </p:nvPr>
        </p:nvSpPr>
        <p:spPr/>
        <p:txBody>
          <a:bodyPr/>
          <a:lstStyle/>
          <a:p>
            <a:fld id="{7AFA6B3D-A1CC-8A41-9A43-652BD2B79895}" type="slidenum">
              <a:rPr lang="en-US" smtClean="0"/>
              <a:t>24</a:t>
            </a:fld>
            <a:endParaRPr lang="en-US"/>
          </a:p>
        </p:txBody>
      </p:sp>
    </p:spTree>
    <p:extLst>
      <p:ext uri="{BB962C8B-B14F-4D97-AF65-F5344CB8AC3E}">
        <p14:creationId xmlns:p14="http://schemas.microsoft.com/office/powerpoint/2010/main" val="1532343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en-US">
                <a:latin typeface="Arial" pitchFamily="34" charset="0"/>
              </a:rPr>
              <a:t>New programs or positions that receive funding after Phase I of the Match may also be added into Phase II of the Match, and applicants who did not participate in Phase I of the Match may participate in Phase II.</a:t>
            </a:r>
          </a:p>
        </p:txBody>
      </p:sp>
      <p:sp>
        <p:nvSpPr>
          <p:cNvPr id="4" name="Slide Number Placeholder 3"/>
          <p:cNvSpPr>
            <a:spLocks noGrp="1"/>
          </p:cNvSpPr>
          <p:nvPr>
            <p:ph type="sldNum" sz="quarter" idx="5"/>
          </p:nvPr>
        </p:nvSpPr>
        <p:spPr/>
        <p:txBody>
          <a:bodyPr/>
          <a:lstStyle/>
          <a:p>
            <a:fld id="{7AFA6B3D-A1CC-8A41-9A43-652BD2B79895}" type="slidenum">
              <a:rPr lang="en-US" smtClean="0"/>
              <a:t>25</a:t>
            </a:fld>
            <a:endParaRPr lang="en-US"/>
          </a:p>
        </p:txBody>
      </p:sp>
    </p:spTree>
    <p:extLst>
      <p:ext uri="{BB962C8B-B14F-4D97-AF65-F5344CB8AC3E}">
        <p14:creationId xmlns:p14="http://schemas.microsoft.com/office/powerpoint/2010/main" val="3306870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unofficial third part of the Match </a:t>
            </a:r>
          </a:p>
        </p:txBody>
      </p:sp>
      <p:sp>
        <p:nvSpPr>
          <p:cNvPr id="4" name="Slide Number Placeholder 3"/>
          <p:cNvSpPr>
            <a:spLocks noGrp="1"/>
          </p:cNvSpPr>
          <p:nvPr>
            <p:ph type="sldNum" sz="quarter" idx="5"/>
          </p:nvPr>
        </p:nvSpPr>
        <p:spPr/>
        <p:txBody>
          <a:bodyPr/>
          <a:lstStyle/>
          <a:p>
            <a:fld id="{7AFA6B3D-A1CC-8A41-9A43-652BD2B79895}" type="slidenum">
              <a:rPr lang="en-US" smtClean="0"/>
              <a:t>26</a:t>
            </a:fld>
            <a:endParaRPr lang="en-US"/>
          </a:p>
        </p:txBody>
      </p:sp>
    </p:spTree>
    <p:extLst>
      <p:ext uri="{BB962C8B-B14F-4D97-AF65-F5344CB8AC3E}">
        <p14:creationId xmlns:p14="http://schemas.microsoft.com/office/powerpoint/2010/main" val="1434046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692"/>
            <a:r>
              <a:rPr lang="en-US" altLang="en-US" dirty="0">
                <a:latin typeface="Arial" pitchFamily="34" charset="0"/>
                <a:cs typeface="Arial" pitchFamily="34" charset="0"/>
              </a:rPr>
              <a:t>Now I will go over the timeline for the upcoming Match. Please note this list does not have any information for specific program or deadlines. Please refer to the individual programs for final dates. </a:t>
            </a:r>
          </a:p>
          <a:p>
            <a:pPr defTabSz="928692"/>
            <a:r>
              <a:rPr lang="en-US" altLang="en-US" dirty="0">
                <a:latin typeface="Arial" pitchFamily="34" charset="0"/>
                <a:cs typeface="Arial" pitchFamily="34" charset="0"/>
              </a:rPr>
              <a:t>National matching service and PhORCAS opens for applicants on November 1</a:t>
            </a:r>
            <a:r>
              <a:rPr lang="en-US" altLang="en-US" baseline="30000" dirty="0">
                <a:latin typeface="Arial" pitchFamily="34" charset="0"/>
                <a:cs typeface="Arial" pitchFamily="34" charset="0"/>
              </a:rPr>
              <a:t>st</a:t>
            </a:r>
            <a:r>
              <a:rPr lang="en-US" altLang="en-US" dirty="0">
                <a:latin typeface="Arial" pitchFamily="34" charset="0"/>
                <a:cs typeface="Arial" pitchFamily="34" charset="0"/>
              </a:rPr>
              <a:t> </a:t>
            </a:r>
          </a:p>
        </p:txBody>
      </p:sp>
      <p:sp>
        <p:nvSpPr>
          <p:cNvPr id="4" name="Slide Number Placeholder 3"/>
          <p:cNvSpPr>
            <a:spLocks noGrp="1"/>
          </p:cNvSpPr>
          <p:nvPr>
            <p:ph type="sldNum" sz="quarter" idx="5"/>
          </p:nvPr>
        </p:nvSpPr>
        <p:spPr/>
        <p:txBody>
          <a:bodyPr/>
          <a:lstStyle/>
          <a:p>
            <a:fld id="{7AFA6B3D-A1CC-8A41-9A43-652BD2B79895}" type="slidenum">
              <a:rPr lang="en-US" smtClean="0"/>
              <a:t>27</a:t>
            </a:fld>
            <a:endParaRPr lang="en-US"/>
          </a:p>
        </p:txBody>
      </p:sp>
    </p:spTree>
    <p:extLst>
      <p:ext uri="{BB962C8B-B14F-4D97-AF65-F5344CB8AC3E}">
        <p14:creationId xmlns:p14="http://schemas.microsoft.com/office/powerpoint/2010/main" val="3545163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334" indent="-172334">
              <a:buFontTx/>
              <a:buChar char="-"/>
            </a:pPr>
            <a:r>
              <a:rPr lang="en-US" dirty="0"/>
              <a:t>Here are</a:t>
            </a:r>
            <a:r>
              <a:rPr lang="en-US" baseline="0" dirty="0"/>
              <a:t> some of the statistics for 2023’s match.</a:t>
            </a:r>
            <a:endParaRPr lang="en-US" dirty="0">
              <a:solidFill>
                <a:srgbClr val="006EB7"/>
              </a:solidFill>
            </a:endParaRPr>
          </a:p>
          <a:p>
            <a:pPr marL="172334" indent="-172334" defTabSz="933237">
              <a:buFontTx/>
              <a:buChar char="-"/>
              <a:defRPr/>
            </a:pPr>
            <a:endParaRPr lang="en-US" baseline="0" dirty="0"/>
          </a:p>
          <a:p>
            <a:pPr marL="172334" indent="-172334">
              <a:buFontTx/>
              <a:buChar char="-"/>
            </a:pPr>
            <a:endParaRPr lang="en-US" baseline="0" dirty="0"/>
          </a:p>
          <a:p>
            <a:pPr marL="172334" indent="-172334">
              <a:buFontTx/>
              <a:buChar char="-"/>
            </a:pPr>
            <a:r>
              <a:rPr lang="en-US" dirty="0"/>
              <a:t>If</a:t>
            </a:r>
            <a:r>
              <a:rPr lang="en-US" baseline="0" dirty="0"/>
              <a:t> you are looking for more broken-down statistics from the past few years, please visit the ASHP Resident Matching Program portion of the National Matching Service website (https://natmatch.com/ashprmp/stats.html) for additional information</a:t>
            </a:r>
            <a:endParaRPr lang="en-US" dirty="0"/>
          </a:p>
        </p:txBody>
      </p:sp>
      <p:sp>
        <p:nvSpPr>
          <p:cNvPr id="4" name="Slide Number Placeholder 3"/>
          <p:cNvSpPr>
            <a:spLocks noGrp="1"/>
          </p:cNvSpPr>
          <p:nvPr>
            <p:ph type="sldNum" sz="quarter" idx="5"/>
          </p:nvPr>
        </p:nvSpPr>
        <p:spPr/>
        <p:txBody>
          <a:bodyPr/>
          <a:lstStyle/>
          <a:p>
            <a:fld id="{7AFA6B3D-A1CC-8A41-9A43-652BD2B79895}" type="slidenum">
              <a:rPr lang="en-US" smtClean="0"/>
              <a:t>28</a:t>
            </a:fld>
            <a:endParaRPr lang="en-US"/>
          </a:p>
        </p:txBody>
      </p:sp>
    </p:spTree>
    <p:extLst>
      <p:ext uri="{BB962C8B-B14F-4D97-AF65-F5344CB8AC3E}">
        <p14:creationId xmlns:p14="http://schemas.microsoft.com/office/powerpoint/2010/main" val="2963131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334" indent="-172334">
              <a:buFontTx/>
              <a:buChar char="-"/>
            </a:pPr>
            <a:r>
              <a:rPr lang="en-US" dirty="0"/>
              <a:t>Here are</a:t>
            </a:r>
            <a:r>
              <a:rPr lang="en-US" baseline="0" dirty="0"/>
              <a:t> some of the statistics for 2023’s match.</a:t>
            </a:r>
          </a:p>
          <a:p>
            <a:pPr marL="172334" indent="-172334">
              <a:buFontTx/>
              <a:buChar char="-"/>
            </a:pPr>
            <a:endParaRPr lang="en-US" baseline="0" dirty="0"/>
          </a:p>
          <a:p>
            <a:pPr marL="172334" indent="-172334">
              <a:buFontTx/>
              <a:buChar char="-"/>
            </a:pPr>
            <a:endParaRPr lang="en-US" baseline="0" dirty="0"/>
          </a:p>
          <a:p>
            <a:pPr marL="172334" indent="-172334">
              <a:buFontTx/>
              <a:buChar char="-"/>
            </a:pPr>
            <a:r>
              <a:rPr lang="en-US" dirty="0"/>
              <a:t>If</a:t>
            </a:r>
            <a:r>
              <a:rPr lang="en-US" baseline="0" dirty="0"/>
              <a:t> you are looking for more broken-down statistics from the past few years, please visit the ASHP Resident Matching Program portion of the National Matching Service website (https://natmatch.com/ashprmp/stats.html) for additional information</a:t>
            </a:r>
            <a:endParaRPr lang="en-US" dirty="0"/>
          </a:p>
        </p:txBody>
      </p:sp>
      <p:sp>
        <p:nvSpPr>
          <p:cNvPr id="4" name="Slide Number Placeholder 3"/>
          <p:cNvSpPr>
            <a:spLocks noGrp="1"/>
          </p:cNvSpPr>
          <p:nvPr>
            <p:ph type="sldNum" sz="quarter" idx="5"/>
          </p:nvPr>
        </p:nvSpPr>
        <p:spPr/>
        <p:txBody>
          <a:bodyPr/>
          <a:lstStyle/>
          <a:p>
            <a:fld id="{7AFA6B3D-A1CC-8A41-9A43-652BD2B79895}" type="slidenum">
              <a:rPr lang="en-US" smtClean="0"/>
              <a:t>29</a:t>
            </a:fld>
            <a:endParaRPr lang="en-US"/>
          </a:p>
        </p:txBody>
      </p:sp>
    </p:spTree>
    <p:extLst>
      <p:ext uri="{BB962C8B-B14F-4D97-AF65-F5344CB8AC3E}">
        <p14:creationId xmlns:p14="http://schemas.microsoft.com/office/powerpoint/2010/main" val="2813439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4" indent="-174954">
              <a:buFontTx/>
              <a:buChar char="-"/>
            </a:pPr>
            <a:r>
              <a:rPr lang="en-US"/>
              <a:t>ASHP</a:t>
            </a:r>
            <a:r>
              <a:rPr lang="en-US" baseline="0"/>
              <a:t> is heavily involved with the residency training process through our Department of Accreditation Services that works on accrediting residencies and PhORCAS</a:t>
            </a:r>
          </a:p>
          <a:p>
            <a:pPr marL="174954" indent="-174954">
              <a:buFontTx/>
              <a:buChar char="-"/>
            </a:pPr>
            <a:r>
              <a:rPr lang="en-US" baseline="0"/>
              <a:t>Additionally, the organization as a whole supports the residency process through events like the residency showcase, the personal placement service or PPS, and various residency recruitment education programming including sessions concerning the recruitment process, use of PhORCAS, and what to expect. You will see many of these initiatives at the Midyear Clinical Meeting.</a:t>
            </a:r>
            <a:endParaRPr lang="en-US"/>
          </a:p>
        </p:txBody>
      </p:sp>
      <p:sp>
        <p:nvSpPr>
          <p:cNvPr id="4" name="Slide Number Placeholder 3"/>
          <p:cNvSpPr>
            <a:spLocks noGrp="1"/>
          </p:cNvSpPr>
          <p:nvPr>
            <p:ph type="sldNum" sz="quarter" idx="5"/>
          </p:nvPr>
        </p:nvSpPr>
        <p:spPr/>
        <p:txBody>
          <a:bodyPr/>
          <a:lstStyle/>
          <a:p>
            <a:fld id="{7AFA6B3D-A1CC-8A41-9A43-652BD2B79895}" type="slidenum">
              <a:rPr lang="en-US" smtClean="0"/>
              <a:t>3</a:t>
            </a:fld>
            <a:endParaRPr lang="en-US"/>
          </a:p>
        </p:txBody>
      </p:sp>
    </p:spTree>
    <p:extLst>
      <p:ext uri="{BB962C8B-B14F-4D97-AF65-F5344CB8AC3E}">
        <p14:creationId xmlns:p14="http://schemas.microsoft.com/office/powerpoint/2010/main" val="3963600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334" lvl="1" indent="-172334" defTabSz="933089">
              <a:buFontTx/>
              <a:buChar char="-"/>
              <a:defRPr/>
            </a:pPr>
            <a:r>
              <a:rPr lang="en-US"/>
              <a:t>I will now go over tips for the application process</a:t>
            </a:r>
          </a:p>
          <a:p>
            <a:pPr marL="172334" lvl="1" indent="-172334" defTabSz="933089">
              <a:buFontTx/>
              <a:buChar char="-"/>
              <a:defRPr/>
            </a:pPr>
            <a:r>
              <a:rPr lang="en-US"/>
              <a:t>It’s the content that</a:t>
            </a:r>
            <a:r>
              <a:rPr lang="en-US" baseline="0"/>
              <a:t> counts, not the special fonts and symbols in the document</a:t>
            </a:r>
            <a:endParaRPr lang="en-US" baseline="0">
              <a:sym typeface="Wingdings" panose="05000000000000000000" pitchFamily="2" charset="2"/>
            </a:endParaRPr>
          </a:p>
          <a:p>
            <a:pPr marL="172334" lvl="1" indent="-172334" defTabSz="933089">
              <a:buFontTx/>
              <a:buChar char="-"/>
              <a:defRPr/>
            </a:pPr>
            <a:r>
              <a:rPr lang="en-US" baseline="0">
                <a:sym typeface="Wingdings" panose="05000000000000000000" pitchFamily="2" charset="2"/>
              </a:rPr>
              <a:t>Keep it simple</a:t>
            </a:r>
            <a:endParaRPr lang="en-US"/>
          </a:p>
        </p:txBody>
      </p:sp>
      <p:sp>
        <p:nvSpPr>
          <p:cNvPr id="4" name="Slide Number Placeholder 3"/>
          <p:cNvSpPr>
            <a:spLocks noGrp="1"/>
          </p:cNvSpPr>
          <p:nvPr>
            <p:ph type="sldNum" sz="quarter" idx="5"/>
          </p:nvPr>
        </p:nvSpPr>
        <p:spPr/>
        <p:txBody>
          <a:bodyPr/>
          <a:lstStyle/>
          <a:p>
            <a:fld id="{7AFA6B3D-A1CC-8A41-9A43-652BD2B79895}" type="slidenum">
              <a:rPr lang="en-US" smtClean="0"/>
              <a:t>30</a:t>
            </a:fld>
            <a:endParaRPr lang="en-US"/>
          </a:p>
        </p:txBody>
      </p:sp>
    </p:spTree>
    <p:extLst>
      <p:ext uri="{BB962C8B-B14F-4D97-AF65-F5344CB8AC3E}">
        <p14:creationId xmlns:p14="http://schemas.microsoft.com/office/powerpoint/2010/main" val="48507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a:p>
          <a:p>
            <a:pPr defTabSz="933237">
              <a:defRPr/>
            </a:pPr>
            <a:r>
              <a:rPr lang="en-US"/>
              <a:t>Remember that PhORCAS does not take into account unaccredited residency programs and fellowship programs. Those that are in the process of ASHP accreditation status will use PhORCAS. </a:t>
            </a:r>
          </a:p>
          <a:p>
            <a:pPr defTabSz="933237">
              <a:defRPr/>
            </a:pPr>
            <a:endParaRPr lang="en-US"/>
          </a:p>
          <a:p>
            <a:r>
              <a:rPr lang="en-US">
                <a:solidFill>
                  <a:srgbClr val="006EB7"/>
                </a:solidFill>
              </a:rPr>
              <a:t>Reference writers </a:t>
            </a:r>
            <a:r>
              <a:rPr lang="en-US">
                <a:solidFill>
                  <a:srgbClr val="006EB7"/>
                </a:solidFill>
                <a:sym typeface="Wingdings" panose="05000000000000000000" pitchFamily="2" charset="2"/>
              </a:rPr>
              <a:t>use the standard PhORCAS form to submit their support</a:t>
            </a:r>
          </a:p>
          <a:p>
            <a:pPr lvl="1">
              <a:spcAft>
                <a:spcPts val="1225"/>
              </a:spcAft>
            </a:pPr>
            <a:r>
              <a:rPr lang="en-US">
                <a:latin typeface="Franklin Gothic Book" panose="020B0503020102020204" pitchFamily="34" charset="0"/>
                <a:sym typeface="Wingdings" panose="05000000000000000000" pitchFamily="2" charset="2"/>
              </a:rPr>
              <a:t>No document uploading required</a:t>
            </a:r>
          </a:p>
          <a:p>
            <a:pPr defTabSz="933237">
              <a:defRPr/>
            </a:pPr>
            <a:endParaRPr lang="en-US"/>
          </a:p>
          <a:p>
            <a:pPr defTabSz="933237">
              <a:defRPr/>
            </a:pPr>
            <a:endParaRPr lang="en-US"/>
          </a:p>
          <a:p>
            <a:pPr defTabSz="933237">
              <a:defRPr/>
            </a:pPr>
            <a:r>
              <a:rPr lang="en-US"/>
              <a:t>Foreign</a:t>
            </a:r>
            <a:r>
              <a:rPr lang="en-US" baseline="0"/>
              <a:t> graduates, you must be preapproved to apply to PGY1 residency programs. You must upload proof of either a Pharmacist License (RPh) from the United States or a Foreign Pharmacy Graduate Equivalency Committee Certificate (FPGEC) from the National Association of Boards of Pharmacy (NABP)</a:t>
            </a:r>
            <a:endParaRPr lang="en-US"/>
          </a:p>
        </p:txBody>
      </p:sp>
      <p:sp>
        <p:nvSpPr>
          <p:cNvPr id="4" name="Slide Number Placeholder 3"/>
          <p:cNvSpPr>
            <a:spLocks noGrp="1"/>
          </p:cNvSpPr>
          <p:nvPr>
            <p:ph type="sldNum" sz="quarter" idx="5"/>
          </p:nvPr>
        </p:nvSpPr>
        <p:spPr/>
        <p:txBody>
          <a:bodyPr/>
          <a:lstStyle/>
          <a:p>
            <a:fld id="{7AFA6B3D-A1CC-8A41-9A43-652BD2B79895}" type="slidenum">
              <a:rPr lang="en-US" smtClean="0"/>
              <a:t>31</a:t>
            </a:fld>
            <a:endParaRPr lang="en-US"/>
          </a:p>
        </p:txBody>
      </p:sp>
    </p:spTree>
    <p:extLst>
      <p:ext uri="{BB962C8B-B14F-4D97-AF65-F5344CB8AC3E}">
        <p14:creationId xmlns:p14="http://schemas.microsoft.com/office/powerpoint/2010/main" val="3573880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Tx/>
              <a:buChar char="-"/>
              <a:defRPr/>
            </a:pPr>
            <a:r>
              <a:rPr lang="en-US"/>
              <a:t>Submitting</a:t>
            </a:r>
            <a:r>
              <a:rPr lang="en-US" baseline="0"/>
              <a:t> early will allow programs to start reviewing your application early and avoid any technical difficulties that may come up closer to the deadline</a:t>
            </a:r>
          </a:p>
          <a:p>
            <a:pPr marL="174982" indent="-174982" defTabSz="933237">
              <a:buFontTx/>
              <a:buChar char="-"/>
              <a:defRPr/>
            </a:pPr>
            <a:r>
              <a:rPr lang="en-US" baseline="0"/>
              <a:t>Go to Midyear! The residency showcase will be a great chance to get in front of a RPD or pharmacist at the site or current resident at the program you are interested in matching to!</a:t>
            </a:r>
            <a:endParaRPr lang="en-US"/>
          </a:p>
        </p:txBody>
      </p:sp>
      <p:sp>
        <p:nvSpPr>
          <p:cNvPr id="4" name="Slide Number Placeholder 3"/>
          <p:cNvSpPr>
            <a:spLocks noGrp="1"/>
          </p:cNvSpPr>
          <p:nvPr>
            <p:ph type="sldNum" sz="quarter" idx="5"/>
          </p:nvPr>
        </p:nvSpPr>
        <p:spPr/>
        <p:txBody>
          <a:bodyPr/>
          <a:lstStyle/>
          <a:p>
            <a:fld id="{7AFA6B3D-A1CC-8A41-9A43-652BD2B79895}" type="slidenum">
              <a:rPr lang="en-US" smtClean="0"/>
              <a:t>32</a:t>
            </a:fld>
            <a:endParaRPr lang="en-US"/>
          </a:p>
        </p:txBody>
      </p:sp>
    </p:spTree>
    <p:extLst>
      <p:ext uri="{BB962C8B-B14F-4D97-AF65-F5344CB8AC3E}">
        <p14:creationId xmlns:p14="http://schemas.microsoft.com/office/powerpoint/2010/main" val="3554008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went over a lot of information in this presentation. If you have any questions or need more information, please go to X…</a:t>
            </a:r>
          </a:p>
        </p:txBody>
      </p:sp>
      <p:sp>
        <p:nvSpPr>
          <p:cNvPr id="4" name="Slide Number Placeholder 3"/>
          <p:cNvSpPr>
            <a:spLocks noGrp="1"/>
          </p:cNvSpPr>
          <p:nvPr>
            <p:ph type="sldNum" sz="quarter" idx="5"/>
          </p:nvPr>
        </p:nvSpPr>
        <p:spPr/>
        <p:txBody>
          <a:bodyPr/>
          <a:lstStyle/>
          <a:p>
            <a:fld id="{7AFA6B3D-A1CC-8A41-9A43-652BD2B79895}" type="slidenum">
              <a:rPr lang="en-US" smtClean="0"/>
              <a:t>33</a:t>
            </a:fld>
            <a:endParaRPr lang="en-US"/>
          </a:p>
        </p:txBody>
      </p:sp>
    </p:spTree>
    <p:extLst>
      <p:ext uri="{BB962C8B-B14F-4D97-AF65-F5344CB8AC3E}">
        <p14:creationId xmlns:p14="http://schemas.microsoft.com/office/powerpoint/2010/main" val="454423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-If you have any additional questions</a:t>
            </a:r>
            <a:r>
              <a:rPr lang="en-US" baseline="0" dirty="0"/>
              <a:t> about PhORCAS or the residency application process, please participate in the PhORCAS discussion on ASHP Connect.</a:t>
            </a:r>
          </a:p>
        </p:txBody>
      </p:sp>
      <p:sp>
        <p:nvSpPr>
          <p:cNvPr id="4" name="Slide Number Placeholder 3"/>
          <p:cNvSpPr>
            <a:spLocks noGrp="1"/>
          </p:cNvSpPr>
          <p:nvPr>
            <p:ph type="sldNum" sz="quarter" idx="5"/>
          </p:nvPr>
        </p:nvSpPr>
        <p:spPr/>
        <p:txBody>
          <a:bodyPr/>
          <a:lstStyle/>
          <a:p>
            <a:fld id="{7AFA6B3D-A1CC-8A41-9A43-652BD2B79895}" type="slidenum">
              <a:rPr lang="en-US" smtClean="0"/>
              <a:t>34</a:t>
            </a:fld>
            <a:endParaRPr lang="en-US"/>
          </a:p>
        </p:txBody>
      </p:sp>
    </p:spTree>
    <p:extLst>
      <p:ext uri="{BB962C8B-B14F-4D97-AF65-F5344CB8AC3E}">
        <p14:creationId xmlns:p14="http://schemas.microsoft.com/office/powerpoint/2010/main" val="2442159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specific questions for </a:t>
            </a:r>
            <a:r>
              <a:rPr lang="en-US" err="1"/>
              <a:t>phorcas</a:t>
            </a:r>
            <a:r>
              <a:rPr lang="en-US"/>
              <a:t>, contact their customer service team directly!</a:t>
            </a:r>
          </a:p>
        </p:txBody>
      </p:sp>
      <p:sp>
        <p:nvSpPr>
          <p:cNvPr id="4" name="Slide Number Placeholder 3"/>
          <p:cNvSpPr>
            <a:spLocks noGrp="1"/>
          </p:cNvSpPr>
          <p:nvPr>
            <p:ph type="sldNum" sz="quarter" idx="5"/>
          </p:nvPr>
        </p:nvSpPr>
        <p:spPr/>
        <p:txBody>
          <a:bodyPr/>
          <a:lstStyle/>
          <a:p>
            <a:fld id="{7AFA6B3D-A1CC-8A41-9A43-652BD2B79895}" type="slidenum">
              <a:rPr lang="en-US" smtClean="0"/>
              <a:t>35</a:t>
            </a:fld>
            <a:endParaRPr lang="en-US"/>
          </a:p>
        </p:txBody>
      </p:sp>
    </p:spTree>
    <p:extLst>
      <p:ext uri="{BB962C8B-B14F-4D97-AF65-F5344CB8AC3E}">
        <p14:creationId xmlns:p14="http://schemas.microsoft.com/office/powerpoint/2010/main" val="3440866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time and good luck!</a:t>
            </a:r>
          </a:p>
        </p:txBody>
      </p:sp>
      <p:sp>
        <p:nvSpPr>
          <p:cNvPr id="4" name="Slide Number Placeholder 3"/>
          <p:cNvSpPr>
            <a:spLocks noGrp="1"/>
          </p:cNvSpPr>
          <p:nvPr>
            <p:ph type="sldNum" sz="quarter" idx="5"/>
          </p:nvPr>
        </p:nvSpPr>
        <p:spPr/>
        <p:txBody>
          <a:bodyPr/>
          <a:lstStyle/>
          <a:p>
            <a:fld id="{7AFA6B3D-A1CC-8A41-9A43-652BD2B79895}" type="slidenum">
              <a:rPr lang="en-US" smtClean="0"/>
              <a:t>36</a:t>
            </a:fld>
            <a:endParaRPr lang="en-US"/>
          </a:p>
        </p:txBody>
      </p:sp>
    </p:spTree>
    <p:extLst>
      <p:ext uri="{BB962C8B-B14F-4D97-AF65-F5344CB8AC3E}">
        <p14:creationId xmlns:p14="http://schemas.microsoft.com/office/powerpoint/2010/main" val="852168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ultimate goal of PhORCAS is to streamline the residency recruitment process wherever possible to benefit residency applicants, residency programs, and reference writers.</a:t>
            </a:r>
          </a:p>
        </p:txBody>
      </p:sp>
      <p:sp>
        <p:nvSpPr>
          <p:cNvPr id="4" name="Slide Number Placeholder 3"/>
          <p:cNvSpPr>
            <a:spLocks noGrp="1"/>
          </p:cNvSpPr>
          <p:nvPr>
            <p:ph type="sldNum" sz="quarter" idx="5"/>
          </p:nvPr>
        </p:nvSpPr>
        <p:spPr/>
        <p:txBody>
          <a:bodyPr/>
          <a:lstStyle/>
          <a:p>
            <a:fld id="{7AFA6B3D-A1CC-8A41-9A43-652BD2B79895}" type="slidenum">
              <a:rPr lang="en-US" smtClean="0"/>
              <a:t>4</a:t>
            </a:fld>
            <a:endParaRPr lang="en-US"/>
          </a:p>
        </p:txBody>
      </p:sp>
    </p:spTree>
    <p:extLst>
      <p:ext uri="{BB962C8B-B14F-4D97-AF65-F5344CB8AC3E}">
        <p14:creationId xmlns:p14="http://schemas.microsoft.com/office/powerpoint/2010/main" val="1050851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334" indent="-172334">
              <a:buFontTx/>
              <a:buChar char="-"/>
            </a:pPr>
            <a:r>
              <a:rPr lang="en-US" baseline="0" dirty="0"/>
              <a:t>PhORCAS or The Pharmacy Online Residency Centralized Application Service is the platform that helps automate the entire residency application process, following ASHP’s guidelines &amp; requirements.</a:t>
            </a:r>
          </a:p>
          <a:p>
            <a:endParaRPr lang="en-US" baseline="0" dirty="0"/>
          </a:p>
          <a:p>
            <a:pPr marL="172334" indent="-172334" defTabSz="919118">
              <a:buFontTx/>
              <a:buChar char="-"/>
              <a:defRPr/>
            </a:pPr>
            <a:r>
              <a:rPr lang="en-US" dirty="0">
                <a:latin typeface="Arial" charset="0"/>
                <a:cs typeface="Arial" charset="0"/>
              </a:rPr>
              <a:t>PhORCAS is a product of Liaison International, a Boston company that specializes in centralized application services</a:t>
            </a:r>
            <a:r>
              <a:rPr lang="en-US" baseline="0" dirty="0">
                <a:latin typeface="Arial" charset="0"/>
                <a:cs typeface="Arial" charset="0"/>
              </a:rPr>
              <a:t> </a:t>
            </a:r>
            <a:r>
              <a:rPr lang="en-US" dirty="0">
                <a:latin typeface="Arial" charset="0"/>
                <a:cs typeface="Arial" charset="0"/>
              </a:rPr>
              <a:t>including </a:t>
            </a:r>
            <a:r>
              <a:rPr lang="en-US" dirty="0" err="1">
                <a:latin typeface="Arial" charset="0"/>
                <a:cs typeface="Arial" charset="0"/>
              </a:rPr>
              <a:t>PharmCAS</a:t>
            </a:r>
            <a:r>
              <a:rPr lang="en-US" dirty="0">
                <a:latin typeface="Arial" charset="0"/>
                <a:cs typeface="Arial" charset="0"/>
              </a:rPr>
              <a:t>, used by many of you in the admission process for pharmacy schools.  </a:t>
            </a:r>
          </a:p>
          <a:p>
            <a:endParaRPr lang="en-US" dirty="0"/>
          </a:p>
        </p:txBody>
      </p:sp>
      <p:sp>
        <p:nvSpPr>
          <p:cNvPr id="4" name="Slide Number Placeholder 3"/>
          <p:cNvSpPr>
            <a:spLocks noGrp="1"/>
          </p:cNvSpPr>
          <p:nvPr>
            <p:ph type="sldNum" sz="quarter" idx="5"/>
          </p:nvPr>
        </p:nvSpPr>
        <p:spPr/>
        <p:txBody>
          <a:bodyPr/>
          <a:lstStyle/>
          <a:p>
            <a:fld id="{7AFA6B3D-A1CC-8A41-9A43-652BD2B79895}" type="slidenum">
              <a:rPr lang="en-US" smtClean="0"/>
              <a:t>5</a:t>
            </a:fld>
            <a:endParaRPr lang="en-US"/>
          </a:p>
        </p:txBody>
      </p:sp>
    </p:spTree>
    <p:extLst>
      <p:ext uri="{BB962C8B-B14F-4D97-AF65-F5344CB8AC3E}">
        <p14:creationId xmlns:p14="http://schemas.microsoft.com/office/powerpoint/2010/main" val="122138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applicant video tutorial that goes through how to access and use the portal and it is a good idea to review before you apply. </a:t>
            </a:r>
          </a:p>
          <a:p>
            <a:r>
              <a:rPr lang="en-US" dirty="0"/>
              <a:t>This presentation will focus more on the components of each section of the application process, and any site-specific questions should be directed to PhORCAS</a:t>
            </a:r>
          </a:p>
          <a:p>
            <a:r>
              <a:rPr lang="en-US" dirty="0"/>
              <a:t>There are various components that interface within PhORCAS, but for the purposes of this presentation, we will be focusing on the Applicant Portal. </a:t>
            </a:r>
          </a:p>
          <a:p>
            <a:r>
              <a:rPr lang="en-US" dirty="0"/>
              <a:t>The applicant portal includes &lt;&lt;READ BULLETS&gt;&gt;</a:t>
            </a:r>
          </a:p>
          <a:p>
            <a:r>
              <a:rPr lang="en-US" dirty="0"/>
              <a:t>We will</a:t>
            </a:r>
            <a:r>
              <a:rPr lang="en-US" baseline="0" dirty="0"/>
              <a:t> review each of the listed components in the following slide.</a:t>
            </a:r>
            <a:endParaRPr lang="en-US" dirty="0"/>
          </a:p>
        </p:txBody>
      </p:sp>
      <p:sp>
        <p:nvSpPr>
          <p:cNvPr id="4" name="Slide Number Placeholder 3"/>
          <p:cNvSpPr>
            <a:spLocks noGrp="1"/>
          </p:cNvSpPr>
          <p:nvPr>
            <p:ph type="sldNum" sz="quarter" idx="5"/>
          </p:nvPr>
        </p:nvSpPr>
        <p:spPr/>
        <p:txBody>
          <a:bodyPr/>
          <a:lstStyle/>
          <a:p>
            <a:fld id="{7AFA6B3D-A1CC-8A41-9A43-652BD2B79895}" type="slidenum">
              <a:rPr lang="en-US" smtClean="0"/>
              <a:t>6</a:t>
            </a:fld>
            <a:endParaRPr lang="en-US"/>
          </a:p>
        </p:txBody>
      </p:sp>
    </p:spTree>
    <p:extLst>
      <p:ext uri="{BB962C8B-B14F-4D97-AF65-F5344CB8AC3E}">
        <p14:creationId xmlns:p14="http://schemas.microsoft.com/office/powerpoint/2010/main" val="4192531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cs typeface="Arial" pitchFamily="34" charset="0"/>
              </a:rPr>
              <a:t>As mentioned,</a:t>
            </a:r>
            <a:r>
              <a:rPr lang="en-US" altLang="en-US" baseline="0" dirty="0">
                <a:latin typeface="Arial" pitchFamily="34" charset="0"/>
                <a:cs typeface="Arial" pitchFamily="34" charset="0"/>
              </a:rPr>
              <a:t> the</a:t>
            </a:r>
            <a:r>
              <a:rPr lang="en-US" altLang="en-US" dirty="0">
                <a:latin typeface="Arial" pitchFamily="34" charset="0"/>
                <a:cs typeface="Arial" pitchFamily="34" charset="0"/>
              </a:rPr>
              <a:t> application process</a:t>
            </a:r>
            <a:r>
              <a:rPr lang="en-US" altLang="en-US" baseline="0" dirty="0">
                <a:latin typeface="Arial" pitchFamily="34" charset="0"/>
                <a:cs typeface="Arial" pitchFamily="34" charset="0"/>
              </a:rPr>
              <a:t> for residencies occurs through the PhORCAS portal. To complete it you have to follow several steps:</a:t>
            </a:r>
            <a:endParaRPr lang="en-US" altLang="en-US" dirty="0">
              <a:latin typeface="Arial" pitchFamily="34" charset="0"/>
              <a:cs typeface="Arial" pitchFamily="34" charset="0"/>
            </a:endParaRPr>
          </a:p>
          <a:p>
            <a:r>
              <a:rPr lang="en-US" altLang="en-US" dirty="0">
                <a:latin typeface="Arial" pitchFamily="34" charset="0"/>
                <a:cs typeface="Arial" pitchFamily="34" charset="0"/>
              </a:rPr>
              <a:t>Step 1 -Create a PhORCAS account and sign up for the National Matching Service</a:t>
            </a:r>
          </a:p>
          <a:p>
            <a:r>
              <a:rPr lang="en-US" altLang="en-US" dirty="0">
                <a:latin typeface="Arial" pitchFamily="34" charset="0"/>
                <a:cs typeface="Arial" pitchFamily="34" charset="0"/>
              </a:rPr>
              <a:t>Step 2 -Fill in application information requested in your profile, even it is included in your CV. Here you will Request official transcripts from your school to be sent </a:t>
            </a:r>
            <a:r>
              <a:rPr lang="en-US" altLang="en-US" baseline="0" dirty="0">
                <a:latin typeface="Arial" pitchFamily="34" charset="0"/>
                <a:cs typeface="Arial" pitchFamily="34" charset="0"/>
              </a:rPr>
              <a:t>via </a:t>
            </a:r>
            <a:r>
              <a:rPr lang="en-US" altLang="en-US" baseline="0" dirty="0" err="1">
                <a:latin typeface="Arial" pitchFamily="34" charset="0"/>
                <a:cs typeface="Arial" pitchFamily="34" charset="0"/>
              </a:rPr>
              <a:t>PhorCAS</a:t>
            </a:r>
            <a:r>
              <a:rPr lang="en-US" altLang="en-US" baseline="0" dirty="0">
                <a:latin typeface="Arial" pitchFamily="34" charset="0"/>
                <a:cs typeface="Arial" pitchFamily="34" charset="0"/>
              </a:rPr>
              <a:t> and is a change from previous years. </a:t>
            </a:r>
            <a:endParaRPr lang="en-US" altLang="en-US" dirty="0">
              <a:latin typeface="Arial" pitchFamily="34" charset="0"/>
              <a:cs typeface="Arial" pitchFamily="34" charset="0"/>
            </a:endParaRPr>
          </a:p>
          <a:p>
            <a:r>
              <a:rPr lang="en-US" altLang="en-US" dirty="0">
                <a:latin typeface="Arial" pitchFamily="34" charset="0"/>
                <a:cs typeface="Arial" pitchFamily="34" charset="0"/>
              </a:rPr>
              <a:t>Step 3 –Upload your CVs, cover letters, and any site-specific documents (such as essay questions,</a:t>
            </a:r>
            <a:r>
              <a:rPr lang="en-US" altLang="en-US" baseline="0" dirty="0">
                <a:latin typeface="Arial" pitchFamily="34" charset="0"/>
                <a:cs typeface="Arial" pitchFamily="34" charset="0"/>
              </a:rPr>
              <a:t> questionnaires or other requirements as outlined on the website of the residency of your interest). </a:t>
            </a:r>
          </a:p>
          <a:p>
            <a:r>
              <a:rPr lang="en-US" altLang="en-US" baseline="0" dirty="0">
                <a:latin typeface="Arial" pitchFamily="34" charset="0"/>
                <a:cs typeface="Arial" pitchFamily="34" charset="0"/>
              </a:rPr>
              <a:t>	Double check that all your documents are final, labelled appropriately and free of errors prior to uploading</a:t>
            </a:r>
            <a:endParaRPr lang="en-US" altLang="en-US" dirty="0">
              <a:latin typeface="Arial" pitchFamily="34" charset="0"/>
              <a:cs typeface="Arial" pitchFamily="34" charset="0"/>
            </a:endParaRPr>
          </a:p>
          <a:p>
            <a:r>
              <a:rPr lang="en-US" altLang="en-US" dirty="0">
                <a:latin typeface="Arial" pitchFamily="34" charset="0"/>
                <a:cs typeface="Arial" pitchFamily="34" charset="0"/>
              </a:rPr>
              <a:t>Step 4 -Select references</a:t>
            </a:r>
            <a:r>
              <a:rPr lang="en-US" altLang="en-US" baseline="0" dirty="0">
                <a:latin typeface="Arial" pitchFamily="34" charset="0"/>
                <a:cs typeface="Arial" pitchFamily="34" charset="0"/>
              </a:rPr>
              <a:t> that apply to your programs of interest – typically it is three letters, but programs may request additional ones based on their application requirements</a:t>
            </a:r>
            <a:endParaRPr lang="en-US" altLang="en-US" dirty="0">
              <a:latin typeface="Arial" pitchFamily="34" charset="0"/>
              <a:cs typeface="Arial" pitchFamily="34" charset="0"/>
            </a:endParaRPr>
          </a:p>
          <a:p>
            <a:r>
              <a:rPr lang="en-US" altLang="en-US" dirty="0">
                <a:latin typeface="Arial" pitchFamily="34" charset="0"/>
                <a:cs typeface="Arial" pitchFamily="34" charset="0"/>
              </a:rPr>
              <a:t>Step 5 -Submit the final application to your selected sites</a:t>
            </a:r>
          </a:p>
          <a:p>
            <a:endParaRPr lang="en-US" altLang="en-US" dirty="0">
              <a:latin typeface="Arial" pitchFamily="34" charset="0"/>
              <a:cs typeface="Arial" pitchFamily="34" charset="0"/>
            </a:endParaRPr>
          </a:p>
          <a:p>
            <a:r>
              <a:rPr lang="en-US" altLang="en-US" dirty="0">
                <a:latin typeface="Arial" pitchFamily="34" charset="0"/>
                <a:cs typeface="Arial" pitchFamily="34" charset="0"/>
              </a:rPr>
              <a:t>One online profile submission will be disseminated to multiple</a:t>
            </a:r>
            <a:r>
              <a:rPr lang="en-US" altLang="en-US" baseline="0" dirty="0">
                <a:latin typeface="Arial" pitchFamily="34" charset="0"/>
                <a:cs typeface="Arial" pitchFamily="34" charset="0"/>
              </a:rPr>
              <a:t> programs. Make sure that all uploaded documents that are personalized to your program are labeled correctly, to avoid confusion during the dissemination process.</a:t>
            </a:r>
            <a:endParaRPr lang="en-US" altLang="en-US" dirty="0">
              <a:latin typeface="Arial" pitchFamily="34" charset="0"/>
              <a:cs typeface="Arial" pitchFamily="34" charset="0"/>
            </a:endParaRPr>
          </a:p>
          <a:p>
            <a:endParaRPr lang="en-US" altLang="en-US" dirty="0">
              <a:latin typeface="Arial" pitchFamily="34" charset="0"/>
              <a:cs typeface="Arial" pitchFamily="34" charset="0"/>
            </a:endParaRPr>
          </a:p>
          <a:p>
            <a:r>
              <a:rPr lang="en-US" altLang="en-US" dirty="0">
                <a:latin typeface="Arial" pitchFamily="34" charset="0"/>
                <a:cs typeface="Arial" pitchFamily="34" charset="0"/>
              </a:rPr>
              <a:t>The platform allows</a:t>
            </a:r>
            <a:r>
              <a:rPr lang="en-US" altLang="en-US" baseline="0" dirty="0">
                <a:latin typeface="Arial" pitchFamily="34" charset="0"/>
                <a:cs typeface="Arial" pitchFamily="34" charset="0"/>
              </a:rPr>
              <a:t> e</a:t>
            </a:r>
            <a:r>
              <a:rPr lang="en-US" altLang="en-US" dirty="0">
                <a:latin typeface="Arial" pitchFamily="34" charset="0"/>
                <a:cs typeface="Arial" pitchFamily="34" charset="0"/>
              </a:rPr>
              <a:t>lectronic tracking, to notify</a:t>
            </a:r>
            <a:r>
              <a:rPr lang="en-US" altLang="en-US" baseline="0" dirty="0">
                <a:latin typeface="Arial" pitchFamily="34" charset="0"/>
                <a:cs typeface="Arial" pitchFamily="34" charset="0"/>
              </a:rPr>
              <a:t> you</a:t>
            </a:r>
            <a:r>
              <a:rPr lang="en-US" altLang="en-US" dirty="0">
                <a:latin typeface="Arial" pitchFamily="34" charset="0"/>
                <a:cs typeface="Arial" pitchFamily="34" charset="0"/>
              </a:rPr>
              <a:t> of the application progress. You will know exactly what application components are pending and which reference writers have not submitted letters of reference.</a:t>
            </a:r>
          </a:p>
        </p:txBody>
      </p:sp>
      <p:sp>
        <p:nvSpPr>
          <p:cNvPr id="4" name="Slide Number Placeholder 3"/>
          <p:cNvSpPr>
            <a:spLocks noGrp="1"/>
          </p:cNvSpPr>
          <p:nvPr>
            <p:ph type="sldNum" sz="quarter" idx="5"/>
          </p:nvPr>
        </p:nvSpPr>
        <p:spPr/>
        <p:txBody>
          <a:bodyPr/>
          <a:lstStyle/>
          <a:p>
            <a:fld id="{7AFA6B3D-A1CC-8A41-9A43-652BD2B79895}" type="slidenum">
              <a:rPr lang="en-US" smtClean="0"/>
              <a:t>7</a:t>
            </a:fld>
            <a:endParaRPr lang="en-US"/>
          </a:p>
        </p:txBody>
      </p:sp>
    </p:spTree>
    <p:extLst>
      <p:ext uri="{BB962C8B-B14F-4D97-AF65-F5344CB8AC3E}">
        <p14:creationId xmlns:p14="http://schemas.microsoft.com/office/powerpoint/2010/main" val="2811095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aseline="0" dirty="0"/>
              <a:t>Remember, the National Matching Service and PhORCAS are two different entities by two different companies. Both fees need to be paid to allow access to the portal and submission to the residency match.</a:t>
            </a:r>
            <a:endParaRPr lang="en-US" dirty="0"/>
          </a:p>
          <a:p>
            <a:endParaRPr lang="en-US" dirty="0"/>
          </a:p>
          <a:p>
            <a:r>
              <a:rPr lang="en-US" dirty="0"/>
              <a:t>To access the portal and initiate the application process, there are several fees that need to be provided.</a:t>
            </a:r>
            <a:endParaRPr lang="en-US" baseline="0" dirty="0"/>
          </a:p>
          <a:p>
            <a:endParaRPr lang="en-US" baseline="0" dirty="0"/>
          </a:p>
          <a:p>
            <a:r>
              <a:rPr lang="en-US" dirty="0"/>
              <a:t>The base fee is </a:t>
            </a:r>
            <a:r>
              <a:rPr lang="en-US" baseline="0" dirty="0"/>
              <a:t>$160 for the National Matching Service. This is flat fee regardless of the number of applications or number of rankings that you submit, and allows you to access the Match.</a:t>
            </a:r>
          </a:p>
          <a:p>
            <a:endParaRPr lang="en-US" baseline="0" dirty="0"/>
          </a:p>
          <a:p>
            <a:r>
              <a:rPr lang="en-US" baseline="0" dirty="0"/>
              <a:t>There is an additional PhORCAS fee of $110 that covers up to 4 program applications. This fee is also standard regardless if you are applying to just one or all four programs.</a:t>
            </a:r>
          </a:p>
          <a:p>
            <a:r>
              <a:rPr lang="en-US" baseline="0" dirty="0"/>
              <a:t>- If you are interested in applying to more than 4 programs, each additional application is $43.</a:t>
            </a:r>
          </a:p>
        </p:txBody>
      </p:sp>
      <p:sp>
        <p:nvSpPr>
          <p:cNvPr id="4" name="Slide Number Placeholder 3"/>
          <p:cNvSpPr>
            <a:spLocks noGrp="1"/>
          </p:cNvSpPr>
          <p:nvPr>
            <p:ph type="sldNum" sz="quarter" idx="5"/>
          </p:nvPr>
        </p:nvSpPr>
        <p:spPr/>
        <p:txBody>
          <a:bodyPr/>
          <a:lstStyle/>
          <a:p>
            <a:fld id="{7AFA6B3D-A1CC-8A41-9A43-652BD2B79895}" type="slidenum">
              <a:rPr lang="en-US" smtClean="0"/>
              <a:t>8</a:t>
            </a:fld>
            <a:endParaRPr lang="en-US"/>
          </a:p>
        </p:txBody>
      </p:sp>
    </p:spTree>
    <p:extLst>
      <p:ext uri="{BB962C8B-B14F-4D97-AF65-F5344CB8AC3E}">
        <p14:creationId xmlns:p14="http://schemas.microsoft.com/office/powerpoint/2010/main" val="422993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334" indent="-172334">
              <a:buFontTx/>
              <a:buChar char="-"/>
            </a:pPr>
            <a:r>
              <a:rPr lang="en-US" dirty="0"/>
              <a:t>To initiate the process and</a:t>
            </a:r>
            <a:r>
              <a:rPr lang="en-US" baseline="0" dirty="0"/>
              <a:t> access PhORCAS, start by visiting the website.</a:t>
            </a:r>
          </a:p>
          <a:p>
            <a:pPr marL="172334" indent="-172334">
              <a:buFontTx/>
              <a:buChar char="-"/>
            </a:pPr>
            <a:r>
              <a:rPr lang="en-US" baseline="0" dirty="0"/>
              <a:t>This webpage provides all the information you need about the application process, assistance with selecting and submitting for residency programs.</a:t>
            </a:r>
          </a:p>
          <a:p>
            <a:pPr marL="172334" indent="-172334">
              <a:buFontTx/>
              <a:buChar char="-"/>
            </a:pPr>
            <a:r>
              <a:rPr lang="en-US" baseline="0" dirty="0"/>
              <a:t>Once in the page, scroll down, under </a:t>
            </a:r>
            <a:r>
              <a:rPr lang="en-US" b="0" u="sng" baseline="0" dirty="0"/>
              <a:t>resource information</a:t>
            </a:r>
            <a:r>
              <a:rPr lang="en-US" baseline="0" dirty="0"/>
              <a:t>, </a:t>
            </a:r>
            <a:r>
              <a:rPr lang="en-US" baseline="0" dirty="0">
                <a:sym typeface="Wingdings" panose="05000000000000000000" pitchFamily="2" charset="2"/>
              </a:rPr>
              <a:t></a:t>
            </a:r>
            <a:r>
              <a:rPr lang="en-US" baseline="0" dirty="0"/>
              <a:t> </a:t>
            </a:r>
            <a:r>
              <a:rPr lang="en-US" b="0" u="sng" baseline="0" dirty="0"/>
              <a:t>applicant resources and </a:t>
            </a:r>
            <a:r>
              <a:rPr lang="en-US" baseline="0" dirty="0"/>
              <a:t>click on ‘PhORCAS Applicant login’ or ‘PhORCAS Application Portal’ – this will direct you to the online application portal.</a:t>
            </a:r>
          </a:p>
          <a:p>
            <a:pPr marL="172334" indent="-172334">
              <a:buFontTx/>
              <a:buChar char="-"/>
            </a:pPr>
            <a:r>
              <a:rPr lang="en-US" baseline="0" dirty="0"/>
              <a:t>Please note PhORCAS opens Nov 1</a:t>
            </a:r>
            <a:r>
              <a:rPr lang="en-US" baseline="30000" dirty="0"/>
              <a:t>st</a:t>
            </a:r>
            <a:r>
              <a:rPr lang="en-US" baseline="0" dirty="0"/>
              <a:t>, 2023 </a:t>
            </a:r>
          </a:p>
          <a:p>
            <a:endParaRPr lang="en-US" dirty="0"/>
          </a:p>
        </p:txBody>
      </p:sp>
      <p:sp>
        <p:nvSpPr>
          <p:cNvPr id="4" name="Slide Number Placeholder 3"/>
          <p:cNvSpPr>
            <a:spLocks noGrp="1"/>
          </p:cNvSpPr>
          <p:nvPr>
            <p:ph type="sldNum" sz="quarter" idx="5"/>
          </p:nvPr>
        </p:nvSpPr>
        <p:spPr/>
        <p:txBody>
          <a:bodyPr/>
          <a:lstStyle/>
          <a:p>
            <a:fld id="{7AFA6B3D-A1CC-8A41-9A43-652BD2B79895}" type="slidenum">
              <a:rPr lang="en-US" smtClean="0"/>
              <a:t>9</a:t>
            </a:fld>
            <a:endParaRPr lang="en-US"/>
          </a:p>
        </p:txBody>
      </p:sp>
    </p:spTree>
    <p:extLst>
      <p:ext uri="{BB962C8B-B14F-4D97-AF65-F5344CB8AC3E}">
        <p14:creationId xmlns:p14="http://schemas.microsoft.com/office/powerpoint/2010/main" val="577828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33984"/>
            <a:ext cx="12192001" cy="7291984"/>
          </a:xfrm>
          <a:prstGeom prst="rect">
            <a:avLst/>
          </a:prstGeom>
        </p:spPr>
      </p:pic>
      <p:sp>
        <p:nvSpPr>
          <p:cNvPr id="13" name="Rectangle 12">
            <a:extLst>
              <a:ext uri="{FF2B5EF4-FFF2-40B4-BE49-F238E27FC236}">
                <a16:creationId xmlns:a16="http://schemas.microsoft.com/office/drawing/2014/main" id="{07C25EDA-9FF5-544B-A8D5-E9DAB374622E}"/>
              </a:ext>
            </a:extLst>
          </p:cNvPr>
          <p:cNvSpPr/>
          <p:nvPr userDrawn="1"/>
        </p:nvSpPr>
        <p:spPr>
          <a:xfrm>
            <a:off x="5347559"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5C70CB-3824-5246-88EE-2CE5A4D0027D}"/>
              </a:ext>
            </a:extLst>
          </p:cNvPr>
          <p:cNvSpPr/>
          <p:nvPr userDrawn="1"/>
        </p:nvSpPr>
        <p:spPr>
          <a:xfrm>
            <a:off x="609600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5C8CCD7-0AFF-804B-8BEE-2DBF986122D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626570" y="4342231"/>
            <a:ext cx="1066695" cy="507167"/>
          </a:xfrm>
          <a:prstGeom prst="rect">
            <a:avLst/>
          </a:prstGeom>
          <a:effectLst/>
        </p:spPr>
      </p:pic>
      <p:cxnSp>
        <p:nvCxnSpPr>
          <p:cNvPr id="16" name="Straight Connector 15">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0"/>
          </p:nvPr>
        </p:nvSpPr>
        <p:spPr>
          <a:xfrm>
            <a:off x="609600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endParaRPr lang="en-US"/>
          </a:p>
        </p:txBody>
      </p:sp>
      <p:sp>
        <p:nvSpPr>
          <p:cNvPr id="22" name="Text Placeholder 21"/>
          <p:cNvSpPr>
            <a:spLocks noGrp="1"/>
          </p:cNvSpPr>
          <p:nvPr>
            <p:ph type="body" sz="quarter" idx="11"/>
          </p:nvPr>
        </p:nvSpPr>
        <p:spPr>
          <a:xfrm>
            <a:off x="609600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endParaRPr lang="en-US"/>
          </a:p>
        </p:txBody>
      </p:sp>
    </p:spTree>
    <p:extLst>
      <p:ext uri="{BB962C8B-B14F-4D97-AF65-F5344CB8AC3E}">
        <p14:creationId xmlns:p14="http://schemas.microsoft.com/office/powerpoint/2010/main" val="2775621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58129145-486C-7149-B78F-8FDCA8DC98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15667" y="0"/>
            <a:ext cx="5376333" cy="6858000"/>
          </a:xfrm>
          <a:prstGeom prst="rect">
            <a:avLst/>
          </a:prstGeom>
        </p:spPr>
      </p:pic>
      <p:grpSp>
        <p:nvGrpSpPr>
          <p:cNvPr id="8" name="Group 7"/>
          <p:cNvGrpSpPr/>
          <p:nvPr/>
        </p:nvGrpSpPr>
        <p:grpSpPr>
          <a:xfrm>
            <a:off x="623825" y="1742589"/>
            <a:ext cx="514773" cy="514773"/>
            <a:chOff x="623825" y="1742589"/>
            <a:chExt cx="514773" cy="514773"/>
          </a:xfrm>
        </p:grpSpPr>
        <p:sp>
          <p:nvSpPr>
            <p:cNvPr id="15" name="Teardrop 14">
              <a:extLst>
                <a:ext uri="{FF2B5EF4-FFF2-40B4-BE49-F238E27FC236}">
                  <a16:creationId xmlns:a16="http://schemas.microsoft.com/office/drawing/2014/main" id="{125A9E34-F8C7-C44C-8E76-28E6ACF3AF7B}"/>
                </a:ext>
              </a:extLst>
            </p:cNvPr>
            <p:cNvSpPr/>
            <p:nvPr/>
          </p:nvSpPr>
          <p:spPr>
            <a:xfrm>
              <a:off x="623825" y="1742589"/>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11" y="1771375"/>
              <a:ext cx="457200" cy="457200"/>
            </a:xfrm>
            <a:prstGeom prst="rect">
              <a:avLst/>
            </a:prstGeom>
          </p:spPr>
        </p:pic>
      </p:grpSp>
      <p:grpSp>
        <p:nvGrpSpPr>
          <p:cNvPr id="9" name="Group 8"/>
          <p:cNvGrpSpPr/>
          <p:nvPr/>
        </p:nvGrpSpPr>
        <p:grpSpPr>
          <a:xfrm>
            <a:off x="623825" y="3391511"/>
            <a:ext cx="514773" cy="514773"/>
            <a:chOff x="623825" y="3264826"/>
            <a:chExt cx="514773" cy="514773"/>
          </a:xfrm>
        </p:grpSpPr>
        <p:sp>
          <p:nvSpPr>
            <p:cNvPr id="13" name="Teardrop 12">
              <a:extLst>
                <a:ext uri="{FF2B5EF4-FFF2-40B4-BE49-F238E27FC236}">
                  <a16:creationId xmlns:a16="http://schemas.microsoft.com/office/drawing/2014/main" id="{D1F50805-A769-0046-ABEC-F69832625A06}"/>
                </a:ext>
              </a:extLst>
            </p:cNvPr>
            <p:cNvSpPr/>
            <p:nvPr/>
          </p:nvSpPr>
          <p:spPr>
            <a:xfrm>
              <a:off x="623825" y="3264826"/>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11" y="3297828"/>
              <a:ext cx="457200" cy="457200"/>
            </a:xfrm>
            <a:prstGeom prst="rect">
              <a:avLst/>
            </a:prstGeom>
          </p:spPr>
        </p:pic>
      </p:grpSp>
      <p:grpSp>
        <p:nvGrpSpPr>
          <p:cNvPr id="10" name="Group 9"/>
          <p:cNvGrpSpPr/>
          <p:nvPr/>
        </p:nvGrpSpPr>
        <p:grpSpPr>
          <a:xfrm>
            <a:off x="623825" y="5040433"/>
            <a:ext cx="514773" cy="514773"/>
            <a:chOff x="623825" y="5040433"/>
            <a:chExt cx="514773" cy="514773"/>
          </a:xfrm>
        </p:grpSpPr>
        <p:sp>
          <p:nvSpPr>
            <p:cNvPr id="11" name="Teardrop 10">
              <a:extLst>
                <a:ext uri="{FF2B5EF4-FFF2-40B4-BE49-F238E27FC236}">
                  <a16:creationId xmlns:a16="http://schemas.microsoft.com/office/drawing/2014/main" id="{452446C3-2882-7141-9852-6781AB945C9F}"/>
                </a:ext>
              </a:extLst>
            </p:cNvPr>
            <p:cNvSpPr/>
            <p:nvPr/>
          </p:nvSpPr>
          <p:spPr>
            <a:xfrm>
              <a:off x="623825" y="5040433"/>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611" y="5069219"/>
              <a:ext cx="457200" cy="457200"/>
            </a:xfrm>
            <a:prstGeom prst="rect">
              <a:avLst/>
            </a:prstGeom>
          </p:spPr>
        </p:pic>
      </p:grpSp>
      <p:sp>
        <p:nvSpPr>
          <p:cNvPr id="18" name="Text Placeholder 17"/>
          <p:cNvSpPr>
            <a:spLocks noGrp="1"/>
          </p:cNvSpPr>
          <p:nvPr>
            <p:ph type="body" sz="quarter" idx="10"/>
          </p:nvPr>
        </p:nvSpPr>
        <p:spPr>
          <a:xfrm>
            <a:off x="504350" y="436563"/>
            <a:ext cx="5725534"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endParaRPr lang="en-US"/>
          </a:p>
        </p:txBody>
      </p:sp>
      <p:sp>
        <p:nvSpPr>
          <p:cNvPr id="20" name="Text Placeholder 19"/>
          <p:cNvSpPr>
            <a:spLocks noGrp="1"/>
          </p:cNvSpPr>
          <p:nvPr>
            <p:ph type="body" sz="quarter" idx="11"/>
          </p:nvPr>
        </p:nvSpPr>
        <p:spPr>
          <a:xfrm>
            <a:off x="1427163" y="1743075"/>
            <a:ext cx="4802187" cy="257175"/>
          </a:xfrm>
          <a:prstGeom prst="rect">
            <a:avLst/>
          </a:prstGeom>
        </p:spPr>
        <p:txBody>
          <a:bodyPr>
            <a:noAutofit/>
          </a:bodyPr>
          <a:lstStyle>
            <a:lvl1pPr marL="0" indent="0">
              <a:buNone/>
              <a:defRPr sz="1800">
                <a:solidFill>
                  <a:schemeClr val="tx1"/>
                </a:solidFill>
                <a:latin typeface="Franklin Gothic Book" panose="020B0503020102020204" pitchFamily="34" charset="0"/>
              </a:defRPr>
            </a:lvl1pPr>
          </a:lstStyle>
          <a:p>
            <a:pPr lvl="0"/>
            <a:endParaRPr lang="en-US"/>
          </a:p>
        </p:txBody>
      </p:sp>
      <p:sp>
        <p:nvSpPr>
          <p:cNvPr id="23" name="Text Placeholder 19"/>
          <p:cNvSpPr>
            <a:spLocks noGrp="1"/>
          </p:cNvSpPr>
          <p:nvPr>
            <p:ph type="body" sz="quarter" idx="13"/>
          </p:nvPr>
        </p:nvSpPr>
        <p:spPr>
          <a:xfrm>
            <a:off x="1427163" y="3391511"/>
            <a:ext cx="4802187" cy="257175"/>
          </a:xfrm>
          <a:prstGeom prst="rect">
            <a:avLst/>
          </a:prstGeom>
        </p:spPr>
        <p:txBody>
          <a:bodyPr>
            <a:noAutofit/>
          </a:bodyPr>
          <a:lstStyle>
            <a:lvl1pPr marL="0" indent="0">
              <a:buNone/>
              <a:defRPr sz="1800">
                <a:solidFill>
                  <a:schemeClr val="tx1"/>
                </a:solidFill>
                <a:latin typeface="Franklin Gothic Book" panose="020B0503020102020204" pitchFamily="34" charset="0"/>
              </a:defRPr>
            </a:lvl1pPr>
          </a:lstStyle>
          <a:p>
            <a:pPr lvl="0"/>
            <a:endParaRPr lang="en-US"/>
          </a:p>
        </p:txBody>
      </p:sp>
      <p:sp>
        <p:nvSpPr>
          <p:cNvPr id="25" name="Text Placeholder 19"/>
          <p:cNvSpPr>
            <a:spLocks noGrp="1"/>
          </p:cNvSpPr>
          <p:nvPr>
            <p:ph type="body" sz="quarter" idx="15"/>
          </p:nvPr>
        </p:nvSpPr>
        <p:spPr>
          <a:xfrm>
            <a:off x="1427163" y="5040433"/>
            <a:ext cx="4802187" cy="257175"/>
          </a:xfrm>
          <a:prstGeom prst="rect">
            <a:avLst/>
          </a:prstGeom>
        </p:spPr>
        <p:txBody>
          <a:bodyPr>
            <a:noAutofit/>
          </a:bodyPr>
          <a:lstStyle>
            <a:lvl1pPr marL="0" indent="0">
              <a:buNone/>
              <a:defRPr sz="1800">
                <a:solidFill>
                  <a:schemeClr val="tx1"/>
                </a:solidFill>
                <a:latin typeface="Franklin Gothic Book" panose="020B0503020102020204" pitchFamily="34" charset="0"/>
              </a:defRPr>
            </a:lvl1pPr>
          </a:lstStyle>
          <a:p>
            <a:pPr lvl="0"/>
            <a:endParaRPr lang="en-US"/>
          </a:p>
        </p:txBody>
      </p:sp>
    </p:spTree>
    <p:extLst>
      <p:ext uri="{BB962C8B-B14F-4D97-AF65-F5344CB8AC3E}">
        <p14:creationId xmlns:p14="http://schemas.microsoft.com/office/powerpoint/2010/main" val="981459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Text Placeholder 17"/>
          <p:cNvSpPr>
            <a:spLocks noGrp="1"/>
          </p:cNvSpPr>
          <p:nvPr>
            <p:ph type="body" sz="quarter" idx="10"/>
          </p:nvPr>
        </p:nvSpPr>
        <p:spPr>
          <a:xfrm>
            <a:off x="504350" y="436563"/>
            <a:ext cx="5725534"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endParaRPr lang="en-US"/>
          </a:p>
        </p:txBody>
      </p:sp>
      <p:sp>
        <p:nvSpPr>
          <p:cNvPr id="14" name="Text Placeholder 21"/>
          <p:cNvSpPr>
            <a:spLocks noGrp="1"/>
          </p:cNvSpPr>
          <p:nvPr>
            <p:ph type="body" sz="quarter" idx="12"/>
          </p:nvPr>
        </p:nvSpPr>
        <p:spPr>
          <a:xfrm>
            <a:off x="1427162" y="1481153"/>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endParaRPr lang="en-US"/>
          </a:p>
        </p:txBody>
      </p:sp>
      <p:sp>
        <p:nvSpPr>
          <p:cNvPr id="16" name="Text Placeholder 21"/>
          <p:cNvSpPr>
            <a:spLocks noGrp="1"/>
          </p:cNvSpPr>
          <p:nvPr>
            <p:ph type="body" sz="quarter" idx="14"/>
          </p:nvPr>
        </p:nvSpPr>
        <p:spPr>
          <a:xfrm>
            <a:off x="1427162" y="2699604"/>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endParaRPr lang="en-US"/>
          </a:p>
        </p:txBody>
      </p:sp>
      <p:sp>
        <p:nvSpPr>
          <p:cNvPr id="18" name="Text Placeholder 21"/>
          <p:cNvSpPr>
            <a:spLocks noGrp="1"/>
          </p:cNvSpPr>
          <p:nvPr>
            <p:ph type="body" sz="quarter" idx="16"/>
          </p:nvPr>
        </p:nvSpPr>
        <p:spPr>
          <a:xfrm>
            <a:off x="1427161" y="3951094"/>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endParaRPr lang="en-US"/>
          </a:p>
        </p:txBody>
      </p:sp>
      <p:sp>
        <p:nvSpPr>
          <p:cNvPr id="19" name="Picture Placeholder 19"/>
          <p:cNvSpPr>
            <a:spLocks noGrp="1"/>
          </p:cNvSpPr>
          <p:nvPr>
            <p:ph type="pic" sz="quarter" idx="17"/>
          </p:nvPr>
        </p:nvSpPr>
        <p:spPr>
          <a:xfrm>
            <a:off x="6554788" y="0"/>
            <a:ext cx="5637212" cy="6858000"/>
          </a:xfrm>
          <a:prstGeom prst="rect">
            <a:avLst/>
          </a:prstGeom>
        </p:spPr>
        <p:txBody>
          <a:bodyPr/>
          <a:lstStyle>
            <a:lvl1pPr marL="0" indent="0">
              <a:buNone/>
              <a:defRPr sz="1100">
                <a:latin typeface="+mj-lt"/>
              </a:defRPr>
            </a:lvl1pPr>
          </a:lstStyle>
          <a:p>
            <a:endParaRPr lang="en-US"/>
          </a:p>
        </p:txBody>
      </p:sp>
      <p:sp>
        <p:nvSpPr>
          <p:cNvPr id="27" name="Text Placeholder 21"/>
          <p:cNvSpPr>
            <a:spLocks noGrp="1"/>
          </p:cNvSpPr>
          <p:nvPr>
            <p:ph type="body" sz="quarter" idx="18"/>
          </p:nvPr>
        </p:nvSpPr>
        <p:spPr>
          <a:xfrm>
            <a:off x="1411653" y="5169086"/>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endParaRPr lang="en-US"/>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350" y="1459246"/>
            <a:ext cx="731520" cy="731520"/>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4350" y="2720827"/>
            <a:ext cx="731520" cy="731520"/>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350" y="3951094"/>
            <a:ext cx="731520" cy="731520"/>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4350" y="5169086"/>
            <a:ext cx="731520" cy="731520"/>
          </a:xfrm>
          <a:prstGeom prst="rect">
            <a:avLst/>
          </a:prstGeom>
        </p:spPr>
      </p:pic>
    </p:spTree>
    <p:extLst>
      <p:ext uri="{BB962C8B-B14F-4D97-AF65-F5344CB8AC3E}">
        <p14:creationId xmlns:p14="http://schemas.microsoft.com/office/powerpoint/2010/main" val="2120883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6" name="Picture 5" descr="A group of people standing in front of a crowd posing for the camera&#10;&#10;Description automatically generated">
            <a:extLst>
              <a:ext uri="{FF2B5EF4-FFF2-40B4-BE49-F238E27FC236}">
                <a16:creationId xmlns:a16="http://schemas.microsoft.com/office/drawing/2014/main" id="{AEA88565-126D-0743-B5D7-678AAE3DA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4062335" cy="3429001"/>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6F70D372-C3EF-9641-90EB-4009E6D9C0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24661" y="3437708"/>
            <a:ext cx="4062336" cy="3429001"/>
          </a:xfrm>
          <a:prstGeom prst="rect">
            <a:avLst/>
          </a:prstGeom>
        </p:spPr>
      </p:pic>
      <p:pic>
        <p:nvPicPr>
          <p:cNvPr id="8" name="Picture 7" descr="A picture containing person, indoor, man&#10;&#10;Description automatically generated">
            <a:extLst>
              <a:ext uri="{FF2B5EF4-FFF2-40B4-BE49-F238E27FC236}">
                <a16:creationId xmlns:a16="http://schemas.microsoft.com/office/drawing/2014/main" id="{DEA8811C-4910-1A4B-9AD6-448B076C26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24667" y="-2"/>
            <a:ext cx="4062334" cy="3429000"/>
          </a:xfrm>
          <a:prstGeom prst="rect">
            <a:avLst/>
          </a:prstGeom>
        </p:spPr>
      </p:pic>
      <p:pic>
        <p:nvPicPr>
          <p:cNvPr id="9" name="Picture 8" descr="A person standing in a kitchen&#10;&#10;Description automatically generated">
            <a:extLst>
              <a:ext uri="{FF2B5EF4-FFF2-40B4-BE49-F238E27FC236}">
                <a16:creationId xmlns:a16="http://schemas.microsoft.com/office/drawing/2014/main" id="{6B7CD8DC-217C-1C44-B32F-0DE2625E1AE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428998"/>
            <a:ext cx="4062333" cy="3429002"/>
          </a:xfrm>
          <a:prstGeom prst="rect">
            <a:avLst/>
          </a:prstGeom>
        </p:spPr>
      </p:pic>
      <p:pic>
        <p:nvPicPr>
          <p:cNvPr id="10" name="Picture 9">
            <a:extLst>
              <a:ext uri="{FF2B5EF4-FFF2-40B4-BE49-F238E27FC236}">
                <a16:creationId xmlns:a16="http://schemas.microsoft.com/office/drawing/2014/main" id="{FF1D8869-408B-224C-9D09-E8573BCFCF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062332" y="-4"/>
            <a:ext cx="4062333" cy="3429002"/>
          </a:xfrm>
          <a:prstGeom prst="rect">
            <a:avLst/>
          </a:prstGeom>
        </p:spPr>
      </p:pic>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t="2406" r="22776"/>
          <a:stretch/>
        </p:blipFill>
        <p:spPr>
          <a:xfrm>
            <a:off x="4047336" y="3431177"/>
            <a:ext cx="4067335" cy="3426823"/>
          </a:xfrm>
          <a:prstGeom prst="rect">
            <a:avLst/>
          </a:prstGeom>
        </p:spPr>
      </p:pic>
      <p:sp>
        <p:nvSpPr>
          <p:cNvPr id="12" name="Rectangle 11">
            <a:extLst>
              <a:ext uri="{FF2B5EF4-FFF2-40B4-BE49-F238E27FC236}">
                <a16:creationId xmlns:a16="http://schemas.microsoft.com/office/drawing/2014/main" id="{70EDBE86-EEC6-9B49-BAE2-135E3ABE18E1}"/>
              </a:ext>
            </a:extLst>
          </p:cNvPr>
          <p:cNvSpPr/>
          <p:nvPr userDrawn="1"/>
        </p:nvSpPr>
        <p:spPr>
          <a:xfrm>
            <a:off x="0" y="-2"/>
            <a:ext cx="12192000" cy="6857998"/>
          </a:xfrm>
          <a:prstGeom prst="rect">
            <a:avLst/>
          </a:prstGeom>
          <a:solidFill>
            <a:srgbClr val="1963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3F93E18C-AF7E-9242-88A0-F0136EAD4EAF}"/>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3717840" y="2035277"/>
            <a:ext cx="4756320" cy="2261419"/>
          </a:xfrm>
          <a:prstGeom prst="rect">
            <a:avLst/>
          </a:prstGeom>
          <a:effectLst/>
        </p:spPr>
      </p:pic>
    </p:spTree>
    <p:extLst>
      <p:ext uri="{BB962C8B-B14F-4D97-AF65-F5344CB8AC3E}">
        <p14:creationId xmlns:p14="http://schemas.microsoft.com/office/powerpoint/2010/main" val="2175190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532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B445A6-7A81-B747-88E5-C54570A8DF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2" y="6097243"/>
            <a:ext cx="1172039" cy="608667"/>
          </a:xfrm>
          <a:prstGeom prst="rect">
            <a:avLst/>
          </a:prstGeom>
        </p:spPr>
      </p:pic>
      <p:sp>
        <p:nvSpPr>
          <p:cNvPr id="8" name="Text Placeholder 6"/>
          <p:cNvSpPr>
            <a:spLocks noGrp="1"/>
          </p:cNvSpPr>
          <p:nvPr>
            <p:ph type="body" sz="quarter" idx="10"/>
          </p:nvPr>
        </p:nvSpPr>
        <p:spPr>
          <a:xfrm>
            <a:off x="512064" y="539496"/>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a:t>Edit Master text styles</a:t>
            </a:r>
          </a:p>
        </p:txBody>
      </p:sp>
      <p:sp>
        <p:nvSpPr>
          <p:cNvPr id="10" name="Text Placeholder 9"/>
          <p:cNvSpPr>
            <a:spLocks noGrp="1"/>
          </p:cNvSpPr>
          <p:nvPr>
            <p:ph type="body" sz="quarter" idx="11"/>
          </p:nvPr>
        </p:nvSpPr>
        <p:spPr>
          <a:xfrm>
            <a:off x="990600" y="1717675"/>
            <a:ext cx="9921875" cy="3871913"/>
          </a:xfrm>
          <a:prstGeom prst="rect">
            <a:avLst/>
          </a:prstGeom>
        </p:spPr>
        <p:txBody>
          <a:bodyPr>
            <a:normAutofit/>
          </a:bodyPr>
          <a:lstStyle>
            <a:lvl1pPr marL="457200" indent="-457200">
              <a:lnSpc>
                <a:spcPct val="100000"/>
              </a:lnSpc>
              <a:spcBef>
                <a:spcPts val="0"/>
              </a:spcBef>
              <a:spcAft>
                <a:spcPts val="1200"/>
              </a:spcAft>
              <a:buClr>
                <a:srgbClr val="F47932"/>
              </a:buClr>
              <a:buFont typeface="Arial" panose="020B0604020202020204" pitchFamily="34" charset="0"/>
              <a:buChar char="•"/>
              <a:defRPr sz="3200">
                <a:latin typeface="Franklin Gothic Book" panose="020B0503020102020204" pitchFamily="34" charset="0"/>
              </a:defRPr>
            </a:lvl1pPr>
          </a:lstStyle>
          <a:p>
            <a:pPr lvl="0"/>
            <a:r>
              <a:rPr lang="en-US" sz="3200">
                <a:latin typeface="Franklin Gothic Book" panose="020B0503020102020204" pitchFamily="34" charset="0"/>
              </a:rPr>
              <a:t>Edit Master text styles</a:t>
            </a:r>
          </a:p>
          <a:p>
            <a:pPr lvl="1"/>
            <a:r>
              <a:rPr lang="en-US" sz="3200">
                <a:latin typeface="Franklin Gothic Book" panose="020B0503020102020204" pitchFamily="34" charset="0"/>
              </a:rPr>
              <a:t>Second level</a:t>
            </a:r>
          </a:p>
          <a:p>
            <a:pPr lvl="2"/>
            <a:r>
              <a:rPr lang="en-US" sz="3200">
                <a:latin typeface="Franklin Gothic Book" panose="020B0503020102020204" pitchFamily="34" charset="0"/>
              </a:rPr>
              <a:t>Third level</a:t>
            </a:r>
          </a:p>
          <a:p>
            <a:pPr lvl="3"/>
            <a:r>
              <a:rPr lang="en-US" sz="3200">
                <a:latin typeface="Franklin Gothic Book" panose="020B0503020102020204" pitchFamily="34" charset="0"/>
              </a:rPr>
              <a:t>Fourth level</a:t>
            </a:r>
          </a:p>
        </p:txBody>
      </p:sp>
    </p:spTree>
    <p:extLst>
      <p:ext uri="{BB962C8B-B14F-4D97-AF65-F5344CB8AC3E}">
        <p14:creationId xmlns:p14="http://schemas.microsoft.com/office/powerpoint/2010/main" val="316164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6597" b="20037"/>
          <a:stretch/>
        </p:blipFill>
        <p:spPr>
          <a:xfrm>
            <a:off x="0" y="0"/>
            <a:ext cx="12192000" cy="7792872"/>
          </a:xfrm>
          <a:prstGeom prst="rect">
            <a:avLst/>
          </a:prstGeom>
        </p:spPr>
      </p:pic>
      <p:pic>
        <p:nvPicPr>
          <p:cNvPr id="2" name="Picture 1"/>
          <p:cNvPicPr>
            <a:picLocks noChangeAspect="1"/>
          </p:cNvPicPr>
          <p:nvPr userDrawn="1"/>
        </p:nvPicPr>
        <p:blipFill>
          <a:blip r:embed="rId4"/>
          <a:stretch>
            <a:fillRect/>
          </a:stretch>
        </p:blipFill>
        <p:spPr>
          <a:xfrm>
            <a:off x="5345599" y="1651382"/>
            <a:ext cx="6846401" cy="4371211"/>
          </a:xfrm>
          <a:prstGeom prst="rect">
            <a:avLst/>
          </a:prstGeom>
        </p:spPr>
      </p:pic>
      <p:pic>
        <p:nvPicPr>
          <p:cNvPr id="15" name="Picture 14">
            <a:extLst>
              <a:ext uri="{FF2B5EF4-FFF2-40B4-BE49-F238E27FC236}">
                <a16:creationId xmlns:a16="http://schemas.microsoft.com/office/drawing/2014/main" id="{15C8CCD7-0AFF-804B-8BEE-2DBF986122D8}"/>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tretch>
            <a:fillRect/>
          </a:stretch>
        </p:blipFill>
        <p:spPr>
          <a:xfrm>
            <a:off x="10626570" y="4342231"/>
            <a:ext cx="1066695" cy="507167"/>
          </a:xfrm>
          <a:prstGeom prst="rect">
            <a:avLst/>
          </a:prstGeom>
          <a:effectLst/>
        </p:spPr>
      </p:pic>
      <p:sp>
        <p:nvSpPr>
          <p:cNvPr id="20" name="Text Placeholder 19"/>
          <p:cNvSpPr>
            <a:spLocks noGrp="1"/>
          </p:cNvSpPr>
          <p:nvPr>
            <p:ph type="body" sz="quarter" idx="10"/>
          </p:nvPr>
        </p:nvSpPr>
        <p:spPr>
          <a:xfrm>
            <a:off x="609600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endParaRPr lang="en-US"/>
          </a:p>
        </p:txBody>
      </p:sp>
      <p:sp>
        <p:nvSpPr>
          <p:cNvPr id="22" name="Text Placeholder 21"/>
          <p:cNvSpPr>
            <a:spLocks noGrp="1"/>
          </p:cNvSpPr>
          <p:nvPr>
            <p:ph type="body" sz="quarter" idx="11"/>
          </p:nvPr>
        </p:nvSpPr>
        <p:spPr>
          <a:xfrm>
            <a:off x="609600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endParaRPr lang="en-US"/>
          </a:p>
        </p:txBody>
      </p:sp>
      <p:cxnSp>
        <p:nvCxnSpPr>
          <p:cNvPr id="11" name="Straight Connector 10">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573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t="5751" b="9893"/>
          <a:stretch/>
        </p:blipFill>
        <p:spPr>
          <a:xfrm>
            <a:off x="1" y="1583"/>
            <a:ext cx="12191999" cy="6856417"/>
          </a:xfrm>
          <a:prstGeom prst="rect">
            <a:avLst/>
          </a:prstGeom>
        </p:spPr>
      </p:pic>
      <p:sp>
        <p:nvSpPr>
          <p:cNvPr id="7" name="Rectangle 6">
            <a:extLst>
              <a:ext uri="{FF2B5EF4-FFF2-40B4-BE49-F238E27FC236}">
                <a16:creationId xmlns:a16="http://schemas.microsoft.com/office/drawing/2014/main" id="{07C25EDA-9FF5-544B-A8D5-E9DAB374622E}"/>
              </a:ext>
            </a:extLst>
          </p:cNvPr>
          <p:cNvSpPr/>
          <p:nvPr userDrawn="1"/>
        </p:nvSpPr>
        <p:spPr>
          <a:xfrm>
            <a:off x="5347559"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5C70CB-3824-5246-88EE-2CE5A4D0027D}"/>
              </a:ext>
            </a:extLst>
          </p:cNvPr>
          <p:cNvSpPr/>
          <p:nvPr userDrawn="1"/>
        </p:nvSpPr>
        <p:spPr>
          <a:xfrm>
            <a:off x="609600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C8CCD7-0AFF-804B-8BEE-2DBF986122D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626570" y="4342231"/>
            <a:ext cx="1066695" cy="507167"/>
          </a:xfrm>
          <a:prstGeom prst="rect">
            <a:avLst/>
          </a:prstGeom>
          <a:effectLst/>
        </p:spPr>
      </p:pic>
      <p:cxnSp>
        <p:nvCxnSpPr>
          <p:cNvPr id="10" name="Straight Connector 9">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11" name="Text Placeholder 19"/>
          <p:cNvSpPr>
            <a:spLocks noGrp="1"/>
          </p:cNvSpPr>
          <p:nvPr>
            <p:ph type="body" sz="quarter" idx="10"/>
          </p:nvPr>
        </p:nvSpPr>
        <p:spPr>
          <a:xfrm>
            <a:off x="609600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endParaRPr lang="en-US"/>
          </a:p>
        </p:txBody>
      </p:sp>
      <p:sp>
        <p:nvSpPr>
          <p:cNvPr id="12" name="Text Placeholder 21"/>
          <p:cNvSpPr>
            <a:spLocks noGrp="1"/>
          </p:cNvSpPr>
          <p:nvPr>
            <p:ph type="body" sz="quarter" idx="11"/>
          </p:nvPr>
        </p:nvSpPr>
        <p:spPr>
          <a:xfrm>
            <a:off x="609600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endParaRPr lang="en-US"/>
          </a:p>
        </p:txBody>
      </p:sp>
    </p:spTree>
    <p:extLst>
      <p:ext uri="{BB962C8B-B14F-4D97-AF65-F5344CB8AC3E}">
        <p14:creationId xmlns:p14="http://schemas.microsoft.com/office/powerpoint/2010/main" val="2440166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6" name="Picture 5" descr="A group of people standing in front of a crowd posing for the camera&#10;&#10;Description automatically generated">
            <a:extLst>
              <a:ext uri="{FF2B5EF4-FFF2-40B4-BE49-F238E27FC236}">
                <a16:creationId xmlns:a16="http://schemas.microsoft.com/office/drawing/2014/main" id="{AEA88565-126D-0743-B5D7-678AAE3DA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4062335" cy="3429001"/>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6F70D372-C3EF-9641-90EB-4009E6D9C0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24661" y="3437708"/>
            <a:ext cx="4062336" cy="3429001"/>
          </a:xfrm>
          <a:prstGeom prst="rect">
            <a:avLst/>
          </a:prstGeom>
        </p:spPr>
      </p:pic>
      <p:pic>
        <p:nvPicPr>
          <p:cNvPr id="8" name="Picture 7" descr="A picture containing person, indoor, man&#10;&#10;Description automatically generated">
            <a:extLst>
              <a:ext uri="{FF2B5EF4-FFF2-40B4-BE49-F238E27FC236}">
                <a16:creationId xmlns:a16="http://schemas.microsoft.com/office/drawing/2014/main" id="{DEA8811C-4910-1A4B-9AD6-448B076C26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24667" y="-2"/>
            <a:ext cx="4062334" cy="3429000"/>
          </a:xfrm>
          <a:prstGeom prst="rect">
            <a:avLst/>
          </a:prstGeom>
        </p:spPr>
      </p:pic>
      <p:pic>
        <p:nvPicPr>
          <p:cNvPr id="9" name="Picture 8" descr="A person standing in a kitchen&#10;&#10;Description automatically generated">
            <a:extLst>
              <a:ext uri="{FF2B5EF4-FFF2-40B4-BE49-F238E27FC236}">
                <a16:creationId xmlns:a16="http://schemas.microsoft.com/office/drawing/2014/main" id="{6B7CD8DC-217C-1C44-B32F-0DE2625E1AE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428998"/>
            <a:ext cx="4062333" cy="3429002"/>
          </a:xfrm>
          <a:prstGeom prst="rect">
            <a:avLst/>
          </a:prstGeom>
        </p:spPr>
      </p:pic>
      <p:pic>
        <p:nvPicPr>
          <p:cNvPr id="10" name="Picture 9">
            <a:extLst>
              <a:ext uri="{FF2B5EF4-FFF2-40B4-BE49-F238E27FC236}">
                <a16:creationId xmlns:a16="http://schemas.microsoft.com/office/drawing/2014/main" id="{FF1D8869-408B-224C-9D09-E8573BCFCF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062332" y="-4"/>
            <a:ext cx="4062333" cy="3429002"/>
          </a:xfrm>
          <a:prstGeom prst="rect">
            <a:avLst/>
          </a:prstGeom>
        </p:spPr>
      </p:pic>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t="2406" r="22776"/>
          <a:stretch/>
        </p:blipFill>
        <p:spPr>
          <a:xfrm>
            <a:off x="4047336" y="3431177"/>
            <a:ext cx="4067335" cy="3426823"/>
          </a:xfrm>
          <a:prstGeom prst="rect">
            <a:avLst/>
          </a:prstGeom>
        </p:spPr>
      </p:pic>
      <p:sp>
        <p:nvSpPr>
          <p:cNvPr id="12" name="Rectangle 11">
            <a:extLst>
              <a:ext uri="{FF2B5EF4-FFF2-40B4-BE49-F238E27FC236}">
                <a16:creationId xmlns:a16="http://schemas.microsoft.com/office/drawing/2014/main" id="{70EDBE86-EEC6-9B49-BAE2-135E3ABE18E1}"/>
              </a:ext>
            </a:extLst>
          </p:cNvPr>
          <p:cNvSpPr/>
          <p:nvPr userDrawn="1"/>
        </p:nvSpPr>
        <p:spPr>
          <a:xfrm>
            <a:off x="0" y="-2"/>
            <a:ext cx="12192000" cy="6857998"/>
          </a:xfrm>
          <a:prstGeom prst="rect">
            <a:avLst/>
          </a:prstGeom>
          <a:solidFill>
            <a:srgbClr val="1963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07C25EDA-9FF5-544B-A8D5-E9DAB374622E}"/>
              </a:ext>
            </a:extLst>
          </p:cNvPr>
          <p:cNvSpPr/>
          <p:nvPr userDrawn="1"/>
        </p:nvSpPr>
        <p:spPr>
          <a:xfrm>
            <a:off x="5347559"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5C70CB-3824-5246-88EE-2CE5A4D0027D}"/>
              </a:ext>
            </a:extLst>
          </p:cNvPr>
          <p:cNvSpPr/>
          <p:nvPr userDrawn="1"/>
        </p:nvSpPr>
        <p:spPr>
          <a:xfrm>
            <a:off x="609600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5C8CCD7-0AFF-804B-8BEE-2DBF986122D8}"/>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10626570" y="4342231"/>
            <a:ext cx="1066695" cy="507167"/>
          </a:xfrm>
          <a:prstGeom prst="rect">
            <a:avLst/>
          </a:prstGeom>
          <a:effectLst/>
        </p:spPr>
      </p:pic>
      <p:cxnSp>
        <p:nvCxnSpPr>
          <p:cNvPr id="15" name="Straight Connector 14">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16" name="Text Placeholder 19"/>
          <p:cNvSpPr>
            <a:spLocks noGrp="1"/>
          </p:cNvSpPr>
          <p:nvPr>
            <p:ph type="body" sz="quarter" idx="10"/>
          </p:nvPr>
        </p:nvSpPr>
        <p:spPr>
          <a:xfrm>
            <a:off x="609600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endParaRPr lang="en-US"/>
          </a:p>
        </p:txBody>
      </p:sp>
      <p:sp>
        <p:nvSpPr>
          <p:cNvPr id="17" name="Text Placeholder 21"/>
          <p:cNvSpPr>
            <a:spLocks noGrp="1"/>
          </p:cNvSpPr>
          <p:nvPr>
            <p:ph type="body" sz="quarter" idx="11"/>
          </p:nvPr>
        </p:nvSpPr>
        <p:spPr>
          <a:xfrm>
            <a:off x="609600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endParaRPr lang="en-US"/>
          </a:p>
        </p:txBody>
      </p:sp>
    </p:spTree>
    <p:extLst>
      <p:ext uri="{BB962C8B-B14F-4D97-AF65-F5344CB8AC3E}">
        <p14:creationId xmlns:p14="http://schemas.microsoft.com/office/powerpoint/2010/main" val="4046757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693F2B-ED5F-5245-82BF-5AA413C34069}"/>
              </a:ext>
            </a:extLst>
          </p:cNvPr>
          <p:cNvSpPr/>
          <p:nvPr userDrawn="1"/>
        </p:nvSpPr>
        <p:spPr>
          <a:xfrm>
            <a:off x="0" y="2198692"/>
            <a:ext cx="12191999" cy="2460616"/>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649"/>
              </a:solidFill>
            </a:endParaRPr>
          </a:p>
        </p:txBody>
      </p:sp>
      <p:pic>
        <p:nvPicPr>
          <p:cNvPr id="8" name="Picture 7">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2" y="6097243"/>
            <a:ext cx="1172039" cy="608667"/>
          </a:xfrm>
          <a:prstGeom prst="rect">
            <a:avLst/>
          </a:prstGeom>
        </p:spPr>
      </p:pic>
      <p:sp>
        <p:nvSpPr>
          <p:cNvPr id="10" name="Text Placeholder 9"/>
          <p:cNvSpPr>
            <a:spLocks noGrp="1"/>
          </p:cNvSpPr>
          <p:nvPr>
            <p:ph type="body" sz="quarter" idx="10"/>
          </p:nvPr>
        </p:nvSpPr>
        <p:spPr>
          <a:xfrm>
            <a:off x="912812" y="2548731"/>
            <a:ext cx="10366375" cy="1760538"/>
          </a:xfrm>
          <a:prstGeom prst="rect">
            <a:avLst/>
          </a:prstGeom>
        </p:spPr>
        <p:txBody>
          <a:bodyPr wrap="square" anchor="ctr" anchorCtr="1"/>
          <a:lstStyle>
            <a:lvl1pPr marL="0" marR="0" indent="0" algn="ctr" defTabSz="914400" rtl="0" eaLnBrk="1" fontAlgn="auto" latinLnBrk="0" hangingPunct="1">
              <a:lnSpc>
                <a:spcPct val="80000"/>
              </a:lnSpc>
              <a:spcBef>
                <a:spcPts val="0"/>
              </a:spcBef>
              <a:spcAft>
                <a:spcPts val="0"/>
              </a:spcAft>
              <a:buClrTx/>
              <a:buSzTx/>
              <a:buFont typeface="Arial" panose="020B0604020202020204" pitchFamily="34" charset="0"/>
              <a:buNone/>
              <a:tabLst/>
              <a:defRPr sz="2800">
                <a:solidFill>
                  <a:schemeClr val="bg1"/>
                </a:solidFill>
                <a:latin typeface="Garamond" panose="02020404030301010803" pitchFamily="18" charset="0"/>
              </a:defRPr>
            </a:lvl1pPr>
            <a:lvl2pPr>
              <a:defRPr sz="2800"/>
            </a:lvl2pPr>
            <a:lvl3pPr>
              <a:defRPr sz="24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800">
              <a:solidFill>
                <a:schemeClr val="bg1"/>
              </a:solidFill>
              <a:latin typeface="Garamond" panose="02020404030301010803" pitchFamily="18" charset="0"/>
            </a:endParaRPr>
          </a:p>
        </p:txBody>
      </p:sp>
    </p:spTree>
    <p:extLst>
      <p:ext uri="{BB962C8B-B14F-4D97-AF65-F5344CB8AC3E}">
        <p14:creationId xmlns:p14="http://schemas.microsoft.com/office/powerpoint/2010/main" val="401411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2064" y="539496"/>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endParaRPr lang="en-US"/>
          </a:p>
        </p:txBody>
      </p:sp>
    </p:spTree>
    <p:extLst>
      <p:ext uri="{BB962C8B-B14F-4D97-AF65-F5344CB8AC3E}">
        <p14:creationId xmlns:p14="http://schemas.microsoft.com/office/powerpoint/2010/main" val="1692741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D5F308-DDD1-CE41-B25B-A8799D663F21}"/>
              </a:ext>
            </a:extLst>
          </p:cNvPr>
          <p:cNvSpPr/>
          <p:nvPr userDrawn="1"/>
        </p:nvSpPr>
        <p:spPr>
          <a:xfrm>
            <a:off x="0" y="0"/>
            <a:ext cx="12191999" cy="6858000"/>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ardrop 6">
            <a:extLst>
              <a:ext uri="{FF2B5EF4-FFF2-40B4-BE49-F238E27FC236}">
                <a16:creationId xmlns:a16="http://schemas.microsoft.com/office/drawing/2014/main" id="{CA23A07C-881D-4F4C-9E34-3737E109589E}"/>
              </a:ext>
            </a:extLst>
          </p:cNvPr>
          <p:cNvSpPr/>
          <p:nvPr userDrawn="1"/>
        </p:nvSpPr>
        <p:spPr>
          <a:xfrm>
            <a:off x="1961706" y="-701341"/>
            <a:ext cx="8268586" cy="8268586"/>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B636BA61-4C8F-9344-8B8D-6CE2F63147BB}"/>
              </a:ext>
            </a:extLst>
          </p:cNvPr>
          <p:cNvSpPr/>
          <p:nvPr userDrawn="1"/>
        </p:nvSpPr>
        <p:spPr>
          <a:xfrm>
            <a:off x="3324446" y="657447"/>
            <a:ext cx="5543107" cy="5543107"/>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2D09D29-5751-154E-971D-419C3FCD78D7}"/>
              </a:ext>
            </a:extLst>
          </p:cNvPr>
          <p:cNvCxnSpPr>
            <a:cxnSpLocks/>
          </p:cNvCxnSpPr>
          <p:nvPr userDrawn="1"/>
        </p:nvCxnSpPr>
        <p:spPr>
          <a:xfrm>
            <a:off x="5915245" y="2427779"/>
            <a:ext cx="361508" cy="0"/>
          </a:xfrm>
          <a:prstGeom prst="line">
            <a:avLst/>
          </a:prstGeom>
          <a:ln w="31750">
            <a:solidFill>
              <a:srgbClr val="F7C024"/>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3777241" y="2581275"/>
            <a:ext cx="4682547" cy="1862138"/>
          </a:xfrm>
          <a:prstGeom prst="rect">
            <a:avLst/>
          </a:prstGeom>
        </p:spPr>
        <p:txBody>
          <a:bodyPr>
            <a:normAutofit/>
          </a:bodyPr>
          <a:lstStyle>
            <a:lvl1pPr marL="0" indent="0" algn="ctr">
              <a:buNone/>
              <a:defRPr sz="3600">
                <a:solidFill>
                  <a:schemeClr val="bg1"/>
                </a:solidFill>
                <a:latin typeface="Franklin Gothic Medium" panose="020B0603020102020204" pitchFamily="34" charset="0"/>
              </a:defRPr>
            </a:lvl1pPr>
          </a:lstStyle>
          <a:p>
            <a:pPr lvl="0"/>
            <a:endParaRPr lang="en-US"/>
          </a:p>
        </p:txBody>
      </p:sp>
    </p:spTree>
    <p:extLst>
      <p:ext uri="{BB962C8B-B14F-4D97-AF65-F5344CB8AC3E}">
        <p14:creationId xmlns:p14="http://schemas.microsoft.com/office/powerpoint/2010/main" val="2354772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8FBDFB3-53AD-9346-B195-E96FFE43C251}"/>
              </a:ext>
            </a:extLst>
          </p:cNvPr>
          <p:cNvCxnSpPr>
            <a:cxnSpLocks/>
          </p:cNvCxnSpPr>
          <p:nvPr userDrawn="1"/>
        </p:nvCxnSpPr>
        <p:spPr>
          <a:xfrm>
            <a:off x="606057" y="1353855"/>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2" y="6097243"/>
            <a:ext cx="1172039" cy="608667"/>
          </a:xfrm>
          <a:prstGeom prst="rect">
            <a:avLst/>
          </a:prstGeom>
        </p:spPr>
      </p:pic>
      <p:sp>
        <p:nvSpPr>
          <p:cNvPr id="8" name="Teardrop 7">
            <a:extLst>
              <a:ext uri="{FF2B5EF4-FFF2-40B4-BE49-F238E27FC236}">
                <a16:creationId xmlns:a16="http://schemas.microsoft.com/office/drawing/2014/main" id="{F0BD0CA9-A99E-5648-9761-343F10653FE9}"/>
              </a:ext>
            </a:extLst>
          </p:cNvPr>
          <p:cNvSpPr/>
          <p:nvPr userDrawn="1"/>
        </p:nvSpPr>
        <p:spPr>
          <a:xfrm>
            <a:off x="7664611" y="1537570"/>
            <a:ext cx="3435780" cy="3435780"/>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606057" y="606930"/>
            <a:ext cx="7486650" cy="5556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endParaRPr lang="en-US"/>
          </a:p>
        </p:txBody>
      </p:sp>
      <p:sp>
        <p:nvSpPr>
          <p:cNvPr id="12" name="Text Placeholder 11"/>
          <p:cNvSpPr>
            <a:spLocks noGrp="1"/>
          </p:cNvSpPr>
          <p:nvPr>
            <p:ph type="body" sz="quarter" idx="11"/>
          </p:nvPr>
        </p:nvSpPr>
        <p:spPr>
          <a:xfrm>
            <a:off x="606425" y="1470025"/>
            <a:ext cx="6845300" cy="581025"/>
          </a:xfrm>
          <a:prstGeom prst="rect">
            <a:avLst/>
          </a:prstGeom>
        </p:spPr>
        <p:txBody>
          <a:bodyPr>
            <a:normAutofit/>
          </a:bodyPr>
          <a:lstStyle>
            <a:lvl1pPr marL="0" indent="0">
              <a:buNone/>
              <a:defRPr sz="2400">
                <a:solidFill>
                  <a:schemeClr val="tx1"/>
                </a:solidFill>
                <a:latin typeface="Franklin Gothic Medium" panose="020B0603020102020204" pitchFamily="34" charset="0"/>
              </a:defRPr>
            </a:lvl1pPr>
          </a:lstStyle>
          <a:p>
            <a:pPr lvl="0"/>
            <a:endParaRPr lang="en-US"/>
          </a:p>
        </p:txBody>
      </p:sp>
      <p:sp>
        <p:nvSpPr>
          <p:cNvPr id="14" name="Text Placeholder 13"/>
          <p:cNvSpPr>
            <a:spLocks noGrp="1"/>
          </p:cNvSpPr>
          <p:nvPr>
            <p:ph type="body" sz="quarter" idx="12"/>
          </p:nvPr>
        </p:nvSpPr>
        <p:spPr>
          <a:xfrm>
            <a:off x="606425" y="2298700"/>
            <a:ext cx="6845300" cy="3871913"/>
          </a:xfrm>
          <a:prstGeom prst="rect">
            <a:avLst/>
          </a:prstGeom>
        </p:spPr>
        <p:txBody>
          <a:bodyPr>
            <a:normAutofit/>
          </a:bodyPr>
          <a:lstStyle>
            <a:lvl1pPr marL="342900" indent="-342900">
              <a:lnSpc>
                <a:spcPct val="100000"/>
              </a:lnSpc>
              <a:spcBef>
                <a:spcPts val="0"/>
              </a:spcBef>
              <a:spcAft>
                <a:spcPts val="1200"/>
              </a:spcAft>
              <a:buFont typeface="+mj-lt"/>
              <a:buAutoNum type="arabicPeriod"/>
              <a:defRPr sz="1400">
                <a:latin typeface="Franklin Gothic Book" panose="020B0503020102020204" pitchFamily="34" charset="0"/>
              </a:defRPr>
            </a:lvl1pPr>
          </a:lstStyle>
          <a:p>
            <a:pPr lvl="0"/>
            <a:endParaRPr lang="en-US"/>
          </a:p>
        </p:txBody>
      </p:sp>
      <p:sp>
        <p:nvSpPr>
          <p:cNvPr id="16" name="Text Placeholder 15"/>
          <p:cNvSpPr>
            <a:spLocks noGrp="1"/>
          </p:cNvSpPr>
          <p:nvPr>
            <p:ph type="body" sz="quarter" idx="13"/>
          </p:nvPr>
        </p:nvSpPr>
        <p:spPr>
          <a:xfrm>
            <a:off x="8093075" y="2298700"/>
            <a:ext cx="2665413" cy="1743075"/>
          </a:xfrm>
          <a:prstGeom prst="rect">
            <a:avLst/>
          </a:prstGeom>
        </p:spPr>
        <p:txBody>
          <a:bodyPr anchor="ctr">
            <a:normAutofit/>
          </a:bodyPr>
          <a:lstStyle>
            <a:lvl1pPr marL="0" indent="0" algn="ctr">
              <a:buNone/>
              <a:defRPr sz="2400">
                <a:solidFill>
                  <a:schemeClr val="bg1"/>
                </a:solidFill>
                <a:latin typeface="Franklin Gothic Medium" panose="020B0603020102020204" pitchFamily="34" charset="0"/>
              </a:defRPr>
            </a:lvl1pPr>
          </a:lstStyle>
          <a:p>
            <a:pPr lvl="0"/>
            <a:endParaRPr lang="en-US"/>
          </a:p>
        </p:txBody>
      </p:sp>
    </p:spTree>
    <p:extLst>
      <p:ext uri="{BB962C8B-B14F-4D97-AF65-F5344CB8AC3E}">
        <p14:creationId xmlns:p14="http://schemas.microsoft.com/office/powerpoint/2010/main" val="2471097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2" y="6097243"/>
            <a:ext cx="1172039" cy="608667"/>
          </a:xfrm>
          <a:prstGeom prst="rect">
            <a:avLst/>
          </a:prstGeom>
        </p:spPr>
      </p:pic>
      <p:pic>
        <p:nvPicPr>
          <p:cNvPr id="21" name="Picture 20"/>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
            <a:ext cx="4913832" cy="6864443"/>
          </a:xfrm>
          <a:prstGeom prst="rect">
            <a:avLst/>
          </a:prstGeom>
        </p:spPr>
      </p:pic>
      <p:grpSp>
        <p:nvGrpSpPr>
          <p:cNvPr id="6" name="Group 5"/>
          <p:cNvGrpSpPr/>
          <p:nvPr userDrawn="1"/>
        </p:nvGrpSpPr>
        <p:grpSpPr>
          <a:xfrm>
            <a:off x="4373696" y="1775856"/>
            <a:ext cx="1106456" cy="4462280"/>
            <a:chOff x="4817834" y="1915194"/>
            <a:chExt cx="1106456" cy="4462280"/>
          </a:xfrm>
        </p:grpSpPr>
        <p:sp>
          <p:nvSpPr>
            <p:cNvPr id="7" name="Rectangle 6">
              <a:extLst>
                <a:ext uri="{FF2B5EF4-FFF2-40B4-BE49-F238E27FC236}">
                  <a16:creationId xmlns:a16="http://schemas.microsoft.com/office/drawing/2014/main" id="{B4362136-2421-A04F-8659-FF90521FA209}"/>
                </a:ext>
              </a:extLst>
            </p:cNvPr>
            <p:cNvSpPr/>
            <p:nvPr/>
          </p:nvSpPr>
          <p:spPr>
            <a:xfrm>
              <a:off x="4835869" y="5292012"/>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grpSp>
          <p:nvGrpSpPr>
            <p:cNvPr id="8" name="Group 7"/>
            <p:cNvGrpSpPr/>
            <p:nvPr/>
          </p:nvGrpSpPr>
          <p:grpSpPr>
            <a:xfrm>
              <a:off x="4817834" y="1915194"/>
              <a:ext cx="1085462" cy="1085462"/>
              <a:chOff x="4817834" y="1915194"/>
              <a:chExt cx="1085462" cy="1085462"/>
            </a:xfrm>
          </p:grpSpPr>
          <p:sp>
            <p:nvSpPr>
              <p:cNvPr id="12" name="Rectangle 11">
                <a:extLst>
                  <a:ext uri="{FF2B5EF4-FFF2-40B4-BE49-F238E27FC236}">
                    <a16:creationId xmlns:a16="http://schemas.microsoft.com/office/drawing/2014/main" id="{B5958D92-6D61-764D-8702-35CCA79EE987}"/>
                  </a:ext>
                </a:extLst>
              </p:cNvPr>
              <p:cNvSpPr/>
              <p:nvPr/>
            </p:nvSpPr>
            <p:spPr>
              <a:xfrm>
                <a:off x="4817834" y="1915194"/>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5869" y="1958731"/>
                <a:ext cx="1041925" cy="1041925"/>
              </a:xfrm>
              <a:prstGeom prst="rect">
                <a:avLst/>
              </a:prstGeom>
            </p:spPr>
          </p:pic>
        </p:grpSp>
        <p:sp>
          <p:nvSpPr>
            <p:cNvPr id="9" name="Rectangle 8">
              <a:extLst>
                <a:ext uri="{FF2B5EF4-FFF2-40B4-BE49-F238E27FC236}">
                  <a16:creationId xmlns:a16="http://schemas.microsoft.com/office/drawing/2014/main" id="{77EC8480-EC0F-DF49-A067-607B29CA43B2}"/>
                </a:ext>
              </a:extLst>
            </p:cNvPr>
            <p:cNvSpPr/>
            <p:nvPr/>
          </p:nvSpPr>
          <p:spPr>
            <a:xfrm>
              <a:off x="4838828" y="3537019"/>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1371" y="3558787"/>
              <a:ext cx="1041925" cy="104192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5378" y="5313535"/>
              <a:ext cx="1042416" cy="1042416"/>
            </a:xfrm>
            <a:prstGeom prst="rect">
              <a:avLst/>
            </a:prstGeom>
          </p:spPr>
        </p:pic>
      </p:grpSp>
      <p:sp>
        <p:nvSpPr>
          <p:cNvPr id="14" name="Text Placeholder 19"/>
          <p:cNvSpPr>
            <a:spLocks noGrp="1"/>
          </p:cNvSpPr>
          <p:nvPr>
            <p:ph type="body" sz="quarter" idx="10"/>
          </p:nvPr>
        </p:nvSpPr>
        <p:spPr>
          <a:xfrm>
            <a:off x="5434013" y="433388"/>
            <a:ext cx="6381750" cy="641350"/>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endParaRPr lang="en-US"/>
          </a:p>
        </p:txBody>
      </p:sp>
      <p:sp>
        <p:nvSpPr>
          <p:cNvPr id="15" name="Text Placeholder 21"/>
          <p:cNvSpPr>
            <a:spLocks noGrp="1"/>
          </p:cNvSpPr>
          <p:nvPr>
            <p:ph type="body" sz="quarter" idx="11"/>
          </p:nvPr>
        </p:nvSpPr>
        <p:spPr>
          <a:xfrm>
            <a:off x="5807075" y="1776413"/>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endParaRPr lang="en-US"/>
          </a:p>
        </p:txBody>
      </p:sp>
      <p:sp>
        <p:nvSpPr>
          <p:cNvPr id="17" name="Text Placeholder 21"/>
          <p:cNvSpPr>
            <a:spLocks noGrp="1"/>
          </p:cNvSpPr>
          <p:nvPr>
            <p:ph type="body" sz="quarter" idx="13"/>
          </p:nvPr>
        </p:nvSpPr>
        <p:spPr>
          <a:xfrm>
            <a:off x="5807075" y="3377112"/>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endParaRPr lang="en-US"/>
          </a:p>
        </p:txBody>
      </p:sp>
      <p:sp>
        <p:nvSpPr>
          <p:cNvPr id="19" name="Text Placeholder 21"/>
          <p:cNvSpPr>
            <a:spLocks noGrp="1"/>
          </p:cNvSpPr>
          <p:nvPr>
            <p:ph type="body" sz="quarter" idx="15"/>
          </p:nvPr>
        </p:nvSpPr>
        <p:spPr>
          <a:xfrm>
            <a:off x="5807075" y="5153874"/>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endParaRPr lang="en-US"/>
          </a:p>
        </p:txBody>
      </p:sp>
    </p:spTree>
    <p:extLst>
      <p:ext uri="{BB962C8B-B14F-4D97-AF65-F5344CB8AC3E}">
        <p14:creationId xmlns:p14="http://schemas.microsoft.com/office/powerpoint/2010/main" val="224127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540942"/>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81" r:id="rId4"/>
    <p:sldLayoutId id="2147483650" r:id="rId5"/>
    <p:sldLayoutId id="2147483664" r:id="rId6"/>
    <p:sldLayoutId id="2147483666" r:id="rId7"/>
    <p:sldLayoutId id="2147483668" r:id="rId8"/>
    <p:sldLayoutId id="2147483673" r:id="rId9"/>
    <p:sldLayoutId id="2147483674" r:id="rId10"/>
    <p:sldLayoutId id="2147483679" r:id="rId11"/>
    <p:sldLayoutId id="2147483677" r:id="rId12"/>
    <p:sldLayoutId id="2147483655" r:id="rId13"/>
    <p:sldLayoutId id="21474836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png"/><Relationship Id="rId5" Type="http://schemas.openxmlformats.org/officeDocument/2006/relationships/hyperlink" Target="https://phorcas.liaisoncas.com/"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2.png"/><Relationship Id="rId5" Type="http://schemas.openxmlformats.org/officeDocument/2006/relationships/hyperlink" Target="https://natmatch.com/ashprmp/documents/applterms.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png"/><Relationship Id="rId5" Type="http://schemas.openxmlformats.org/officeDocument/2006/relationships/image" Target="../media/image4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image" Target="../media/image4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png"/><Relationship Id="rId5" Type="http://schemas.openxmlformats.org/officeDocument/2006/relationships/image" Target="../media/image4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7.png"/><Relationship Id="rId5" Type="http://schemas.openxmlformats.org/officeDocument/2006/relationships/image" Target="../media/image4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4.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image" Target="../media/image4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png"/><Relationship Id="rId5" Type="http://schemas.openxmlformats.org/officeDocument/2006/relationships/image" Target="../media/image4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7.png"/><Relationship Id="rId5" Type="http://schemas.openxmlformats.org/officeDocument/2006/relationships/hyperlink" Target="https://natmatch.com/ashprmp/aboutrules.html"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14.xml"/><Relationship Id="rId7" Type="http://schemas.openxmlformats.org/officeDocument/2006/relationships/diagramData" Target="../diagrams/data4.xml"/><Relationship Id="rId12" Type="http://schemas.openxmlformats.org/officeDocument/2006/relationships/image" Target="../media/image2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www.thatswhatsheread.net/2012/10/2012-ytd-reading-stats/" TargetMode="External"/><Relationship Id="rId11" Type="http://schemas.microsoft.com/office/2007/relationships/diagramDrawing" Target="../diagrams/drawing4.xml"/><Relationship Id="rId5" Type="http://schemas.openxmlformats.org/officeDocument/2006/relationships/image" Target="../media/image50.jpeg"/><Relationship Id="rId10" Type="http://schemas.openxmlformats.org/officeDocument/2006/relationships/diagramColors" Target="../diagrams/colors4.xml"/><Relationship Id="rId4" Type="http://schemas.openxmlformats.org/officeDocument/2006/relationships/notesSlide" Target="../notesSlides/notesSlide28.xml"/><Relationship Id="rId9"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14.xml"/><Relationship Id="rId7" Type="http://schemas.openxmlformats.org/officeDocument/2006/relationships/diagramData" Target="../diagrams/data5.xml"/><Relationship Id="rId12" Type="http://schemas.openxmlformats.org/officeDocument/2006/relationships/image" Target="../media/image2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www.thatswhatsheread.net/2012/10/2012-ytd-reading-stats/" TargetMode="External"/><Relationship Id="rId11" Type="http://schemas.microsoft.com/office/2007/relationships/diagramDrawing" Target="../diagrams/drawing5.xml"/><Relationship Id="rId5" Type="http://schemas.openxmlformats.org/officeDocument/2006/relationships/image" Target="../media/image50.jpeg"/><Relationship Id="rId10" Type="http://schemas.openxmlformats.org/officeDocument/2006/relationships/diagramColors" Target="../diagrams/colors5.xml"/><Relationship Id="rId4" Type="http://schemas.openxmlformats.org/officeDocument/2006/relationships/notesSlide" Target="../notesSlides/notesSlide29.xml"/><Relationship Id="rId9"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4.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techieteacherstricks.wordpress.com/2014/01/11/subtext-app/" TargetMode="External"/><Relationship Id="rId5" Type="http://schemas.openxmlformats.org/officeDocument/2006/relationships/image" Target="../media/image5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4.xml"/><Relationship Id="rId7" Type="http://schemas.openxmlformats.org/officeDocument/2006/relationships/hyperlink" Target="https://www.ashp.org/Professional-Development/Residency-Information/Student-Residency-Guide" TargetMode="Externa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help.liaisonedu.com/PhORCAS_Applicant_Help_Center" TargetMode="External"/><Relationship Id="rId5" Type="http://schemas.openxmlformats.org/officeDocument/2006/relationships/hyperlink" Target="https://www.ashp.org/phorcas"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7.png"/><Relationship Id="rId5" Type="http://schemas.openxmlformats.org/officeDocument/2006/relationships/hyperlink" Target="mailto:phorcasinfo@phorcas.org"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7.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flickr.com/photos/71195909@N03/28955874330" TargetMode="External"/><Relationship Id="rId5" Type="http://schemas.openxmlformats.org/officeDocument/2006/relationships/image" Target="../media/image3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en.wikipedia.org/wiki/File:Paper-notes.svg" TargetMode="External"/><Relationship Id="rId5" Type="http://schemas.openxmlformats.org/officeDocument/2006/relationships/image" Target="../media/image3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4.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ashp.org/phorcas" TargetMode="External"/><Relationship Id="rId5" Type="http://schemas.openxmlformats.org/officeDocument/2006/relationships/image" Target="../media/image4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BCCE20-B189-5A40-ADA6-9B41F5244830}"/>
              </a:ext>
            </a:extLst>
          </p:cNvPr>
          <p:cNvSpPr>
            <a:spLocks noGrp="1"/>
          </p:cNvSpPr>
          <p:nvPr>
            <p:ph type="body" sz="quarter" idx="10"/>
          </p:nvPr>
        </p:nvSpPr>
        <p:spPr>
          <a:xfrm>
            <a:off x="3734142" y="4076884"/>
            <a:ext cx="4682547" cy="1264687"/>
          </a:xfrm>
        </p:spPr>
        <p:txBody>
          <a:bodyPr>
            <a:normAutofit/>
          </a:bodyPr>
          <a:lstStyle/>
          <a:p>
            <a:r>
              <a:rPr lang="en-US" sz="2000"/>
              <a:t>Ed Evangelista</a:t>
            </a:r>
            <a:endParaRPr lang="en-US" sz="600"/>
          </a:p>
          <a:p>
            <a:pPr>
              <a:spcBef>
                <a:spcPts val="400"/>
              </a:spcBef>
            </a:pPr>
            <a:r>
              <a:rPr lang="en-US" sz="1600"/>
              <a:t>PharmD Candidate 2024</a:t>
            </a:r>
          </a:p>
          <a:p>
            <a:pPr>
              <a:spcBef>
                <a:spcPts val="400"/>
              </a:spcBef>
            </a:pPr>
            <a:r>
              <a:rPr lang="en-US" sz="1600"/>
              <a:t>University of Arizona College of Pharmacy</a:t>
            </a:r>
          </a:p>
          <a:p>
            <a:pPr>
              <a:spcBef>
                <a:spcPts val="400"/>
              </a:spcBef>
            </a:pPr>
            <a:r>
              <a:rPr lang="en-US" sz="1600"/>
              <a:t>ASHP Experiential Education Extern</a:t>
            </a:r>
          </a:p>
        </p:txBody>
      </p:sp>
      <p:sp>
        <p:nvSpPr>
          <p:cNvPr id="4" name="Text Placeholder 1">
            <a:extLst>
              <a:ext uri="{FF2B5EF4-FFF2-40B4-BE49-F238E27FC236}">
                <a16:creationId xmlns:a16="http://schemas.microsoft.com/office/drawing/2014/main" id="{A9EF8910-A8E9-DA40-AA38-EA910181C26E}"/>
              </a:ext>
            </a:extLst>
          </p:cNvPr>
          <p:cNvSpPr txBox="1">
            <a:spLocks/>
          </p:cNvSpPr>
          <p:nvPr/>
        </p:nvSpPr>
        <p:spPr>
          <a:xfrm>
            <a:off x="3752804" y="3253566"/>
            <a:ext cx="4682547" cy="186213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200"/>
              <a:t>Tips for PhORCAS</a:t>
            </a:r>
          </a:p>
        </p:txBody>
      </p:sp>
      <p:pic>
        <p:nvPicPr>
          <p:cNvPr id="6" name="Picture 5" descr="Q:\Web\_Public\ASHP Branding\ASHP Sub-Brands\Phorcas\RGB\phorcas-logo-rgb.jpg">
            <a:extLst>
              <a:ext uri="{FF2B5EF4-FFF2-40B4-BE49-F238E27FC236}">
                <a16:creationId xmlns:a16="http://schemas.microsoft.com/office/drawing/2014/main" id="{13B55FBD-32FD-0F4C-A464-5B91DCE1E0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086224" y="1849022"/>
            <a:ext cx="4180565" cy="99288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7F22BEB9-2F58-42DD-9081-9246B91E43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3490122"/>
      </p:ext>
    </p:extLst>
  </p:cSld>
  <p:clrMapOvr>
    <a:masterClrMapping/>
  </p:clrMapOvr>
  <mc:AlternateContent xmlns:mc="http://schemas.openxmlformats.org/markup-compatibility/2006" xmlns:p14="http://schemas.microsoft.com/office/powerpoint/2010/main">
    <mc:Choice Requires="p14">
      <p:transition spd="slow" p14:dur="2000" advTm="20720"/>
    </mc:Choice>
    <mc:Fallback xmlns="">
      <p:transition spd="slow" advTm="2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96AA51-D2D9-8D46-9834-F8B906EC9EA8}"/>
              </a:ext>
            </a:extLst>
          </p:cNvPr>
          <p:cNvSpPr>
            <a:spLocks noGrp="1"/>
          </p:cNvSpPr>
          <p:nvPr>
            <p:ph type="body" sz="quarter" idx="10"/>
          </p:nvPr>
        </p:nvSpPr>
        <p:spPr/>
        <p:txBody>
          <a:bodyPr>
            <a:normAutofit/>
          </a:bodyPr>
          <a:lstStyle/>
          <a:p>
            <a:r>
              <a:rPr lang="en-US" sz="4400">
                <a:solidFill>
                  <a:srgbClr val="E57137"/>
                </a:solidFill>
              </a:rPr>
              <a:t>Start by Creating a New Account</a:t>
            </a:r>
          </a:p>
        </p:txBody>
      </p:sp>
      <p:pic>
        <p:nvPicPr>
          <p:cNvPr id="6" name="Picture 5">
            <a:extLst>
              <a:ext uri="{FF2B5EF4-FFF2-40B4-BE49-F238E27FC236}">
                <a16:creationId xmlns:a16="http://schemas.microsoft.com/office/drawing/2014/main" id="{C75E467E-3426-45D1-8382-2FE40630CE85}"/>
              </a:ext>
            </a:extLst>
          </p:cNvPr>
          <p:cNvPicPr>
            <a:picLocks noChangeAspect="1"/>
          </p:cNvPicPr>
          <p:nvPr/>
        </p:nvPicPr>
        <p:blipFill>
          <a:blip r:embed="rId5"/>
          <a:stretch>
            <a:fillRect/>
          </a:stretch>
        </p:blipFill>
        <p:spPr>
          <a:xfrm>
            <a:off x="960101" y="1450952"/>
            <a:ext cx="8774742" cy="5287889"/>
          </a:xfrm>
          <a:prstGeom prst="rect">
            <a:avLst/>
          </a:prstGeom>
        </p:spPr>
      </p:pic>
      <p:pic>
        <p:nvPicPr>
          <p:cNvPr id="7" name="Audio 6">
            <a:hlinkClick r:id="" action="ppaction://media"/>
            <a:extLst>
              <a:ext uri="{FF2B5EF4-FFF2-40B4-BE49-F238E27FC236}">
                <a16:creationId xmlns:a16="http://schemas.microsoft.com/office/drawing/2014/main" id="{D3F2F61A-41EF-4CAB-9936-5A1EBE055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1912072"/>
      </p:ext>
    </p:extLst>
  </p:cSld>
  <p:clrMapOvr>
    <a:masterClrMapping/>
  </p:clrMapOvr>
  <mc:AlternateContent xmlns:mc="http://schemas.openxmlformats.org/markup-compatibility/2006" xmlns:p14="http://schemas.microsoft.com/office/powerpoint/2010/main">
    <mc:Choice Requires="p14">
      <p:transition spd="slow" p14:dur="2000" advTm="29302"/>
    </mc:Choice>
    <mc:Fallback xmlns="">
      <p:transition spd="slow" advTm="29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5D918F-A8A3-1344-B94A-EF4E2A65F6FA}"/>
              </a:ext>
            </a:extLst>
          </p:cNvPr>
          <p:cNvSpPr>
            <a:spLocks noGrp="1"/>
          </p:cNvSpPr>
          <p:nvPr>
            <p:ph type="body" sz="quarter" idx="10"/>
          </p:nvPr>
        </p:nvSpPr>
        <p:spPr/>
        <p:txBody>
          <a:bodyPr/>
          <a:lstStyle/>
          <a:p>
            <a:r>
              <a:rPr lang="en-US" sz="4400">
                <a:solidFill>
                  <a:srgbClr val="E57137"/>
                </a:solidFill>
              </a:rPr>
              <a:t>Sign-On</a:t>
            </a:r>
            <a:r>
              <a:rPr lang="en-US">
                <a:solidFill>
                  <a:srgbClr val="E57137"/>
                </a:solidFill>
              </a:rPr>
              <a:t> Tips</a:t>
            </a:r>
          </a:p>
        </p:txBody>
      </p:sp>
      <p:sp>
        <p:nvSpPr>
          <p:cNvPr id="3" name="Text Placeholder 2">
            <a:extLst>
              <a:ext uri="{FF2B5EF4-FFF2-40B4-BE49-F238E27FC236}">
                <a16:creationId xmlns:a16="http://schemas.microsoft.com/office/drawing/2014/main" id="{716DEF2E-8E45-EC44-A8B7-FD1C638253E8}"/>
              </a:ext>
            </a:extLst>
          </p:cNvPr>
          <p:cNvSpPr>
            <a:spLocks noGrp="1"/>
          </p:cNvSpPr>
          <p:nvPr>
            <p:ph type="body" sz="quarter" idx="11"/>
          </p:nvPr>
        </p:nvSpPr>
        <p:spPr>
          <a:xfrm>
            <a:off x="814445" y="1581224"/>
            <a:ext cx="10400411" cy="4481647"/>
          </a:xfrm>
        </p:spPr>
        <p:txBody>
          <a:bodyPr lIns="91440" tIns="45720" rIns="91440" bIns="45720" anchor="t">
            <a:normAutofit fontScale="92500" lnSpcReduction="20000"/>
          </a:bodyPr>
          <a:lstStyle/>
          <a:p>
            <a:pPr>
              <a:lnSpc>
                <a:spcPct val="110000"/>
              </a:lnSpc>
              <a:spcAft>
                <a:spcPts val="0"/>
              </a:spcAft>
            </a:pPr>
            <a:r>
              <a:rPr lang="en-US" dirty="0">
                <a:solidFill>
                  <a:srgbClr val="006EB7"/>
                </a:solidFill>
              </a:rPr>
              <a:t>Do not create more than one account: </a:t>
            </a:r>
          </a:p>
          <a:p>
            <a:pPr lvl="1">
              <a:lnSpc>
                <a:spcPct val="110000"/>
              </a:lnSpc>
              <a:spcAft>
                <a:spcPts val="1200"/>
              </a:spcAft>
            </a:pPr>
            <a:r>
              <a:rPr lang="en-US" dirty="0">
                <a:latin typeface="Franklin Gothic Book" panose="020B0503020102020204" pitchFamily="34" charset="0"/>
              </a:rPr>
              <a:t>If you have problems, do not start over, as we must work through the issues on that account. Contact PhORCAS staff if you need additional assistance.</a:t>
            </a:r>
          </a:p>
          <a:p>
            <a:pPr>
              <a:lnSpc>
                <a:spcPct val="110000"/>
              </a:lnSpc>
              <a:spcAft>
                <a:spcPts val="0"/>
              </a:spcAft>
            </a:pPr>
            <a:r>
              <a:rPr lang="en-US" dirty="0">
                <a:solidFill>
                  <a:srgbClr val="006EB7"/>
                </a:solidFill>
              </a:rPr>
              <a:t>Trouble signing-on? Check that you are using the correct portal link!</a:t>
            </a:r>
          </a:p>
          <a:p>
            <a:pPr lvl="1">
              <a:lnSpc>
                <a:spcPct val="110000"/>
              </a:lnSpc>
              <a:spcAft>
                <a:spcPts val="1200"/>
              </a:spcAft>
            </a:pPr>
            <a:r>
              <a:rPr lang="en-US" dirty="0">
                <a:latin typeface="Franklin Gothic Book" panose="020B0503020102020204" pitchFamily="34" charset="0"/>
              </a:rPr>
              <a:t>If you Google “PhORCAS”, the applicant portal comes up first.  Some of your reference writers will try to sign into the applicant portal instead of the generated link provided to them.</a:t>
            </a:r>
          </a:p>
          <a:p>
            <a:pPr>
              <a:lnSpc>
                <a:spcPct val="110000"/>
              </a:lnSpc>
              <a:spcAft>
                <a:spcPts val="600"/>
              </a:spcAft>
            </a:pPr>
            <a:r>
              <a:rPr lang="en-US" dirty="0">
                <a:solidFill>
                  <a:srgbClr val="006EB7"/>
                </a:solidFill>
                <a:latin typeface="Franklin Gothic Book"/>
              </a:rPr>
              <a:t>Reference Portal (Letters by Liaison): </a:t>
            </a:r>
            <a:r>
              <a:rPr lang="en-US" sz="2000" dirty="0">
                <a:solidFill>
                  <a:srgbClr val="006EB7"/>
                </a:solidFill>
                <a:latin typeface="Franklin Gothic Book"/>
              </a:rPr>
              <a:t>https://recommendations.liaisoncas.com/recommendation/ui/login</a:t>
            </a:r>
            <a:endParaRPr lang="en-US" sz="2000" dirty="0">
              <a:highlight>
                <a:srgbClr val="FFFF00"/>
              </a:highlight>
              <a:latin typeface="Franklin Gothic Book"/>
            </a:endParaRPr>
          </a:p>
          <a:p>
            <a:pPr>
              <a:lnSpc>
                <a:spcPct val="110000"/>
              </a:lnSpc>
              <a:spcAft>
                <a:spcPts val="600"/>
              </a:spcAft>
            </a:pPr>
            <a:r>
              <a:rPr lang="en-US" dirty="0">
                <a:solidFill>
                  <a:srgbClr val="006EB7"/>
                </a:solidFill>
                <a:latin typeface="Franklin Gothic Book"/>
              </a:rPr>
              <a:t>Applicant Portal: </a:t>
            </a:r>
            <a:r>
              <a:rPr lang="en-US" sz="3500" dirty="0">
                <a:solidFill>
                  <a:srgbClr val="006EB7"/>
                </a:solidFill>
                <a:latin typeface="Franklin Gothic Book"/>
              </a:rPr>
              <a:t> </a:t>
            </a:r>
            <a:r>
              <a:rPr lang="en-US" sz="2100" dirty="0">
                <a:solidFill>
                  <a:srgbClr val="006EB7"/>
                </a:solidFill>
                <a:latin typeface="Franklin Gothic Book"/>
                <a:hlinkClick r:id="rId5">
                  <a:extLst>
                    <a:ext uri="{A12FA001-AC4F-418D-AE19-62706E023703}">
                      <ahyp:hlinkClr xmlns:ahyp="http://schemas.microsoft.com/office/drawing/2018/hyperlinkcolor" val="tx"/>
                    </a:ext>
                  </a:extLst>
                </a:hlinkClick>
              </a:rPr>
              <a:t>https://phorcas.liaisoncas.com/</a:t>
            </a:r>
            <a:endParaRPr lang="en-US" sz="2100" dirty="0">
              <a:solidFill>
                <a:srgbClr val="006EB7"/>
              </a:solidFill>
              <a:latin typeface="Franklin Gothic Book"/>
            </a:endParaRPr>
          </a:p>
        </p:txBody>
      </p:sp>
      <p:pic>
        <p:nvPicPr>
          <p:cNvPr id="18" name="Audio 17">
            <a:hlinkClick r:id="" action="ppaction://media"/>
            <a:extLst>
              <a:ext uri="{FF2B5EF4-FFF2-40B4-BE49-F238E27FC236}">
                <a16:creationId xmlns:a16="http://schemas.microsoft.com/office/drawing/2014/main" id="{BC82EE99-F822-4547-94AD-FD4E71BAD3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0823555"/>
      </p:ext>
    </p:extLst>
  </p:cSld>
  <p:clrMapOvr>
    <a:masterClrMapping/>
  </p:clrMapOvr>
  <mc:AlternateContent xmlns:mc="http://schemas.openxmlformats.org/markup-compatibility/2006" xmlns:p14="http://schemas.microsoft.com/office/powerpoint/2010/main">
    <mc:Choice Requires="p14">
      <p:transition spd="slow" p14:dur="2000" advTm="40343"/>
    </mc:Choice>
    <mc:Fallback xmlns="">
      <p:transition spd="slow" advTm="40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1EBA10-A595-C842-A150-1B4C0163FDDE}"/>
              </a:ext>
            </a:extLst>
          </p:cNvPr>
          <p:cNvSpPr>
            <a:spLocks noGrp="1"/>
          </p:cNvSpPr>
          <p:nvPr>
            <p:ph type="body" sz="quarter" idx="10"/>
          </p:nvPr>
        </p:nvSpPr>
        <p:spPr>
          <a:xfrm>
            <a:off x="512064" y="483513"/>
            <a:ext cx="11108436" cy="923925"/>
          </a:xfrm>
        </p:spPr>
        <p:txBody>
          <a:bodyPr/>
          <a:lstStyle/>
          <a:p>
            <a:r>
              <a:rPr lang="en-US" sz="4400" dirty="0">
                <a:solidFill>
                  <a:srgbClr val="E57137"/>
                </a:solidFill>
              </a:rPr>
              <a:t>ASHP</a:t>
            </a:r>
            <a:r>
              <a:rPr lang="en-US" dirty="0">
                <a:solidFill>
                  <a:srgbClr val="E57137"/>
                </a:solidFill>
              </a:rPr>
              <a:t> Match Rules &amp; Eligibility</a:t>
            </a:r>
          </a:p>
        </p:txBody>
      </p:sp>
      <p:sp>
        <p:nvSpPr>
          <p:cNvPr id="3" name="Text Placeholder 2">
            <a:extLst>
              <a:ext uri="{FF2B5EF4-FFF2-40B4-BE49-F238E27FC236}">
                <a16:creationId xmlns:a16="http://schemas.microsoft.com/office/drawing/2014/main" id="{0EB98F9A-742B-0D46-BCD4-0205DF9940AE}"/>
              </a:ext>
            </a:extLst>
          </p:cNvPr>
          <p:cNvSpPr>
            <a:spLocks noGrp="1"/>
          </p:cNvSpPr>
          <p:nvPr>
            <p:ph type="body" sz="quarter" idx="11"/>
          </p:nvPr>
        </p:nvSpPr>
        <p:spPr>
          <a:xfrm>
            <a:off x="512064" y="1258147"/>
            <a:ext cx="10886492" cy="3871913"/>
          </a:xfrm>
        </p:spPr>
        <p:txBody>
          <a:bodyPr>
            <a:normAutofit/>
          </a:bodyPr>
          <a:lstStyle/>
          <a:p>
            <a:pPr marL="0" indent="0">
              <a:buNone/>
            </a:pPr>
            <a:r>
              <a:rPr lang="en-US" sz="2400" dirty="0">
                <a:solidFill>
                  <a:srgbClr val="006EB7"/>
                </a:solidFill>
              </a:rPr>
              <a:t>Each applicant must accept the </a:t>
            </a:r>
            <a:r>
              <a:rPr lang="en-US" sz="2400" u="sng" dirty="0">
                <a:solidFill>
                  <a:srgbClr val="006EB7"/>
                </a:solidFill>
                <a:hlinkClick r:id="rId5">
                  <a:extLst>
                    <a:ext uri="{A12FA001-AC4F-418D-AE19-62706E023703}">
                      <ahyp:hlinkClr xmlns:ahyp="http://schemas.microsoft.com/office/drawing/2018/hyperlinkcolor" val="tx"/>
                    </a:ext>
                  </a:extLst>
                </a:hlinkClick>
              </a:rPr>
              <a:t>Match Agreement</a:t>
            </a:r>
            <a:r>
              <a:rPr lang="en-US" sz="2400" dirty="0">
                <a:solidFill>
                  <a:srgbClr val="006EB7"/>
                </a:solidFill>
              </a:rPr>
              <a:t> when they register to participate in the Match. Make sure to read it thoroughly.</a:t>
            </a:r>
          </a:p>
        </p:txBody>
      </p:sp>
      <p:pic>
        <p:nvPicPr>
          <p:cNvPr id="6" name="Picture 5">
            <a:extLst>
              <a:ext uri="{FF2B5EF4-FFF2-40B4-BE49-F238E27FC236}">
                <a16:creationId xmlns:a16="http://schemas.microsoft.com/office/drawing/2014/main" id="{5E8F2C9D-D68D-BF40-814E-093A3DD21DF2}"/>
              </a:ext>
            </a:extLst>
          </p:cNvPr>
          <p:cNvPicPr>
            <a:picLocks noChangeAspect="1"/>
          </p:cNvPicPr>
          <p:nvPr/>
        </p:nvPicPr>
        <p:blipFill rotWithShape="1">
          <a:blip r:embed="rId6">
            <a:extLst>
              <a:ext uri="{28A0092B-C50C-407E-A947-70E740481C1C}">
                <a14:useLocalDpi xmlns:a14="http://schemas.microsoft.com/office/drawing/2010/main" val="0"/>
              </a:ext>
            </a:extLst>
          </a:blip>
          <a:srcRect b="27083"/>
          <a:stretch/>
        </p:blipFill>
        <p:spPr>
          <a:xfrm>
            <a:off x="3327201" y="2182072"/>
            <a:ext cx="5478161" cy="4395793"/>
          </a:xfrm>
          <a:prstGeom prst="rect">
            <a:avLst/>
          </a:prstGeom>
        </p:spPr>
      </p:pic>
      <p:pic>
        <p:nvPicPr>
          <p:cNvPr id="7" name="Audio 6">
            <a:hlinkClick r:id="" action="ppaction://media"/>
            <a:extLst>
              <a:ext uri="{FF2B5EF4-FFF2-40B4-BE49-F238E27FC236}">
                <a16:creationId xmlns:a16="http://schemas.microsoft.com/office/drawing/2014/main" id="{BE474C5F-738A-4797-8A42-0A773EE8DA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5086703"/>
      </p:ext>
    </p:extLst>
  </p:cSld>
  <p:clrMapOvr>
    <a:masterClrMapping/>
  </p:clrMapOvr>
  <mc:AlternateContent xmlns:mc="http://schemas.openxmlformats.org/markup-compatibility/2006" xmlns:p14="http://schemas.microsoft.com/office/powerpoint/2010/main">
    <mc:Choice Requires="p14">
      <p:transition spd="slow" p14:dur="2000" advTm="29150"/>
    </mc:Choice>
    <mc:Fallback xmlns="">
      <p:transition spd="slow" advTm="29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3DA737-71F3-4944-BDEA-C41FD48B7463}"/>
              </a:ext>
            </a:extLst>
          </p:cNvPr>
          <p:cNvSpPr>
            <a:spLocks noGrp="1"/>
          </p:cNvSpPr>
          <p:nvPr>
            <p:ph type="body" sz="quarter" idx="10"/>
          </p:nvPr>
        </p:nvSpPr>
        <p:spPr/>
        <p:txBody>
          <a:bodyPr>
            <a:normAutofit/>
          </a:bodyPr>
          <a:lstStyle/>
          <a:p>
            <a:r>
              <a:rPr lang="en-US" sz="4400" dirty="0">
                <a:solidFill>
                  <a:srgbClr val="E57137"/>
                </a:solidFill>
              </a:rPr>
              <a:t>Application Materials</a:t>
            </a:r>
          </a:p>
        </p:txBody>
      </p:sp>
      <p:sp>
        <p:nvSpPr>
          <p:cNvPr id="3" name="Text Placeholder 2">
            <a:extLst>
              <a:ext uri="{FF2B5EF4-FFF2-40B4-BE49-F238E27FC236}">
                <a16:creationId xmlns:a16="http://schemas.microsoft.com/office/drawing/2014/main" id="{18893049-0B94-934F-B384-EDCE7A93348C}"/>
              </a:ext>
            </a:extLst>
          </p:cNvPr>
          <p:cNvSpPr>
            <a:spLocks noGrp="1"/>
          </p:cNvSpPr>
          <p:nvPr>
            <p:ph type="body" sz="quarter" idx="11"/>
          </p:nvPr>
        </p:nvSpPr>
        <p:spPr>
          <a:xfrm>
            <a:off x="512064" y="1810664"/>
            <a:ext cx="10400411" cy="4388657"/>
          </a:xfrm>
        </p:spPr>
        <p:txBody>
          <a:bodyPr/>
          <a:lstStyle/>
          <a:p>
            <a:r>
              <a:rPr lang="en-US">
                <a:solidFill>
                  <a:srgbClr val="006EB7"/>
                </a:solidFill>
              </a:rPr>
              <a:t>National Matching Service (NMS) Code</a:t>
            </a:r>
          </a:p>
          <a:p>
            <a:pPr lvl="1"/>
            <a:r>
              <a:rPr lang="en-US">
                <a:solidFill>
                  <a:srgbClr val="006EB7"/>
                </a:solidFill>
                <a:latin typeface="Franklin Gothic Book" panose="020B0503020102020204" pitchFamily="34" charset="0"/>
              </a:rPr>
              <a:t>Must register for NMS before submitting applications in PhORCAS</a:t>
            </a:r>
          </a:p>
          <a:p>
            <a:pPr lvl="2">
              <a:spcAft>
                <a:spcPts val="1200"/>
              </a:spcAft>
            </a:pPr>
            <a:r>
              <a:rPr lang="en-US">
                <a:latin typeface="Franklin Gothic Book" panose="020B0503020102020204" pitchFamily="34" charset="0"/>
              </a:rPr>
              <a:t>While NMS and PhORCAS are two separate entities, when entering the PhORCAS site originally, you will be transferred seamlessly to NMS to register/receive the code</a:t>
            </a:r>
          </a:p>
          <a:p>
            <a:pPr lvl="1"/>
            <a:r>
              <a:rPr lang="en-US">
                <a:solidFill>
                  <a:srgbClr val="006EB7"/>
                </a:solidFill>
                <a:latin typeface="Franklin Gothic Book" panose="020B0503020102020204" pitchFamily="34" charset="0"/>
              </a:rPr>
              <a:t>Automatically sent to you from NMS when you register and kept in your PhORCAS application</a:t>
            </a:r>
          </a:p>
        </p:txBody>
      </p:sp>
      <p:pic>
        <p:nvPicPr>
          <p:cNvPr id="4" name="Picture 3">
            <a:extLst>
              <a:ext uri="{FF2B5EF4-FFF2-40B4-BE49-F238E27FC236}">
                <a16:creationId xmlns:a16="http://schemas.microsoft.com/office/drawing/2014/main" id="{DC23EC91-D77E-014E-BAC6-AAC2D01B61C9}"/>
              </a:ext>
            </a:extLst>
          </p:cNvPr>
          <p:cNvPicPr>
            <a:picLocks noChangeAspect="1"/>
          </p:cNvPicPr>
          <p:nvPr/>
        </p:nvPicPr>
        <p:blipFill>
          <a:blip r:embed="rId5"/>
          <a:stretch>
            <a:fillRect/>
          </a:stretch>
        </p:blipFill>
        <p:spPr>
          <a:xfrm>
            <a:off x="3113185" y="5421770"/>
            <a:ext cx="4584700" cy="609600"/>
          </a:xfrm>
          <a:prstGeom prst="rect">
            <a:avLst/>
          </a:prstGeom>
        </p:spPr>
      </p:pic>
      <p:pic>
        <p:nvPicPr>
          <p:cNvPr id="7" name="Audio 6">
            <a:hlinkClick r:id="" action="ppaction://media"/>
            <a:extLst>
              <a:ext uri="{FF2B5EF4-FFF2-40B4-BE49-F238E27FC236}">
                <a16:creationId xmlns:a16="http://schemas.microsoft.com/office/drawing/2014/main" id="{C73B3170-3C68-41C5-B7A4-E515879A6C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9437306"/>
      </p:ext>
    </p:extLst>
  </p:cSld>
  <p:clrMapOvr>
    <a:masterClrMapping/>
  </p:clrMapOvr>
  <mc:AlternateContent xmlns:mc="http://schemas.openxmlformats.org/markup-compatibility/2006" xmlns:p14="http://schemas.microsoft.com/office/powerpoint/2010/main">
    <mc:Choice Requires="p14">
      <p:transition spd="slow" p14:dur="2000" advTm="30638"/>
    </mc:Choice>
    <mc:Fallback xmlns="">
      <p:transition spd="slow" advTm="30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30C395-EC2A-4844-B3D9-7475C304753A}"/>
              </a:ext>
            </a:extLst>
          </p:cNvPr>
          <p:cNvSpPr>
            <a:spLocks noGrp="1"/>
          </p:cNvSpPr>
          <p:nvPr>
            <p:ph type="body" sz="quarter" idx="10"/>
          </p:nvPr>
        </p:nvSpPr>
        <p:spPr/>
        <p:txBody>
          <a:bodyPr>
            <a:normAutofit/>
          </a:bodyPr>
          <a:lstStyle/>
          <a:p>
            <a:r>
              <a:rPr lang="en-US" sz="4000" b="0" i="0" u="none" strike="noStrike" dirty="0">
                <a:solidFill>
                  <a:srgbClr val="E57137"/>
                </a:solidFill>
                <a:effectLst/>
                <a:latin typeface="Franklin Gothic Medium" panose="020B0603020102020204" pitchFamily="34" charset="0"/>
              </a:rPr>
              <a:t>Personal Information</a:t>
            </a:r>
            <a:endParaRPr lang="en-US" dirty="0"/>
          </a:p>
        </p:txBody>
      </p:sp>
      <p:sp>
        <p:nvSpPr>
          <p:cNvPr id="3" name="Text Placeholder 2">
            <a:extLst>
              <a:ext uri="{FF2B5EF4-FFF2-40B4-BE49-F238E27FC236}">
                <a16:creationId xmlns:a16="http://schemas.microsoft.com/office/drawing/2014/main" id="{1E837BBE-883C-42A0-802C-6F1B12DB2032}"/>
              </a:ext>
            </a:extLst>
          </p:cNvPr>
          <p:cNvSpPr>
            <a:spLocks noGrp="1"/>
          </p:cNvSpPr>
          <p:nvPr>
            <p:ph type="body" sz="quarter" idx="11"/>
          </p:nvPr>
        </p:nvSpPr>
        <p:spPr>
          <a:xfrm>
            <a:off x="990600" y="1717675"/>
            <a:ext cx="4564039" cy="3871913"/>
          </a:xfrm>
        </p:spPr>
        <p:txBody>
          <a:bodyPr>
            <a:normAutofit fontScale="85000" lnSpcReduction="20000"/>
          </a:bodyPr>
          <a:lstStyle/>
          <a:p>
            <a:r>
              <a:rPr lang="en-US" dirty="0"/>
              <a:t>This section of the application only needs to be completed once and is saved for all programs you submit to</a:t>
            </a:r>
          </a:p>
          <a:p>
            <a:r>
              <a:rPr lang="en-US" dirty="0"/>
              <a:t>Collects important Demographics including address, phone, email, citizenship information, etc.</a:t>
            </a:r>
          </a:p>
        </p:txBody>
      </p:sp>
      <p:pic>
        <p:nvPicPr>
          <p:cNvPr id="7" name="Content Placeholder 4">
            <a:extLst>
              <a:ext uri="{FF2B5EF4-FFF2-40B4-BE49-F238E27FC236}">
                <a16:creationId xmlns:a16="http://schemas.microsoft.com/office/drawing/2014/main" id="{D31C4824-D73B-4459-A11F-C13B5A80CF69}"/>
              </a:ext>
            </a:extLst>
          </p:cNvPr>
          <p:cNvPicPr>
            <a:picLocks noChangeAspect="1"/>
          </p:cNvPicPr>
          <p:nvPr/>
        </p:nvPicPr>
        <p:blipFill>
          <a:blip r:embed="rId5"/>
          <a:stretch>
            <a:fillRect/>
          </a:stretch>
        </p:blipFill>
        <p:spPr>
          <a:xfrm>
            <a:off x="5924550" y="1825625"/>
            <a:ext cx="5562600" cy="3350462"/>
          </a:xfrm>
          <a:prstGeom prst="rect">
            <a:avLst/>
          </a:prstGeom>
        </p:spPr>
      </p:pic>
      <p:pic>
        <p:nvPicPr>
          <p:cNvPr id="5" name="Audio 4">
            <a:hlinkClick r:id="" action="ppaction://media"/>
            <a:extLst>
              <a:ext uri="{FF2B5EF4-FFF2-40B4-BE49-F238E27FC236}">
                <a16:creationId xmlns:a16="http://schemas.microsoft.com/office/drawing/2014/main" id="{4B9868DB-B569-43DF-9D07-27E3D8CF29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2248717"/>
      </p:ext>
    </p:extLst>
  </p:cSld>
  <p:clrMapOvr>
    <a:masterClrMapping/>
  </p:clrMapOvr>
  <mc:AlternateContent xmlns:mc="http://schemas.openxmlformats.org/markup-compatibility/2006" xmlns:p14="http://schemas.microsoft.com/office/powerpoint/2010/main">
    <mc:Choice Requires="p14">
      <p:transition spd="slow" p14:dur="2000" advTm="27321"/>
    </mc:Choice>
    <mc:Fallback xmlns="">
      <p:transition spd="slow" advTm="27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027FB0-E8A0-4085-A175-27A6640053D2}"/>
              </a:ext>
            </a:extLst>
          </p:cNvPr>
          <p:cNvSpPr>
            <a:spLocks noGrp="1"/>
          </p:cNvSpPr>
          <p:nvPr>
            <p:ph type="body" sz="quarter" idx="10"/>
          </p:nvPr>
        </p:nvSpPr>
        <p:spPr/>
        <p:txBody>
          <a:bodyPr>
            <a:normAutofit/>
          </a:bodyPr>
          <a:lstStyle/>
          <a:p>
            <a:r>
              <a:rPr lang="en-US" b="0" i="0" u="none" strike="noStrike" dirty="0">
                <a:solidFill>
                  <a:srgbClr val="E57137"/>
                </a:solidFill>
                <a:effectLst/>
                <a:latin typeface="Franklin Gothic Medium" panose="020B0603020102020204" pitchFamily="34" charset="0"/>
              </a:rPr>
              <a:t>Academic Information</a:t>
            </a:r>
            <a:endParaRPr lang="en-US" dirty="0"/>
          </a:p>
        </p:txBody>
      </p:sp>
      <p:sp>
        <p:nvSpPr>
          <p:cNvPr id="3" name="Text Placeholder 2">
            <a:extLst>
              <a:ext uri="{FF2B5EF4-FFF2-40B4-BE49-F238E27FC236}">
                <a16:creationId xmlns:a16="http://schemas.microsoft.com/office/drawing/2014/main" id="{994D04F3-07BF-4BFB-8027-2AC56AE8F273}"/>
              </a:ext>
            </a:extLst>
          </p:cNvPr>
          <p:cNvSpPr>
            <a:spLocks noGrp="1"/>
          </p:cNvSpPr>
          <p:nvPr>
            <p:ph type="body" sz="quarter" idx="11"/>
          </p:nvPr>
        </p:nvSpPr>
        <p:spPr>
          <a:xfrm>
            <a:off x="990601" y="1717676"/>
            <a:ext cx="4891584" cy="4068974"/>
          </a:xfrm>
        </p:spPr>
        <p:txBody>
          <a:bodyPr>
            <a:normAutofit fontScale="925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rPr>
              <a:t>This section of the application will collect your Colleges Attended information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You'll be able to request transcripts to be sent to PhORCAS under this section as well.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rPr>
              <a:t>Additional Pharmacy School Information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You'll be required to list your terminal Pharmacy School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Report if your school collected a GPA, Class Rank, Honor Percentile, etc.</a:t>
            </a:r>
          </a:p>
        </p:txBody>
      </p:sp>
      <p:pic>
        <p:nvPicPr>
          <p:cNvPr id="4" name="Content Placeholder 10">
            <a:extLst>
              <a:ext uri="{FF2B5EF4-FFF2-40B4-BE49-F238E27FC236}">
                <a16:creationId xmlns:a16="http://schemas.microsoft.com/office/drawing/2014/main" id="{2282E8FC-2197-473B-93E2-778E71952EB6}"/>
              </a:ext>
            </a:extLst>
          </p:cNvPr>
          <p:cNvPicPr>
            <a:picLocks noChangeAspect="1"/>
          </p:cNvPicPr>
          <p:nvPr/>
        </p:nvPicPr>
        <p:blipFill>
          <a:blip r:embed="rId5"/>
          <a:stretch>
            <a:fillRect/>
          </a:stretch>
        </p:blipFill>
        <p:spPr>
          <a:xfrm>
            <a:off x="6019800" y="1690688"/>
            <a:ext cx="5483087" cy="4029302"/>
          </a:xfrm>
          <a:prstGeom prst="rect">
            <a:avLst/>
          </a:prstGeom>
        </p:spPr>
      </p:pic>
      <p:sp>
        <p:nvSpPr>
          <p:cNvPr id="5" name="TextBox 4">
            <a:extLst>
              <a:ext uri="{FF2B5EF4-FFF2-40B4-BE49-F238E27FC236}">
                <a16:creationId xmlns:a16="http://schemas.microsoft.com/office/drawing/2014/main" id="{85F569D6-A059-4B57-B5EE-55C4CBA0FADF}"/>
              </a:ext>
            </a:extLst>
          </p:cNvPr>
          <p:cNvSpPr txBox="1"/>
          <p:nvPr/>
        </p:nvSpPr>
        <p:spPr>
          <a:xfrm>
            <a:off x="395787" y="5786649"/>
            <a:ext cx="9908275" cy="830997"/>
          </a:xfrm>
          <a:prstGeom prst="rect">
            <a:avLst/>
          </a:prstGeom>
          <a:noFill/>
        </p:spPr>
        <p:txBody>
          <a:bodyPr wrap="square" rtlCol="0">
            <a:spAutoFit/>
          </a:bodyPr>
          <a:lstStyle/>
          <a:p>
            <a:pPr marL="57150" indent="0">
              <a:buNone/>
              <a:defRPr/>
            </a:pPr>
            <a:r>
              <a:rPr lang="en-US" sz="1600" dirty="0">
                <a:solidFill>
                  <a:srgbClr val="006EB7"/>
                </a:solidFill>
                <a:latin typeface="Franklin Gothic Book" panose="020B0503020102020204" pitchFamily="34" charset="0"/>
                <a:cs typeface="Arial" pitchFamily="34" charset="0"/>
              </a:rPr>
              <a:t>TIP: Do not wait for the end of the fall semester to request transcripts.  Send current transcripts, then at the end of the semester you can request a newer version of the transcripts. This way, you meet the requirement of PhORCAS before offices close for holidays. Request transcripts in early November if possible!</a:t>
            </a:r>
          </a:p>
        </p:txBody>
      </p:sp>
      <p:pic>
        <p:nvPicPr>
          <p:cNvPr id="15" name="Audio 14">
            <a:hlinkClick r:id="" action="ppaction://media"/>
            <a:extLst>
              <a:ext uri="{FF2B5EF4-FFF2-40B4-BE49-F238E27FC236}">
                <a16:creationId xmlns:a16="http://schemas.microsoft.com/office/drawing/2014/main" id="{BCB61B5F-0626-4269-AF3E-1140B11E41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749039"/>
      </p:ext>
    </p:extLst>
  </p:cSld>
  <p:clrMapOvr>
    <a:masterClrMapping/>
  </p:clrMapOvr>
  <mc:AlternateContent xmlns:mc="http://schemas.openxmlformats.org/markup-compatibility/2006" xmlns:p14="http://schemas.microsoft.com/office/powerpoint/2010/main">
    <mc:Choice Requires="p14">
      <p:transition spd="slow" p14:dur="2000" advTm="71248"/>
    </mc:Choice>
    <mc:Fallback xmlns="">
      <p:transition spd="slow" advTm="7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82ECD0-193F-4768-86F0-93486CA01D9C}"/>
              </a:ext>
            </a:extLst>
          </p:cNvPr>
          <p:cNvSpPr>
            <a:spLocks noGrp="1"/>
          </p:cNvSpPr>
          <p:nvPr>
            <p:ph type="body" sz="quarter" idx="10"/>
          </p:nvPr>
        </p:nvSpPr>
        <p:spPr/>
        <p:txBody>
          <a:bodyPr>
            <a:normAutofit/>
          </a:bodyPr>
          <a:lstStyle/>
          <a:p>
            <a:r>
              <a:rPr lang="en-US" b="0" i="0" u="none" strike="noStrike" dirty="0">
                <a:solidFill>
                  <a:srgbClr val="E57137"/>
                </a:solidFill>
                <a:effectLst/>
                <a:latin typeface="Franklin Gothic Medium" panose="020B0603020102020204" pitchFamily="34" charset="0"/>
              </a:rPr>
              <a:t>Supporting Information</a:t>
            </a:r>
            <a:endParaRPr lang="en-US" dirty="0"/>
          </a:p>
        </p:txBody>
      </p:sp>
      <p:sp>
        <p:nvSpPr>
          <p:cNvPr id="3" name="Text Placeholder 2">
            <a:extLst>
              <a:ext uri="{FF2B5EF4-FFF2-40B4-BE49-F238E27FC236}">
                <a16:creationId xmlns:a16="http://schemas.microsoft.com/office/drawing/2014/main" id="{EACACAFF-000F-4EBC-B739-7821421E7733}"/>
              </a:ext>
            </a:extLst>
          </p:cNvPr>
          <p:cNvSpPr>
            <a:spLocks noGrp="1"/>
          </p:cNvSpPr>
          <p:nvPr>
            <p:ph type="body" sz="quarter" idx="11"/>
          </p:nvPr>
        </p:nvSpPr>
        <p:spPr>
          <a:xfrm>
            <a:off x="990600" y="1717675"/>
            <a:ext cx="9921875" cy="4600829"/>
          </a:xfrm>
        </p:spPr>
        <p:txBody>
          <a:bodyPr>
            <a:normAutofit fontScale="70000" lnSpcReduction="20000"/>
          </a:bodyPr>
          <a:lstStyle/>
          <a:p>
            <a:pPr marL="0">
              <a:lnSpc>
                <a:spcPct val="140000"/>
              </a:lnSpc>
              <a:spcAft>
                <a:spcPts val="0"/>
              </a:spcAft>
            </a:pPr>
            <a:r>
              <a:rPr lang="en-US" sz="3400" dirty="0">
                <a:solidFill>
                  <a:srgbClr val="006EB7"/>
                </a:solidFill>
              </a:rPr>
              <a:t>Achievements you wish to share with your programs</a:t>
            </a:r>
          </a:p>
          <a:p>
            <a:pPr lvl="1"/>
            <a:r>
              <a:rPr lang="en-US" sz="2900" dirty="0">
                <a:latin typeface="Franklin Gothic Book" panose="020B0503020102020204" pitchFamily="34" charset="0"/>
              </a:rPr>
              <a:t>Publications</a:t>
            </a:r>
          </a:p>
          <a:p>
            <a:pPr lvl="1"/>
            <a:r>
              <a:rPr lang="en-US" sz="2900" dirty="0">
                <a:latin typeface="Franklin Gothic Book" panose="020B0503020102020204" pitchFamily="34" charset="0"/>
              </a:rPr>
              <a:t>Scholarship</a:t>
            </a:r>
          </a:p>
          <a:p>
            <a:pPr lvl="1"/>
            <a:r>
              <a:rPr lang="en-US" sz="2900" dirty="0">
                <a:latin typeface="Franklin Gothic Book" panose="020B0503020102020204" pitchFamily="34" charset="0"/>
              </a:rPr>
              <a:t>Awards</a:t>
            </a:r>
          </a:p>
          <a:p>
            <a:pPr lvl="1"/>
            <a:r>
              <a:rPr lang="en-US" sz="2900" dirty="0">
                <a:latin typeface="Franklin Gothic Book" panose="020B0503020102020204" pitchFamily="34" charset="0"/>
              </a:rPr>
              <a:t>Presentations</a:t>
            </a:r>
          </a:p>
          <a:p>
            <a:pPr lvl="1"/>
            <a:endParaRPr lang="en-US" dirty="0">
              <a:latin typeface="Franklin Gothic Book" panose="020B0503020102020204" pitchFamily="34" charset="0"/>
            </a:endParaRPr>
          </a:p>
          <a:p>
            <a:pPr marL="0">
              <a:lnSpc>
                <a:spcPct val="140000"/>
              </a:lnSpc>
              <a:spcAft>
                <a:spcPts val="0"/>
              </a:spcAft>
            </a:pPr>
            <a:r>
              <a:rPr lang="en-US" sz="3400" dirty="0">
                <a:solidFill>
                  <a:srgbClr val="006EB7"/>
                </a:solidFill>
              </a:rPr>
              <a:t>Experiences you would like to share with your programs</a:t>
            </a:r>
          </a:p>
          <a:p>
            <a:pPr lvl="1"/>
            <a:r>
              <a:rPr lang="en-US" sz="2900" dirty="0">
                <a:latin typeface="Franklin Gothic Book" panose="020B0503020102020204" pitchFamily="34" charset="0"/>
              </a:rPr>
              <a:t>Internship</a:t>
            </a:r>
          </a:p>
          <a:p>
            <a:pPr lvl="1"/>
            <a:r>
              <a:rPr lang="en-US" sz="2900" dirty="0">
                <a:latin typeface="Franklin Gothic Book" panose="020B0503020102020204" pitchFamily="34" charset="0"/>
              </a:rPr>
              <a:t>Leadership Experiences</a:t>
            </a:r>
          </a:p>
          <a:p>
            <a:pPr lvl="1"/>
            <a:r>
              <a:rPr lang="en-US" sz="2900" dirty="0">
                <a:latin typeface="Franklin Gothic Book" panose="020B0503020102020204" pitchFamily="34" charset="0"/>
              </a:rPr>
              <a:t>Pharmacy Work Experiences</a:t>
            </a:r>
          </a:p>
          <a:p>
            <a:pPr lvl="1"/>
            <a:r>
              <a:rPr lang="en-US" sz="2900" dirty="0">
                <a:latin typeface="Franklin Gothic Book" panose="020B0503020102020204" pitchFamily="34" charset="0"/>
              </a:rPr>
              <a:t>Volunteer</a:t>
            </a:r>
          </a:p>
          <a:p>
            <a:pPr marL="457200" lvl="1" indent="0">
              <a:buNone/>
            </a:pPr>
            <a:endParaRPr lang="en-US" dirty="0">
              <a:latin typeface="Franklin Gothic Book" panose="020B0503020102020204" pitchFamily="34" charset="0"/>
            </a:endParaRPr>
          </a:p>
          <a:p>
            <a:r>
              <a:rPr lang="en-US" sz="3400" dirty="0"/>
              <a:t>Entering this data allows programs to search through candidates easily</a:t>
            </a:r>
          </a:p>
          <a:p>
            <a:r>
              <a:rPr lang="en-US" sz="3400" dirty="0"/>
              <a:t>Use your CV to complete this section!</a:t>
            </a:r>
            <a:endParaRPr lang="en-US" dirty="0"/>
          </a:p>
        </p:txBody>
      </p:sp>
      <p:pic>
        <p:nvPicPr>
          <p:cNvPr id="6" name="Audio 5">
            <a:hlinkClick r:id="" action="ppaction://media"/>
            <a:extLst>
              <a:ext uri="{FF2B5EF4-FFF2-40B4-BE49-F238E27FC236}">
                <a16:creationId xmlns:a16="http://schemas.microsoft.com/office/drawing/2014/main" id="{A99B1722-BEA0-48B0-B3DA-64C97D9C7C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8999965"/>
      </p:ext>
    </p:extLst>
  </p:cSld>
  <p:clrMapOvr>
    <a:masterClrMapping/>
  </p:clrMapOvr>
  <mc:AlternateContent xmlns:mc="http://schemas.openxmlformats.org/markup-compatibility/2006" xmlns:p14="http://schemas.microsoft.com/office/powerpoint/2010/main">
    <mc:Choice Requires="p14">
      <p:transition spd="slow" p14:dur="2000" advTm="36117"/>
    </mc:Choice>
    <mc:Fallback xmlns="">
      <p:transition spd="slow" advTm="36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865143-CABB-4DEB-8719-89C3DB2E318D}"/>
              </a:ext>
            </a:extLst>
          </p:cNvPr>
          <p:cNvSpPr>
            <a:spLocks noGrp="1"/>
          </p:cNvSpPr>
          <p:nvPr>
            <p:ph type="body" sz="quarter" idx="10"/>
          </p:nvPr>
        </p:nvSpPr>
        <p:spPr/>
        <p:txBody>
          <a:bodyPr/>
          <a:lstStyle/>
          <a:p>
            <a:r>
              <a:rPr lang="en-US" sz="4000" b="0" i="0" u="none" strike="noStrike" dirty="0">
                <a:solidFill>
                  <a:srgbClr val="E57137"/>
                </a:solidFill>
                <a:effectLst/>
                <a:latin typeface="Franklin Gothic Medium" panose="020B0603020102020204" pitchFamily="34" charset="0"/>
              </a:rPr>
              <a:t>Program Materials - Documents</a:t>
            </a:r>
            <a:endParaRPr lang="en-US" dirty="0"/>
          </a:p>
        </p:txBody>
      </p:sp>
      <p:sp>
        <p:nvSpPr>
          <p:cNvPr id="3" name="Text Placeholder 2">
            <a:extLst>
              <a:ext uri="{FF2B5EF4-FFF2-40B4-BE49-F238E27FC236}">
                <a16:creationId xmlns:a16="http://schemas.microsoft.com/office/drawing/2014/main" id="{6124F5B2-F28E-430E-93A4-B46079D1D186}"/>
              </a:ext>
            </a:extLst>
          </p:cNvPr>
          <p:cNvSpPr>
            <a:spLocks noGrp="1"/>
          </p:cNvSpPr>
          <p:nvPr>
            <p:ph type="body" sz="quarter" idx="11"/>
          </p:nvPr>
        </p:nvSpPr>
        <p:spPr>
          <a:xfrm>
            <a:off x="990601" y="1717675"/>
            <a:ext cx="5105400" cy="4355579"/>
          </a:xfrm>
        </p:spPr>
        <p:txBody>
          <a:bodyPr>
            <a:normAutofit/>
          </a:bodyPr>
          <a:lstStyle/>
          <a:p>
            <a:r>
              <a:rPr lang="en-US" sz="2200" dirty="0"/>
              <a:t>Any programs of interest that you add from the “Add Programs” tab will appear in this section</a:t>
            </a:r>
          </a:p>
          <a:p>
            <a:r>
              <a:rPr lang="en-US" sz="2200" dirty="0"/>
              <a:t>Upload your CV/Resume, Personal Statement/Cover Letter, and up to 3 supplemental Materials</a:t>
            </a:r>
          </a:p>
          <a:p>
            <a:pPr lvl="1"/>
            <a:r>
              <a:rPr lang="en-US" sz="2200" dirty="0">
                <a:latin typeface="Franklin Gothic Book" panose="020B0503020102020204" pitchFamily="34" charset="0"/>
              </a:rPr>
              <a:t>Supplemental materials are not required! If your program requires any additional uploads outside of what is collected in PhORCAS, this is to the place to upload that document!</a:t>
            </a:r>
          </a:p>
        </p:txBody>
      </p:sp>
      <p:pic>
        <p:nvPicPr>
          <p:cNvPr id="4" name="Picture 3">
            <a:extLst>
              <a:ext uri="{FF2B5EF4-FFF2-40B4-BE49-F238E27FC236}">
                <a16:creationId xmlns:a16="http://schemas.microsoft.com/office/drawing/2014/main" id="{61AF6BF5-696E-4CFE-A841-FEDAF87813ED}"/>
              </a:ext>
            </a:extLst>
          </p:cNvPr>
          <p:cNvPicPr>
            <a:picLocks noChangeAspect="1"/>
          </p:cNvPicPr>
          <p:nvPr/>
        </p:nvPicPr>
        <p:blipFill>
          <a:blip r:embed="rId5"/>
          <a:stretch>
            <a:fillRect/>
          </a:stretch>
        </p:blipFill>
        <p:spPr>
          <a:xfrm>
            <a:off x="6199369" y="1463421"/>
            <a:ext cx="5002030" cy="4755224"/>
          </a:xfrm>
          <a:prstGeom prst="rect">
            <a:avLst/>
          </a:prstGeom>
        </p:spPr>
      </p:pic>
      <p:pic>
        <p:nvPicPr>
          <p:cNvPr id="27" name="Audio 26">
            <a:hlinkClick r:id="" action="ppaction://media"/>
            <a:extLst>
              <a:ext uri="{FF2B5EF4-FFF2-40B4-BE49-F238E27FC236}">
                <a16:creationId xmlns:a16="http://schemas.microsoft.com/office/drawing/2014/main" id="{3D09F850-3BF5-42EF-8031-C5AC6CF295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108828"/>
      </p:ext>
    </p:extLst>
  </p:cSld>
  <p:clrMapOvr>
    <a:masterClrMapping/>
  </p:clrMapOvr>
  <mc:AlternateContent xmlns:mc="http://schemas.openxmlformats.org/markup-compatibility/2006" xmlns:p14="http://schemas.microsoft.com/office/powerpoint/2010/main">
    <mc:Choice Requires="p14">
      <p:transition spd="slow" p14:dur="2000" advTm="65364"/>
    </mc:Choice>
    <mc:Fallback xmlns="">
      <p:transition spd="slow" advTm="65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F5CB59-0E9A-6A46-A684-9E9AD21866CC}"/>
              </a:ext>
            </a:extLst>
          </p:cNvPr>
          <p:cNvSpPr>
            <a:spLocks noGrp="1"/>
          </p:cNvSpPr>
          <p:nvPr>
            <p:ph type="body" sz="quarter" idx="10"/>
          </p:nvPr>
        </p:nvSpPr>
        <p:spPr/>
        <p:txBody>
          <a:bodyPr>
            <a:normAutofit/>
          </a:bodyPr>
          <a:lstStyle/>
          <a:p>
            <a:r>
              <a:rPr lang="en-US" sz="4400" dirty="0">
                <a:solidFill>
                  <a:srgbClr val="E57137"/>
                </a:solidFill>
              </a:rPr>
              <a:t>Program Materials (cont.)</a:t>
            </a:r>
          </a:p>
        </p:txBody>
      </p:sp>
      <p:sp>
        <p:nvSpPr>
          <p:cNvPr id="3" name="Text Placeholder 2">
            <a:extLst>
              <a:ext uri="{FF2B5EF4-FFF2-40B4-BE49-F238E27FC236}">
                <a16:creationId xmlns:a16="http://schemas.microsoft.com/office/drawing/2014/main" id="{31E19409-1612-9C43-84B8-AF970EDCD9CC}"/>
              </a:ext>
            </a:extLst>
          </p:cNvPr>
          <p:cNvSpPr>
            <a:spLocks noGrp="1"/>
          </p:cNvSpPr>
          <p:nvPr>
            <p:ph type="body" sz="quarter" idx="11"/>
          </p:nvPr>
        </p:nvSpPr>
        <p:spPr>
          <a:xfrm>
            <a:off x="512064" y="1768475"/>
            <a:ext cx="6632655" cy="4835525"/>
          </a:xfrm>
        </p:spPr>
        <p:txBody>
          <a:bodyPr>
            <a:normAutofit/>
          </a:bodyPr>
          <a:lstStyle/>
          <a:p>
            <a:pPr>
              <a:defRPr/>
            </a:pPr>
            <a:r>
              <a:rPr lang="en-US" dirty="0">
                <a:solidFill>
                  <a:srgbClr val="006EB7"/>
                </a:solidFill>
                <a:cs typeface="Arial" pitchFamily="34" charset="0"/>
              </a:rPr>
              <a:t>Personal Statement or Letter of Intent </a:t>
            </a:r>
          </a:p>
          <a:p>
            <a:pPr lvl="1">
              <a:defRPr/>
            </a:pPr>
            <a:r>
              <a:rPr lang="en-US" sz="3200" dirty="0">
                <a:latin typeface="Franklin Gothic Book" panose="020B0503020102020204" pitchFamily="34" charset="0"/>
                <a:cs typeface="Arial" pitchFamily="34" charset="0"/>
              </a:rPr>
              <a:t>Should be customized to each program</a:t>
            </a:r>
          </a:p>
          <a:p>
            <a:pPr lvl="1">
              <a:defRPr/>
            </a:pPr>
            <a:r>
              <a:rPr lang="en-US" sz="3200" dirty="0">
                <a:latin typeface="Franklin Gothic Book" panose="020B0503020102020204" pitchFamily="34" charset="0"/>
                <a:cs typeface="Arial" charset="0"/>
              </a:rPr>
              <a:t>Identify if special questions need to be answered</a:t>
            </a:r>
          </a:p>
          <a:p>
            <a:pPr lvl="1">
              <a:defRPr/>
            </a:pPr>
            <a:r>
              <a:rPr lang="en-US" sz="3200" dirty="0">
                <a:latin typeface="Franklin Gothic Book" panose="020B0503020102020204" pitchFamily="34" charset="0"/>
                <a:cs typeface="Arial" charset="0"/>
              </a:rPr>
              <a:t>Create separate personal statements for each program you apply to</a:t>
            </a:r>
          </a:p>
        </p:txBody>
      </p:sp>
      <p:pic>
        <p:nvPicPr>
          <p:cNvPr id="4" name="Picture 4" descr="C:\Users\extern1\AppData\Local\Microsoft\Windows\Temporary Internet Files\Content.IE5\WMJZTZMU\ID-10098763.jpg">
            <a:extLst>
              <a:ext uri="{FF2B5EF4-FFF2-40B4-BE49-F238E27FC236}">
                <a16:creationId xmlns:a16="http://schemas.microsoft.com/office/drawing/2014/main" id="{02F3B76C-608C-174C-8DC7-E2ADE6D21D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0631" y="1768475"/>
            <a:ext cx="3066009" cy="40880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940EEB9-B10A-0A45-8501-4786CD171CEB}"/>
              </a:ext>
            </a:extLst>
          </p:cNvPr>
          <p:cNvSpPr/>
          <p:nvPr/>
        </p:nvSpPr>
        <p:spPr>
          <a:xfrm>
            <a:off x="0" y="6596390"/>
            <a:ext cx="3505200" cy="261610"/>
          </a:xfrm>
          <a:prstGeom prst="rect">
            <a:avLst/>
          </a:prstGeom>
        </p:spPr>
        <p:txBody>
          <a:bodyPr wrap="square">
            <a:spAutoFit/>
          </a:bodyPr>
          <a:lstStyle/>
          <a:p>
            <a:r>
              <a:rPr lang="en-US" sz="1100">
                <a:latin typeface="Franklin Gothic Book" panose="020B0503020102020204" pitchFamily="34" charset="0"/>
              </a:rPr>
              <a:t>Image courtesy of</a:t>
            </a:r>
            <a:r>
              <a:rPr lang="en-US" sz="1100" b="1">
                <a:latin typeface="Franklin Gothic Book" panose="020B0503020102020204" pitchFamily="34" charset="0"/>
              </a:rPr>
              <a:t> </a:t>
            </a:r>
            <a:r>
              <a:rPr lang="en-US" sz="1100" err="1">
                <a:latin typeface="Franklin Gothic Book" panose="020B0503020102020204" pitchFamily="34" charset="0"/>
              </a:rPr>
              <a:t>adamr</a:t>
            </a:r>
            <a:r>
              <a:rPr lang="en-US" sz="1100">
                <a:latin typeface="Franklin Gothic Book" panose="020B0503020102020204" pitchFamily="34" charset="0"/>
              </a:rPr>
              <a:t> / FreeDigitalPhotos.net".</a:t>
            </a:r>
          </a:p>
        </p:txBody>
      </p:sp>
      <p:pic>
        <p:nvPicPr>
          <p:cNvPr id="11" name="Audio 10">
            <a:hlinkClick r:id="" action="ppaction://media"/>
            <a:extLst>
              <a:ext uri="{FF2B5EF4-FFF2-40B4-BE49-F238E27FC236}">
                <a16:creationId xmlns:a16="http://schemas.microsoft.com/office/drawing/2014/main" id="{ED7BEAB8-9206-4978-804F-4E9ABB5893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5165278"/>
      </p:ext>
    </p:extLst>
  </p:cSld>
  <p:clrMapOvr>
    <a:masterClrMapping/>
  </p:clrMapOvr>
  <mc:AlternateContent xmlns:mc="http://schemas.openxmlformats.org/markup-compatibility/2006" xmlns:p14="http://schemas.microsoft.com/office/powerpoint/2010/main">
    <mc:Choice Requires="p14">
      <p:transition spd="slow" p14:dur="2000" advTm="40742"/>
    </mc:Choice>
    <mc:Fallback xmlns="">
      <p:transition spd="slow" advTm="4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0B54E5-0CBD-1A4E-A35E-67CDDEC244AA}"/>
              </a:ext>
            </a:extLst>
          </p:cNvPr>
          <p:cNvSpPr>
            <a:spLocks noGrp="1"/>
          </p:cNvSpPr>
          <p:nvPr>
            <p:ph type="body" sz="quarter" idx="10"/>
          </p:nvPr>
        </p:nvSpPr>
        <p:spPr/>
        <p:txBody>
          <a:bodyPr>
            <a:normAutofit/>
          </a:bodyPr>
          <a:lstStyle/>
          <a:p>
            <a:r>
              <a:rPr lang="en-US" dirty="0">
                <a:solidFill>
                  <a:srgbClr val="E57137"/>
                </a:solidFill>
              </a:rPr>
              <a:t>Reference Writer Communication</a:t>
            </a:r>
          </a:p>
        </p:txBody>
      </p:sp>
      <p:sp>
        <p:nvSpPr>
          <p:cNvPr id="3" name="Text Placeholder 2">
            <a:extLst>
              <a:ext uri="{FF2B5EF4-FFF2-40B4-BE49-F238E27FC236}">
                <a16:creationId xmlns:a16="http://schemas.microsoft.com/office/drawing/2014/main" id="{B5C588B0-5699-F54A-9A0A-4E1E29FB93ED}"/>
              </a:ext>
            </a:extLst>
          </p:cNvPr>
          <p:cNvSpPr>
            <a:spLocks noGrp="1"/>
          </p:cNvSpPr>
          <p:nvPr>
            <p:ph type="body" sz="quarter" idx="11"/>
          </p:nvPr>
        </p:nvSpPr>
        <p:spPr>
          <a:xfrm>
            <a:off x="512064" y="1717675"/>
            <a:ext cx="10692748" cy="4600829"/>
          </a:xfrm>
        </p:spPr>
        <p:txBody>
          <a:bodyPr>
            <a:normAutofit fontScale="92500" lnSpcReduction="10000"/>
          </a:bodyPr>
          <a:lstStyle/>
          <a:p>
            <a:r>
              <a:rPr lang="en-US" sz="3200" dirty="0">
                <a:solidFill>
                  <a:srgbClr val="006EB7"/>
                </a:solidFill>
              </a:rPr>
              <a:t>Three references per program are required in PhORCAS</a:t>
            </a:r>
          </a:p>
          <a:p>
            <a:pPr lvl="1"/>
            <a:r>
              <a:rPr lang="en-US" sz="2100" dirty="0">
                <a:latin typeface="Franklin Gothic Book" panose="020B0503020102020204" pitchFamily="34" charset="0"/>
              </a:rPr>
              <a:t>Some programs may require an additional reference </a:t>
            </a:r>
          </a:p>
          <a:p>
            <a:pPr marL="457200" lvl="1" indent="0">
              <a:buNone/>
            </a:pPr>
            <a:endParaRPr lang="en-US" sz="2100" dirty="0">
              <a:latin typeface="Franklin Gothic Book" panose="020B0503020102020204" pitchFamily="34" charset="0"/>
            </a:endParaRPr>
          </a:p>
          <a:p>
            <a:r>
              <a:rPr lang="en-US" dirty="0">
                <a:solidFill>
                  <a:srgbClr val="006EB7"/>
                </a:solidFill>
              </a:rPr>
              <a:t>Notify References Before Selecting Them in PhORCAS</a:t>
            </a:r>
          </a:p>
          <a:p>
            <a:pPr lvl="1">
              <a:lnSpc>
                <a:spcPct val="100000"/>
              </a:lnSpc>
            </a:pPr>
            <a:r>
              <a:rPr lang="en-US" dirty="0">
                <a:solidFill>
                  <a:srgbClr val="006EB7"/>
                </a:solidFill>
                <a:latin typeface="Franklin Gothic Book" panose="020B0503020102020204" pitchFamily="34" charset="0"/>
              </a:rPr>
              <a:t>Communicate what programs you are applying to</a:t>
            </a:r>
          </a:p>
          <a:p>
            <a:pPr lvl="1">
              <a:lnSpc>
                <a:spcPct val="100000"/>
              </a:lnSpc>
            </a:pPr>
            <a:r>
              <a:rPr lang="en-US" dirty="0">
                <a:solidFill>
                  <a:srgbClr val="006EB7"/>
                </a:solidFill>
                <a:latin typeface="Franklin Gothic Book" panose="020B0503020102020204" pitchFamily="34" charset="0"/>
              </a:rPr>
              <a:t>Discuss the following scenarios:</a:t>
            </a:r>
          </a:p>
          <a:p>
            <a:pPr lvl="2">
              <a:lnSpc>
                <a:spcPct val="100000"/>
              </a:lnSpc>
            </a:pPr>
            <a:r>
              <a:rPr lang="en-US" dirty="0">
                <a:latin typeface="Franklin Gothic Book" panose="020B0503020102020204" pitchFamily="34" charset="0"/>
              </a:rPr>
              <a:t>Reference writer is familiar with program and wants to send a personalized reference to them</a:t>
            </a:r>
          </a:p>
          <a:p>
            <a:pPr lvl="2">
              <a:lnSpc>
                <a:spcPct val="100000"/>
              </a:lnSpc>
              <a:spcAft>
                <a:spcPts val="1200"/>
              </a:spcAft>
            </a:pPr>
            <a:r>
              <a:rPr lang="en-US" dirty="0">
                <a:latin typeface="Franklin Gothic Book" panose="020B0503020102020204" pitchFamily="34" charset="0"/>
              </a:rPr>
              <a:t>You are applying to uniquely different programs and want the reference letters to have a different emphasis (ex. PGY1 and admin program)</a:t>
            </a:r>
          </a:p>
          <a:p>
            <a:pPr lvl="1">
              <a:lnSpc>
                <a:spcPct val="100000"/>
              </a:lnSpc>
            </a:pPr>
            <a:r>
              <a:rPr lang="en-US" dirty="0">
                <a:solidFill>
                  <a:srgbClr val="006EB7"/>
                </a:solidFill>
                <a:latin typeface="Franklin Gothic Book" panose="020B0503020102020204" pitchFamily="34" charset="0"/>
              </a:rPr>
              <a:t>Let the reference writer determine if they want to write program-specific or unique letter vs. the standard letter that goes to all programs</a:t>
            </a:r>
          </a:p>
        </p:txBody>
      </p:sp>
      <p:pic>
        <p:nvPicPr>
          <p:cNvPr id="4" name="Audio 3">
            <a:hlinkClick r:id="" action="ppaction://media"/>
            <a:extLst>
              <a:ext uri="{FF2B5EF4-FFF2-40B4-BE49-F238E27FC236}">
                <a16:creationId xmlns:a16="http://schemas.microsoft.com/office/drawing/2014/main" id="{392F3C02-9BFE-4B2E-ADAA-9303021002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356142"/>
      </p:ext>
    </p:extLst>
  </p:cSld>
  <p:clrMapOvr>
    <a:masterClrMapping/>
  </p:clrMapOvr>
  <mc:AlternateContent xmlns:mc="http://schemas.openxmlformats.org/markup-compatibility/2006" xmlns:p14="http://schemas.microsoft.com/office/powerpoint/2010/main">
    <mc:Choice Requires="p14">
      <p:transition spd="slow" p14:dur="2000" advTm="86204"/>
    </mc:Choice>
    <mc:Fallback xmlns="">
      <p:transition spd="slow" advTm="8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solidFill>
                  <a:srgbClr val="E57137"/>
                </a:solidFill>
              </a:rPr>
              <a:t>Objectives</a:t>
            </a:r>
          </a:p>
        </p:txBody>
      </p:sp>
      <p:graphicFrame>
        <p:nvGraphicFramePr>
          <p:cNvPr id="5" name="Text Placeholder 2">
            <a:extLst>
              <a:ext uri="{FF2B5EF4-FFF2-40B4-BE49-F238E27FC236}">
                <a16:creationId xmlns:a16="http://schemas.microsoft.com/office/drawing/2014/main" id="{FF8546CD-9A0D-446D-B6CE-7D5433D10D6C}"/>
              </a:ext>
            </a:extLst>
          </p:cNvPr>
          <p:cNvGraphicFramePr/>
          <p:nvPr>
            <p:extLst>
              <p:ext uri="{D42A27DB-BD31-4B8C-83A1-F6EECF244321}">
                <p14:modId xmlns:p14="http://schemas.microsoft.com/office/powerpoint/2010/main" val="3963208918"/>
              </p:ext>
            </p:extLst>
          </p:nvPr>
        </p:nvGraphicFramePr>
        <p:xfrm>
          <a:off x="990600" y="1717675"/>
          <a:ext cx="10183678" cy="4295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2DD43FA7-ABF0-46B3-9F48-AE6D961DD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7005470"/>
      </p:ext>
    </p:extLst>
  </p:cSld>
  <p:clrMapOvr>
    <a:masterClrMapping/>
  </p:clrMapOvr>
  <mc:AlternateContent xmlns:mc="http://schemas.openxmlformats.org/markup-compatibility/2006" xmlns:p14="http://schemas.microsoft.com/office/powerpoint/2010/main">
    <mc:Choice Requires="p14">
      <p:transition spd="slow" p14:dur="2000" advTm="38016"/>
    </mc:Choice>
    <mc:Fallback xmlns="">
      <p:transition spd="slow" advTm="3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67F189-5081-4123-8FDB-0871A34EB472}"/>
              </a:ext>
            </a:extLst>
          </p:cNvPr>
          <p:cNvSpPr>
            <a:spLocks noGrp="1"/>
          </p:cNvSpPr>
          <p:nvPr>
            <p:ph type="body" sz="quarter" idx="10"/>
          </p:nvPr>
        </p:nvSpPr>
        <p:spPr/>
        <p:txBody>
          <a:bodyPr>
            <a:normAutofit/>
          </a:bodyPr>
          <a:lstStyle/>
          <a:p>
            <a:r>
              <a:rPr lang="en-US" dirty="0">
                <a:solidFill>
                  <a:srgbClr val="E57137"/>
                </a:solidFill>
              </a:rPr>
              <a:t>Requesting References in PhORCAS</a:t>
            </a:r>
          </a:p>
        </p:txBody>
      </p:sp>
      <p:sp>
        <p:nvSpPr>
          <p:cNvPr id="3" name="Text Placeholder 2">
            <a:extLst>
              <a:ext uri="{FF2B5EF4-FFF2-40B4-BE49-F238E27FC236}">
                <a16:creationId xmlns:a16="http://schemas.microsoft.com/office/drawing/2014/main" id="{F98B36B1-1E1B-4A10-8527-A7E1C6B0758E}"/>
              </a:ext>
            </a:extLst>
          </p:cNvPr>
          <p:cNvSpPr>
            <a:spLocks noGrp="1"/>
          </p:cNvSpPr>
          <p:nvPr>
            <p:ph type="body" sz="quarter" idx="11"/>
          </p:nvPr>
        </p:nvSpPr>
        <p:spPr>
          <a:xfrm>
            <a:off x="990601" y="1717675"/>
            <a:ext cx="5546678" cy="4805955"/>
          </a:xfrm>
        </p:spPr>
        <p:txBody>
          <a:bodyPr>
            <a:normAutofit/>
          </a:bodyPr>
          <a:lstStyle/>
          <a:p>
            <a:r>
              <a:rPr lang="en-US" dirty="0"/>
              <a:t>Notify Reference Writer prior to requesting through PhORCAS</a:t>
            </a:r>
          </a:p>
          <a:p>
            <a:r>
              <a:rPr lang="en-US" dirty="0"/>
              <a:t>Make sure to communicate a deadline for the reference to be submitted </a:t>
            </a:r>
          </a:p>
          <a:p>
            <a:r>
              <a:rPr lang="en-US" dirty="0"/>
              <a:t>Include any personal messages you wish to share with your reference writer </a:t>
            </a:r>
          </a:p>
        </p:txBody>
      </p:sp>
      <p:pic>
        <p:nvPicPr>
          <p:cNvPr id="4" name="Picture 3" descr="A screenshot of a form&#10;&#10;Description automatically generated">
            <a:extLst>
              <a:ext uri="{FF2B5EF4-FFF2-40B4-BE49-F238E27FC236}">
                <a16:creationId xmlns:a16="http://schemas.microsoft.com/office/drawing/2014/main" id="{5830854C-1D81-49CD-854D-DB5D29DC0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1048" y="1717675"/>
            <a:ext cx="5123089" cy="4491924"/>
          </a:xfrm>
          <a:prstGeom prst="rect">
            <a:avLst/>
          </a:prstGeom>
        </p:spPr>
      </p:pic>
      <p:pic>
        <p:nvPicPr>
          <p:cNvPr id="7" name="Audio 6">
            <a:hlinkClick r:id="" action="ppaction://media"/>
            <a:extLst>
              <a:ext uri="{FF2B5EF4-FFF2-40B4-BE49-F238E27FC236}">
                <a16:creationId xmlns:a16="http://schemas.microsoft.com/office/drawing/2014/main" id="{EFC67060-80B7-4D22-A647-8E56C1DF9C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5721374"/>
      </p:ext>
    </p:extLst>
  </p:cSld>
  <p:clrMapOvr>
    <a:masterClrMapping/>
  </p:clrMapOvr>
  <mc:AlternateContent xmlns:mc="http://schemas.openxmlformats.org/markup-compatibility/2006" xmlns:p14="http://schemas.microsoft.com/office/powerpoint/2010/main">
    <mc:Choice Requires="p14">
      <p:transition spd="slow" p14:dur="2000" advTm="71012"/>
    </mc:Choice>
    <mc:Fallback xmlns="">
      <p:transition spd="slow" advTm="71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7A215-C000-6F41-B8C8-30288EEB5DDA}"/>
              </a:ext>
            </a:extLst>
          </p:cNvPr>
          <p:cNvSpPr>
            <a:spLocks noGrp="1"/>
          </p:cNvSpPr>
          <p:nvPr>
            <p:ph type="body" sz="quarter" idx="10"/>
          </p:nvPr>
        </p:nvSpPr>
        <p:spPr>
          <a:xfrm>
            <a:off x="512064" y="431010"/>
            <a:ext cx="11108436" cy="923925"/>
          </a:xfrm>
        </p:spPr>
        <p:txBody>
          <a:bodyPr>
            <a:normAutofit/>
          </a:bodyPr>
          <a:lstStyle/>
          <a:p>
            <a:r>
              <a:rPr lang="en-US" sz="4400">
                <a:solidFill>
                  <a:srgbClr val="E57137"/>
                </a:solidFill>
              </a:rPr>
              <a:t>Sample Recommendation Form</a:t>
            </a:r>
          </a:p>
        </p:txBody>
      </p:sp>
      <p:sp>
        <p:nvSpPr>
          <p:cNvPr id="3" name="Text Placeholder 2">
            <a:extLst>
              <a:ext uri="{FF2B5EF4-FFF2-40B4-BE49-F238E27FC236}">
                <a16:creationId xmlns:a16="http://schemas.microsoft.com/office/drawing/2014/main" id="{16459E17-AED6-E44A-B74F-91E8C39E7FB1}"/>
              </a:ext>
            </a:extLst>
          </p:cNvPr>
          <p:cNvSpPr>
            <a:spLocks noGrp="1"/>
          </p:cNvSpPr>
          <p:nvPr>
            <p:ph type="body" sz="quarter" idx="11"/>
          </p:nvPr>
        </p:nvSpPr>
        <p:spPr>
          <a:xfrm>
            <a:off x="1105344" y="5763552"/>
            <a:ext cx="9921875" cy="714739"/>
          </a:xfrm>
        </p:spPr>
        <p:txBody>
          <a:bodyPr>
            <a:noAutofit/>
          </a:bodyPr>
          <a:lstStyle/>
          <a:p>
            <a:pPr marL="0" indent="0">
              <a:buNone/>
            </a:pPr>
            <a:r>
              <a:rPr lang="en-US" sz="2800">
                <a:solidFill>
                  <a:srgbClr val="006EB7"/>
                </a:solidFill>
              </a:rPr>
              <a:t>Note that some programs may request a traditional reference letter in addition to this recommendation form.</a:t>
            </a:r>
          </a:p>
          <a:p>
            <a:endParaRPr lang="en-US" sz="2800">
              <a:solidFill>
                <a:srgbClr val="006EB7"/>
              </a:solidFill>
            </a:endParaRPr>
          </a:p>
        </p:txBody>
      </p:sp>
      <p:pic>
        <p:nvPicPr>
          <p:cNvPr id="6" name="Picture 5" descr="A screenshot of a survey&#10;&#10;Description automatically generated">
            <a:extLst>
              <a:ext uri="{FF2B5EF4-FFF2-40B4-BE49-F238E27FC236}">
                <a16:creationId xmlns:a16="http://schemas.microsoft.com/office/drawing/2014/main" id="{D9F7FCD3-849B-492D-91FF-591E71EC4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154" y="1340597"/>
            <a:ext cx="5038733" cy="4176805"/>
          </a:xfrm>
          <a:prstGeom prst="rect">
            <a:avLst/>
          </a:prstGeom>
        </p:spPr>
      </p:pic>
      <p:pic>
        <p:nvPicPr>
          <p:cNvPr id="5" name="Audio 4">
            <a:hlinkClick r:id="" action="ppaction://media"/>
            <a:extLst>
              <a:ext uri="{FF2B5EF4-FFF2-40B4-BE49-F238E27FC236}">
                <a16:creationId xmlns:a16="http://schemas.microsoft.com/office/drawing/2014/main" id="{DF02E782-11EB-4839-A9B0-1210E7E9D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5829173"/>
      </p:ext>
    </p:extLst>
  </p:cSld>
  <p:clrMapOvr>
    <a:masterClrMapping/>
  </p:clrMapOvr>
  <mc:AlternateContent xmlns:mc="http://schemas.openxmlformats.org/markup-compatibility/2006" xmlns:p14="http://schemas.microsoft.com/office/powerpoint/2010/main">
    <mc:Choice Requires="p14">
      <p:transition spd="slow" p14:dur="2000" advTm="17983"/>
    </mc:Choice>
    <mc:Fallback xmlns="">
      <p:transition spd="slow" advTm="1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2E2F2C-8570-C34B-8DCE-117E54FB933F}"/>
              </a:ext>
            </a:extLst>
          </p:cNvPr>
          <p:cNvSpPr>
            <a:spLocks noGrp="1"/>
          </p:cNvSpPr>
          <p:nvPr>
            <p:ph type="body" sz="quarter" idx="10"/>
          </p:nvPr>
        </p:nvSpPr>
        <p:spPr/>
        <p:txBody>
          <a:bodyPr>
            <a:normAutofit/>
          </a:bodyPr>
          <a:lstStyle/>
          <a:p>
            <a:r>
              <a:rPr lang="en-US" sz="4400">
                <a:solidFill>
                  <a:srgbClr val="E57137"/>
                </a:solidFill>
              </a:rPr>
              <a:t>Application Materials (cont.)</a:t>
            </a:r>
          </a:p>
        </p:txBody>
      </p:sp>
      <p:sp>
        <p:nvSpPr>
          <p:cNvPr id="3" name="Text Placeholder 2">
            <a:extLst>
              <a:ext uri="{FF2B5EF4-FFF2-40B4-BE49-F238E27FC236}">
                <a16:creationId xmlns:a16="http://schemas.microsoft.com/office/drawing/2014/main" id="{2F24B08D-76D3-C44C-AD91-8047FE24F5CC}"/>
              </a:ext>
            </a:extLst>
          </p:cNvPr>
          <p:cNvSpPr>
            <a:spLocks noGrp="1"/>
          </p:cNvSpPr>
          <p:nvPr>
            <p:ph type="body" sz="quarter" idx="11"/>
          </p:nvPr>
        </p:nvSpPr>
        <p:spPr>
          <a:xfrm>
            <a:off x="512064" y="1593687"/>
            <a:ext cx="10153058" cy="4884604"/>
          </a:xfrm>
        </p:spPr>
        <p:txBody>
          <a:bodyPr>
            <a:normAutofit fontScale="92500"/>
          </a:bodyPr>
          <a:lstStyle/>
          <a:p>
            <a:pPr>
              <a:spcAft>
                <a:spcPts val="0"/>
              </a:spcAft>
            </a:pPr>
            <a:r>
              <a:rPr lang="en-US">
                <a:solidFill>
                  <a:srgbClr val="006EB7"/>
                </a:solidFill>
              </a:rPr>
              <a:t>Application Deadline</a:t>
            </a:r>
          </a:p>
          <a:p>
            <a:pPr lvl="1">
              <a:lnSpc>
                <a:spcPct val="100000"/>
              </a:lnSpc>
              <a:spcAft>
                <a:spcPts val="600"/>
              </a:spcAft>
            </a:pPr>
            <a:r>
              <a:rPr lang="en-US">
                <a:latin typeface="Franklin Gothic Book" panose="020B0503020102020204" pitchFamily="34" charset="0"/>
              </a:rPr>
              <a:t>Unique to each program </a:t>
            </a:r>
          </a:p>
          <a:p>
            <a:pPr lvl="1">
              <a:lnSpc>
                <a:spcPct val="100000"/>
              </a:lnSpc>
              <a:spcAft>
                <a:spcPts val="600"/>
              </a:spcAft>
            </a:pPr>
            <a:r>
              <a:rPr lang="en-US">
                <a:latin typeface="Franklin Gothic Book" panose="020B0503020102020204" pitchFamily="34" charset="0"/>
              </a:rPr>
              <a:t>All materials must be submitted to program by that date</a:t>
            </a:r>
          </a:p>
          <a:p>
            <a:pPr lvl="1">
              <a:lnSpc>
                <a:spcPct val="100000"/>
              </a:lnSpc>
              <a:spcAft>
                <a:spcPts val="600"/>
              </a:spcAft>
            </a:pPr>
            <a:r>
              <a:rPr lang="en-US">
                <a:latin typeface="Franklin Gothic Book" panose="020B0503020102020204" pitchFamily="34" charset="0"/>
              </a:rPr>
              <a:t>Take care of all aspects of the applications that is under your control as early as possible</a:t>
            </a:r>
          </a:p>
          <a:p>
            <a:pPr lvl="1">
              <a:lnSpc>
                <a:spcPct val="100000"/>
              </a:lnSpc>
              <a:spcAft>
                <a:spcPts val="600"/>
              </a:spcAft>
            </a:pPr>
            <a:r>
              <a:rPr lang="en-US">
                <a:latin typeface="Franklin Gothic Book" panose="020B0503020102020204" pitchFamily="34" charset="0"/>
              </a:rPr>
              <a:t>No new application will go through after 11:59PM EST on application deadline</a:t>
            </a:r>
          </a:p>
          <a:p>
            <a:pPr lvl="1">
              <a:lnSpc>
                <a:spcPct val="100000"/>
              </a:lnSpc>
              <a:spcAft>
                <a:spcPts val="600"/>
              </a:spcAft>
            </a:pPr>
            <a:r>
              <a:rPr lang="en-US">
                <a:latin typeface="Franklin Gothic Book" panose="020B0503020102020204" pitchFamily="34" charset="0"/>
              </a:rPr>
              <a:t>PhORCAS will allow transcripts and reference to go through late as long as the application is in by the deadline</a:t>
            </a:r>
          </a:p>
          <a:p>
            <a:pPr lvl="2">
              <a:lnSpc>
                <a:spcPct val="100000"/>
              </a:lnSpc>
              <a:spcAft>
                <a:spcPts val="600"/>
              </a:spcAft>
            </a:pPr>
            <a:r>
              <a:rPr lang="en-US">
                <a:latin typeface="Franklin Gothic Book" panose="020B0503020102020204" pitchFamily="34" charset="0"/>
              </a:rPr>
              <a:t>Programs may or may not honor these late deliveries</a:t>
            </a:r>
          </a:p>
          <a:p>
            <a:pPr lvl="1">
              <a:lnSpc>
                <a:spcPct val="100000"/>
              </a:lnSpc>
              <a:spcAft>
                <a:spcPts val="600"/>
              </a:spcAft>
            </a:pPr>
            <a:r>
              <a:rPr lang="en-US">
                <a:latin typeface="Franklin Gothic Book" panose="020B0503020102020204" pitchFamily="34" charset="0"/>
              </a:rPr>
              <a:t>Can be controlled by program</a:t>
            </a:r>
          </a:p>
          <a:p>
            <a:pPr lvl="2">
              <a:lnSpc>
                <a:spcPct val="100000"/>
              </a:lnSpc>
              <a:spcAft>
                <a:spcPts val="600"/>
              </a:spcAft>
            </a:pPr>
            <a:r>
              <a:rPr lang="en-US">
                <a:latin typeface="Franklin Gothic Book" panose="020B0503020102020204" pitchFamily="34" charset="0"/>
              </a:rPr>
              <a:t>Can open and close window</a:t>
            </a:r>
          </a:p>
        </p:txBody>
      </p:sp>
      <p:pic>
        <p:nvPicPr>
          <p:cNvPr id="5" name="Audio 4">
            <a:hlinkClick r:id="" action="ppaction://media"/>
            <a:extLst>
              <a:ext uri="{FF2B5EF4-FFF2-40B4-BE49-F238E27FC236}">
                <a16:creationId xmlns:a16="http://schemas.microsoft.com/office/drawing/2014/main" id="{C68E1037-0046-4973-85E7-BC2A4D9FC2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0567024"/>
      </p:ext>
    </p:extLst>
  </p:cSld>
  <p:clrMapOvr>
    <a:masterClrMapping/>
  </p:clrMapOvr>
  <mc:AlternateContent xmlns:mc="http://schemas.openxmlformats.org/markup-compatibility/2006" xmlns:p14="http://schemas.microsoft.com/office/powerpoint/2010/main">
    <mc:Choice Requires="p14">
      <p:transition spd="slow" p14:dur="2000" advTm="47961"/>
    </mc:Choice>
    <mc:Fallback xmlns="">
      <p:transition spd="slow" advTm="47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88B5AA-ACBE-8746-A71E-5CF098DFAD5F}"/>
              </a:ext>
            </a:extLst>
          </p:cNvPr>
          <p:cNvSpPr>
            <a:spLocks noGrp="1"/>
          </p:cNvSpPr>
          <p:nvPr>
            <p:ph type="body" sz="quarter" idx="10"/>
          </p:nvPr>
        </p:nvSpPr>
        <p:spPr>
          <a:xfrm>
            <a:off x="3814563" y="2861190"/>
            <a:ext cx="4682547" cy="1862138"/>
          </a:xfrm>
        </p:spPr>
        <p:txBody>
          <a:bodyPr>
            <a:normAutofit/>
          </a:bodyPr>
          <a:lstStyle/>
          <a:p>
            <a:r>
              <a:rPr lang="en-US" sz="5400"/>
              <a:t>The Match</a:t>
            </a:r>
          </a:p>
        </p:txBody>
      </p:sp>
      <p:pic>
        <p:nvPicPr>
          <p:cNvPr id="6" name="Audio 5">
            <a:hlinkClick r:id="" action="ppaction://media"/>
            <a:extLst>
              <a:ext uri="{FF2B5EF4-FFF2-40B4-BE49-F238E27FC236}">
                <a16:creationId xmlns:a16="http://schemas.microsoft.com/office/drawing/2014/main" id="{ADD8BBA6-6884-4076-A3DB-A011E15D9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350488"/>
      </p:ext>
    </p:extLst>
  </p:cSld>
  <p:clrMapOvr>
    <a:masterClrMapping/>
  </p:clrMapOvr>
  <mc:AlternateContent xmlns:mc="http://schemas.openxmlformats.org/markup-compatibility/2006" xmlns:p14="http://schemas.microsoft.com/office/powerpoint/2010/main">
    <mc:Choice Requires="p14">
      <p:transition spd="slow" p14:dur="2000" advTm="6005"/>
    </mc:Choice>
    <mc:Fallback xmlns="">
      <p:transition spd="slow" advTm="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6B2EF1-86FB-3849-A5F4-0EB23CAD205F}"/>
              </a:ext>
            </a:extLst>
          </p:cNvPr>
          <p:cNvSpPr>
            <a:spLocks noGrp="1"/>
          </p:cNvSpPr>
          <p:nvPr>
            <p:ph type="body" sz="quarter" idx="10"/>
          </p:nvPr>
        </p:nvSpPr>
        <p:spPr/>
        <p:txBody>
          <a:bodyPr>
            <a:normAutofit/>
          </a:bodyPr>
          <a:lstStyle/>
          <a:p>
            <a:r>
              <a:rPr lang="en-US" altLang="en-US" sz="4400">
                <a:solidFill>
                  <a:srgbClr val="E57137"/>
                </a:solidFill>
              </a:rPr>
              <a:t>2024 Match Conducted in Two Phases</a:t>
            </a:r>
            <a:endParaRPr lang="en-US" sz="4400">
              <a:solidFill>
                <a:srgbClr val="E57137"/>
              </a:solidFill>
            </a:endParaRPr>
          </a:p>
        </p:txBody>
      </p:sp>
      <p:sp>
        <p:nvSpPr>
          <p:cNvPr id="3" name="Text Placeholder 2">
            <a:extLst>
              <a:ext uri="{FF2B5EF4-FFF2-40B4-BE49-F238E27FC236}">
                <a16:creationId xmlns:a16="http://schemas.microsoft.com/office/drawing/2014/main" id="{A8AE33E0-0A8B-B644-B414-1649058FCB2C}"/>
              </a:ext>
            </a:extLst>
          </p:cNvPr>
          <p:cNvSpPr>
            <a:spLocks noGrp="1"/>
          </p:cNvSpPr>
          <p:nvPr>
            <p:ph type="body" sz="quarter" idx="11"/>
          </p:nvPr>
        </p:nvSpPr>
        <p:spPr>
          <a:xfrm>
            <a:off x="990600" y="1717675"/>
            <a:ext cx="10234448" cy="4336284"/>
          </a:xfrm>
        </p:spPr>
        <p:txBody>
          <a:bodyPr>
            <a:normAutofit/>
          </a:bodyPr>
          <a:lstStyle/>
          <a:p>
            <a:pPr marL="0" indent="0">
              <a:buNone/>
            </a:pPr>
            <a:r>
              <a:rPr lang="en-US" altLang="en-US">
                <a:solidFill>
                  <a:srgbClr val="006EB7"/>
                </a:solidFill>
              </a:rPr>
              <a:t>Phase I: </a:t>
            </a:r>
          </a:p>
          <a:p>
            <a:pPr marL="0" indent="0">
              <a:buNone/>
            </a:pPr>
            <a:endParaRPr lang="en-US" altLang="en-US" sz="900">
              <a:solidFill>
                <a:srgbClr val="006EB7"/>
              </a:solidFill>
            </a:endParaRPr>
          </a:p>
          <a:p>
            <a:pPr marL="0" indent="0">
              <a:buNone/>
            </a:pPr>
            <a:r>
              <a:rPr lang="en-US" altLang="en-US">
                <a:solidFill>
                  <a:srgbClr val="006EB7"/>
                </a:solidFill>
              </a:rPr>
              <a:t>All applicants and programs submit their Rank Order Lists by the Rank Order List deadline for Phase I of the Match. </a:t>
            </a:r>
          </a:p>
          <a:p>
            <a:pPr marL="0" indent="0">
              <a:buNone/>
            </a:pPr>
            <a:r>
              <a:rPr lang="en-US" altLang="en-US">
                <a:solidFill>
                  <a:srgbClr val="006EB7"/>
                </a:solidFill>
              </a:rPr>
              <a:t>The matching algorithm will be processed using those Rank Order Lists to place applicants into positions. The results of Phase I of the Match will then be distributed to applicants and programs. </a:t>
            </a:r>
          </a:p>
        </p:txBody>
      </p:sp>
      <p:pic>
        <p:nvPicPr>
          <p:cNvPr id="6" name="Audio 5">
            <a:hlinkClick r:id="" action="ppaction://media"/>
            <a:extLst>
              <a:ext uri="{FF2B5EF4-FFF2-40B4-BE49-F238E27FC236}">
                <a16:creationId xmlns:a16="http://schemas.microsoft.com/office/drawing/2014/main" id="{B47D48F5-B5A8-4E78-87E5-9FC5C052A5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5520192"/>
      </p:ext>
    </p:extLst>
  </p:cSld>
  <p:clrMapOvr>
    <a:masterClrMapping/>
  </p:clrMapOvr>
  <mc:AlternateContent xmlns:mc="http://schemas.openxmlformats.org/markup-compatibility/2006" xmlns:p14="http://schemas.microsoft.com/office/powerpoint/2010/main">
    <mc:Choice Requires="p14">
      <p:transition spd="slow" p14:dur="2000" advTm="27314"/>
    </mc:Choice>
    <mc:Fallback xmlns="">
      <p:transition spd="slow" advTm="27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6DF8D8-CD8D-354D-8E00-74C126192B3A}"/>
              </a:ext>
            </a:extLst>
          </p:cNvPr>
          <p:cNvSpPr>
            <a:spLocks noGrp="1"/>
          </p:cNvSpPr>
          <p:nvPr>
            <p:ph type="body" sz="quarter" idx="10"/>
          </p:nvPr>
        </p:nvSpPr>
        <p:spPr/>
        <p:txBody>
          <a:bodyPr>
            <a:normAutofit/>
          </a:bodyPr>
          <a:lstStyle/>
          <a:p>
            <a:r>
              <a:rPr lang="en-US" altLang="en-US" sz="4400">
                <a:solidFill>
                  <a:srgbClr val="E57137"/>
                </a:solidFill>
              </a:rPr>
              <a:t>2024 Match Conducted in Two Phases</a:t>
            </a:r>
            <a:endParaRPr lang="en-US" sz="4400">
              <a:solidFill>
                <a:srgbClr val="E57137"/>
              </a:solidFill>
            </a:endParaRPr>
          </a:p>
        </p:txBody>
      </p:sp>
      <p:sp>
        <p:nvSpPr>
          <p:cNvPr id="3" name="Text Placeholder 2">
            <a:extLst>
              <a:ext uri="{FF2B5EF4-FFF2-40B4-BE49-F238E27FC236}">
                <a16:creationId xmlns:a16="http://schemas.microsoft.com/office/drawing/2014/main" id="{F741022D-4073-3F4A-8D6A-39FD8EC31F95}"/>
              </a:ext>
            </a:extLst>
          </p:cNvPr>
          <p:cNvSpPr>
            <a:spLocks noGrp="1"/>
          </p:cNvSpPr>
          <p:nvPr>
            <p:ph type="body" sz="quarter" idx="11"/>
          </p:nvPr>
        </p:nvSpPr>
        <p:spPr>
          <a:xfrm>
            <a:off x="990600" y="1717674"/>
            <a:ext cx="10000861" cy="4600829"/>
          </a:xfrm>
        </p:spPr>
        <p:txBody>
          <a:bodyPr>
            <a:normAutofit fontScale="92500" lnSpcReduction="20000"/>
          </a:bodyPr>
          <a:lstStyle/>
          <a:p>
            <a:pPr marL="0" indent="0">
              <a:spcAft>
                <a:spcPts val="0"/>
              </a:spcAft>
              <a:buNone/>
              <a:defRPr/>
            </a:pPr>
            <a:r>
              <a:rPr lang="en-US">
                <a:solidFill>
                  <a:srgbClr val="006EB7"/>
                </a:solidFill>
              </a:rPr>
              <a:t>Phase II: </a:t>
            </a:r>
          </a:p>
          <a:p>
            <a:pPr marL="0" indent="0">
              <a:spcAft>
                <a:spcPts val="0"/>
              </a:spcAft>
              <a:buNone/>
              <a:defRPr/>
            </a:pPr>
            <a:endParaRPr lang="en-US" sz="900">
              <a:solidFill>
                <a:srgbClr val="006EB7"/>
              </a:solidFill>
            </a:endParaRPr>
          </a:p>
          <a:p>
            <a:pPr marL="0" indent="0">
              <a:spcAft>
                <a:spcPts val="0"/>
              </a:spcAft>
              <a:buNone/>
              <a:defRPr/>
            </a:pPr>
            <a:endParaRPr lang="en-US" sz="900">
              <a:solidFill>
                <a:srgbClr val="006EB7"/>
              </a:solidFill>
            </a:endParaRPr>
          </a:p>
          <a:p>
            <a:pPr marL="0" indent="0">
              <a:spcAft>
                <a:spcPts val="0"/>
              </a:spcAft>
              <a:buNone/>
              <a:defRPr/>
            </a:pPr>
            <a:endParaRPr lang="en-US" sz="900">
              <a:solidFill>
                <a:srgbClr val="006EB7"/>
              </a:solidFill>
            </a:endParaRPr>
          </a:p>
          <a:p>
            <a:pPr marL="0" indent="0">
              <a:spcAft>
                <a:spcPts val="0"/>
              </a:spcAft>
              <a:buNone/>
              <a:defRPr/>
            </a:pPr>
            <a:endParaRPr lang="en-US" sz="900">
              <a:solidFill>
                <a:srgbClr val="006EB7"/>
              </a:solidFill>
            </a:endParaRPr>
          </a:p>
          <a:p>
            <a:pPr marL="0" indent="0">
              <a:buNone/>
              <a:defRPr/>
            </a:pPr>
            <a:r>
              <a:rPr lang="en-US">
                <a:solidFill>
                  <a:srgbClr val="006EB7"/>
                </a:solidFill>
              </a:rPr>
              <a:t>Programs with unfilled positions in Phase I of the Match will offer those positions to unmatched applicants in Phase II of the Match. </a:t>
            </a:r>
          </a:p>
          <a:p>
            <a:pPr marL="0" indent="0">
              <a:spcAft>
                <a:spcPts val="0"/>
              </a:spcAft>
              <a:buNone/>
              <a:defRPr/>
            </a:pPr>
            <a:endParaRPr lang="en-US" sz="900">
              <a:solidFill>
                <a:srgbClr val="006EB7"/>
              </a:solidFill>
            </a:endParaRPr>
          </a:p>
          <a:p>
            <a:pPr marL="0" indent="0">
              <a:spcAft>
                <a:spcPts val="0"/>
              </a:spcAft>
              <a:buNone/>
              <a:defRPr/>
            </a:pPr>
            <a:r>
              <a:rPr lang="en-US">
                <a:solidFill>
                  <a:srgbClr val="006EB7"/>
                </a:solidFill>
              </a:rPr>
              <a:t>All applicants seeking positions after Phase I and all programs with available positions after Phase I submit their Rank Order Lists by the Rank Order List deadline for Phase II of the Match. A second match will be carried out using those Rank Order Lists, and the results of Phase II of the Match will then be distributed.</a:t>
            </a:r>
          </a:p>
        </p:txBody>
      </p:sp>
      <p:pic>
        <p:nvPicPr>
          <p:cNvPr id="5" name="Audio 4">
            <a:hlinkClick r:id="" action="ppaction://media"/>
            <a:extLst>
              <a:ext uri="{FF2B5EF4-FFF2-40B4-BE49-F238E27FC236}">
                <a16:creationId xmlns:a16="http://schemas.microsoft.com/office/drawing/2014/main" id="{9B9EA61C-356B-4A73-9613-AEBAF07138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107523"/>
      </p:ext>
    </p:extLst>
  </p:cSld>
  <p:clrMapOvr>
    <a:masterClrMapping/>
  </p:clrMapOvr>
  <mc:AlternateContent xmlns:mc="http://schemas.openxmlformats.org/markup-compatibility/2006" xmlns:p14="http://schemas.microsoft.com/office/powerpoint/2010/main">
    <mc:Choice Requires="p14">
      <p:transition spd="slow" p14:dur="2000" advTm="42642"/>
    </mc:Choice>
    <mc:Fallback xmlns="">
      <p:transition spd="slow" advTm="42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3A0701-6CE2-984A-9487-BC9DF2003E3D}"/>
              </a:ext>
            </a:extLst>
          </p:cNvPr>
          <p:cNvSpPr>
            <a:spLocks noGrp="1"/>
          </p:cNvSpPr>
          <p:nvPr>
            <p:ph type="body" sz="quarter" idx="10"/>
          </p:nvPr>
        </p:nvSpPr>
        <p:spPr/>
        <p:txBody>
          <a:bodyPr>
            <a:normAutofit/>
          </a:bodyPr>
          <a:lstStyle/>
          <a:p>
            <a:r>
              <a:rPr lang="en-US" sz="4400">
                <a:solidFill>
                  <a:srgbClr val="E57137"/>
                </a:solidFill>
              </a:rPr>
              <a:t>Post Match: The Scramble</a:t>
            </a:r>
          </a:p>
        </p:txBody>
      </p:sp>
      <p:sp>
        <p:nvSpPr>
          <p:cNvPr id="3" name="Text Placeholder 2">
            <a:extLst>
              <a:ext uri="{FF2B5EF4-FFF2-40B4-BE49-F238E27FC236}">
                <a16:creationId xmlns:a16="http://schemas.microsoft.com/office/drawing/2014/main" id="{C722CEAD-90EF-DB48-8051-1AD0C7F06497}"/>
              </a:ext>
            </a:extLst>
          </p:cNvPr>
          <p:cNvSpPr>
            <a:spLocks noGrp="1"/>
          </p:cNvSpPr>
          <p:nvPr>
            <p:ph type="body" sz="quarter" idx="11"/>
          </p:nvPr>
        </p:nvSpPr>
        <p:spPr>
          <a:xfrm>
            <a:off x="512064" y="1673817"/>
            <a:ext cx="10246048" cy="4644687"/>
          </a:xfrm>
        </p:spPr>
        <p:txBody>
          <a:bodyPr/>
          <a:lstStyle/>
          <a:p>
            <a:pPr marL="0" indent="0">
              <a:spcAft>
                <a:spcPts val="0"/>
              </a:spcAft>
              <a:buNone/>
              <a:defRPr/>
            </a:pPr>
            <a:r>
              <a:rPr lang="en-US" sz="2200">
                <a:solidFill>
                  <a:srgbClr val="006EB7"/>
                </a:solidFill>
              </a:rPr>
              <a:t>After the results of Phase II of the Match are released, a Post-Match process will be implemented, in accordance with </a:t>
            </a:r>
            <a:r>
              <a:rPr lang="en-US" sz="2200">
                <a:solidFill>
                  <a:srgbClr val="006EB7"/>
                </a:solidFill>
                <a:hlinkClick r:id="rId5">
                  <a:extLst>
                    <a:ext uri="{A12FA001-AC4F-418D-AE19-62706E023703}">
                      <ahyp:hlinkClr xmlns:ahyp="http://schemas.microsoft.com/office/drawing/2018/hyperlinkcolor" val="tx"/>
                    </a:ext>
                  </a:extLst>
                </a:hlinkClick>
              </a:rPr>
              <a:t>ASHP Match Rules</a:t>
            </a:r>
            <a:r>
              <a:rPr lang="en-US" sz="2200">
                <a:solidFill>
                  <a:srgbClr val="006EB7"/>
                </a:solidFill>
              </a:rPr>
              <a:t>, to assist applicants who are still seeking a residency to be placed into programs with positions available. </a:t>
            </a:r>
          </a:p>
          <a:p>
            <a:pPr marL="0" indent="0">
              <a:spcAft>
                <a:spcPts val="0"/>
              </a:spcAft>
              <a:buNone/>
              <a:defRPr/>
            </a:pPr>
            <a:endParaRPr lang="en-US" sz="2200">
              <a:solidFill>
                <a:srgbClr val="006EB7"/>
              </a:solidFill>
            </a:endParaRPr>
          </a:p>
          <a:p>
            <a:pPr marL="0" indent="0">
              <a:spcAft>
                <a:spcPts val="0"/>
              </a:spcAft>
              <a:buNone/>
              <a:defRPr/>
            </a:pPr>
            <a:endParaRPr lang="en-US" altLang="en-US" sz="800"/>
          </a:p>
          <a:p>
            <a:pPr>
              <a:spcAft>
                <a:spcPts val="0"/>
              </a:spcAft>
              <a:defRPr/>
            </a:pPr>
            <a:r>
              <a:rPr lang="en-US" altLang="en-US" sz="2200">
                <a:solidFill>
                  <a:srgbClr val="006EB7"/>
                </a:solidFill>
              </a:rPr>
              <a:t>PhORCAS Adds Structure to the Scramble</a:t>
            </a:r>
          </a:p>
          <a:p>
            <a:pPr lvl="1">
              <a:spcBef>
                <a:spcPts val="1100"/>
              </a:spcBef>
              <a:spcAft>
                <a:spcPts val="600"/>
              </a:spcAft>
              <a:defRPr/>
            </a:pPr>
            <a:r>
              <a:rPr lang="en-US" sz="2200">
                <a:latin typeface="Franklin Gothic Book" panose="020B0503020102020204" pitchFamily="34" charset="0"/>
              </a:rPr>
              <a:t>List of programs with available positions after Phase II of the Match will be provided on the Match web site beginning at 12:00 p.m. Eastern Time. Applicants who do not obtain a position in the Match will be able to use PhORCAS to prepare applications to programs that have positions available</a:t>
            </a:r>
          </a:p>
          <a:p>
            <a:pPr lvl="1">
              <a:spcBef>
                <a:spcPts val="1100"/>
              </a:spcBef>
              <a:spcAft>
                <a:spcPts val="600"/>
              </a:spcAft>
              <a:defRPr/>
            </a:pPr>
            <a:r>
              <a:rPr lang="en-US" sz="2200">
                <a:latin typeface="Franklin Gothic Book" panose="020B0503020102020204" pitchFamily="34" charset="0"/>
              </a:rPr>
              <a:t>Programs will be able to update information on positions available after the Match on the Match website</a:t>
            </a:r>
            <a:endParaRPr lang="en-US" altLang="en-US" sz="2200">
              <a:latin typeface="Franklin Gothic Book" panose="020B0503020102020204" pitchFamily="34" charset="0"/>
              <a:cs typeface="Arial" pitchFamily="34" charset="0"/>
            </a:endParaRPr>
          </a:p>
        </p:txBody>
      </p:sp>
      <p:pic>
        <p:nvPicPr>
          <p:cNvPr id="16" name="Audio 15">
            <a:hlinkClick r:id="" action="ppaction://media"/>
            <a:extLst>
              <a:ext uri="{FF2B5EF4-FFF2-40B4-BE49-F238E27FC236}">
                <a16:creationId xmlns:a16="http://schemas.microsoft.com/office/drawing/2014/main" id="{6681DAFA-ABFA-433C-8DED-C13CD4DEE9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1835358"/>
      </p:ext>
    </p:extLst>
  </p:cSld>
  <p:clrMapOvr>
    <a:masterClrMapping/>
  </p:clrMapOvr>
  <mc:AlternateContent xmlns:mc="http://schemas.openxmlformats.org/markup-compatibility/2006" xmlns:p14="http://schemas.microsoft.com/office/powerpoint/2010/main">
    <mc:Choice Requires="p14">
      <p:transition spd="slow" p14:dur="2000" advTm="53313"/>
    </mc:Choice>
    <mc:Fallback xmlns="">
      <p:transition spd="slow" advTm="53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77903E-42C0-E94A-BCD0-9C2F37E9349E}"/>
              </a:ext>
            </a:extLst>
          </p:cNvPr>
          <p:cNvSpPr>
            <a:spLocks noGrp="1"/>
          </p:cNvSpPr>
          <p:nvPr>
            <p:ph type="body" sz="quarter" idx="10"/>
          </p:nvPr>
        </p:nvSpPr>
        <p:spPr/>
        <p:txBody>
          <a:bodyPr>
            <a:normAutofit/>
          </a:bodyPr>
          <a:lstStyle/>
          <a:p>
            <a:r>
              <a:rPr lang="en-US" sz="4400" spc="50">
                <a:ln w="11430"/>
                <a:solidFill>
                  <a:srgbClr val="E57137"/>
                </a:solidFill>
                <a:cs typeface="Arial" pitchFamily="34" charset="0"/>
              </a:rPr>
              <a:t>Timeline 2023-2024</a:t>
            </a:r>
            <a:endParaRPr lang="en-US" sz="4400">
              <a:solidFill>
                <a:srgbClr val="E57137"/>
              </a:solidFill>
            </a:endParaRPr>
          </a:p>
        </p:txBody>
      </p:sp>
      <p:graphicFrame>
        <p:nvGraphicFramePr>
          <p:cNvPr id="4" name="Table 3">
            <a:extLst>
              <a:ext uri="{FF2B5EF4-FFF2-40B4-BE49-F238E27FC236}">
                <a16:creationId xmlns:a16="http://schemas.microsoft.com/office/drawing/2014/main" id="{53DBAE9F-76F1-9645-9639-3152CF2FEF07}"/>
              </a:ext>
            </a:extLst>
          </p:cNvPr>
          <p:cNvGraphicFramePr>
            <a:graphicFrameLocks noGrp="1"/>
          </p:cNvGraphicFramePr>
          <p:nvPr>
            <p:extLst>
              <p:ext uri="{D42A27DB-BD31-4B8C-83A1-F6EECF244321}">
                <p14:modId xmlns:p14="http://schemas.microsoft.com/office/powerpoint/2010/main" val="3841777940"/>
              </p:ext>
            </p:extLst>
          </p:nvPr>
        </p:nvGraphicFramePr>
        <p:xfrm>
          <a:off x="1500298" y="1328344"/>
          <a:ext cx="9131968" cy="5120544"/>
        </p:xfrm>
        <a:graphic>
          <a:graphicData uri="http://schemas.openxmlformats.org/drawingml/2006/table">
            <a:tbl>
              <a:tblPr firstRow="1" bandRow="1">
                <a:tableStyleId>{69CF1AB2-1976-4502-BF36-3FF5EA218861}</a:tableStyleId>
              </a:tblPr>
              <a:tblGrid>
                <a:gridCol w="1627497">
                  <a:extLst>
                    <a:ext uri="{9D8B030D-6E8A-4147-A177-3AD203B41FA5}">
                      <a16:colId xmlns:a16="http://schemas.microsoft.com/office/drawing/2014/main" val="20000"/>
                    </a:ext>
                  </a:extLst>
                </a:gridCol>
                <a:gridCol w="7504471">
                  <a:extLst>
                    <a:ext uri="{9D8B030D-6E8A-4147-A177-3AD203B41FA5}">
                      <a16:colId xmlns:a16="http://schemas.microsoft.com/office/drawing/2014/main" val="20001"/>
                    </a:ext>
                  </a:extLst>
                </a:gridCol>
              </a:tblGrid>
              <a:tr h="558238">
                <a:tc>
                  <a:txBody>
                    <a:bodyPr/>
                    <a:lstStyle/>
                    <a:p>
                      <a:pPr eaLnBrk="1" hangingPunct="1">
                        <a:buFontTx/>
                        <a:buNone/>
                      </a:pPr>
                      <a:r>
                        <a:rPr lang="en-US" sz="1600" dirty="0"/>
                        <a:t>November 1</a:t>
                      </a:r>
                      <a:r>
                        <a:rPr lang="en-US" sz="1600" baseline="30000" dirty="0"/>
                        <a:t>st</a:t>
                      </a:r>
                      <a:r>
                        <a:rPr lang="en-US" sz="1600" dirty="0"/>
                        <a:t>, 2023</a:t>
                      </a:r>
                      <a:endParaRPr lang="en-US" sz="1600" dirty="0">
                        <a:solidFill>
                          <a:srgbClr val="2068BA"/>
                        </a:solidFill>
                        <a:latin typeface="Franklin Gothic Book" panose="020B0503020102020204"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Applicants can register in PhORCAS and sign up for NMS </a:t>
                      </a:r>
                      <a:endParaRPr lang="en-US" altLang="en-US" sz="1600">
                        <a:solidFill>
                          <a:srgbClr val="2068BA"/>
                        </a:solidFill>
                        <a:latin typeface="Franklin Gothic Book" panose="020B0503020102020204" pitchFamily="34" charset="0"/>
                        <a:cs typeface="Arial" pitchFamily="34" charset="0"/>
                      </a:endParaRPr>
                    </a:p>
                  </a:txBody>
                  <a:tcPr marT="45714" marB="45714"/>
                </a:tc>
                <a:extLst>
                  <a:ext uri="{0D108BD9-81ED-4DB2-BD59-A6C34878D82A}">
                    <a16:rowId xmlns:a16="http://schemas.microsoft.com/office/drawing/2014/main" val="10000"/>
                  </a:ext>
                </a:extLst>
              </a:tr>
              <a:tr h="323185">
                <a:tc>
                  <a:txBody>
                    <a:bodyPr/>
                    <a:lstStyle/>
                    <a:p>
                      <a:pPr eaLnBrk="1" hangingPunct="1">
                        <a:buFontTx/>
                        <a:buNone/>
                      </a:pPr>
                      <a:r>
                        <a:rPr lang="en-US" altLang="en-US" sz="1600" dirty="0"/>
                        <a:t>March 1</a:t>
                      </a:r>
                      <a:r>
                        <a:rPr lang="en-US" altLang="en-US" sz="1600" baseline="30000" dirty="0"/>
                        <a:t>st</a:t>
                      </a:r>
                      <a:r>
                        <a:rPr lang="en-US" altLang="en-US" sz="1600" dirty="0"/>
                        <a:t>, 2024</a:t>
                      </a:r>
                      <a:endParaRPr lang="en-US" altLang="en-US" sz="1600" dirty="0">
                        <a:solidFill>
                          <a:srgbClr val="2068BA"/>
                        </a:solidFill>
                        <a:latin typeface="Franklin Gothic Book" panose="020B0503020102020204" pitchFamily="34" charset="0"/>
                        <a:cs typeface="Arial" pitchFamily="34" charset="0"/>
                      </a:endParaRPr>
                    </a:p>
                  </a:txBody>
                  <a:tcPr marT="45714" marB="45714"/>
                </a:tc>
                <a:tc>
                  <a:txBody>
                    <a:bodyPr/>
                    <a:lstStyle/>
                    <a:p>
                      <a:r>
                        <a:rPr lang="en-US" altLang="en-US" sz="1600" dirty="0"/>
                        <a:t>Phase I MATCH: Rank order</a:t>
                      </a:r>
                      <a:r>
                        <a:rPr lang="en-US" altLang="en-US" sz="1600" baseline="0" dirty="0"/>
                        <a:t> list due to NMS directly by 11:59 pm EST</a:t>
                      </a:r>
                      <a:endParaRPr lang="en-US" sz="1600" dirty="0">
                        <a:solidFill>
                          <a:srgbClr val="2068BA"/>
                        </a:solidFill>
                        <a:latin typeface="Franklin Gothic Book" panose="020B0503020102020204" pitchFamily="34" charset="0"/>
                      </a:endParaRPr>
                    </a:p>
                  </a:txBody>
                  <a:tcPr marT="45714" marB="45714"/>
                </a:tc>
                <a:extLst>
                  <a:ext uri="{0D108BD9-81ED-4DB2-BD59-A6C34878D82A}">
                    <a16:rowId xmlns:a16="http://schemas.microsoft.com/office/drawing/2014/main" val="10001"/>
                  </a:ext>
                </a:extLst>
              </a:tr>
              <a:tr h="793290">
                <a:tc>
                  <a:txBody>
                    <a:bodyPr/>
                    <a:lstStyle/>
                    <a:p>
                      <a:pPr eaLnBrk="1" hangingPunct="1">
                        <a:buFontTx/>
                        <a:buNone/>
                      </a:pPr>
                      <a:r>
                        <a:rPr lang="en-US" altLang="en-US" sz="1600" dirty="0"/>
                        <a:t>March 13</a:t>
                      </a:r>
                      <a:r>
                        <a:rPr lang="en-US" altLang="en-US" sz="1600" baseline="30000" dirty="0"/>
                        <a:t>th</a:t>
                      </a:r>
                      <a:r>
                        <a:rPr lang="en-US" altLang="en-US" sz="1600" dirty="0"/>
                        <a:t> </a:t>
                      </a:r>
                      <a:endParaRPr lang="en-US" altLang="en-US" sz="1600" dirty="0">
                        <a:solidFill>
                          <a:srgbClr val="2068BA"/>
                        </a:solidFill>
                        <a:latin typeface="Franklin Gothic Book" panose="020B0503020102020204" pitchFamily="34" charset="0"/>
                        <a:cs typeface="Arial"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Phase I MATCH: Results released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60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Available positions for Phase II are posted beginning at 12:00 p.m. Eastern Time</a:t>
                      </a:r>
                      <a:endParaRPr lang="en-US" altLang="en-US" sz="1600">
                        <a:solidFill>
                          <a:srgbClr val="2068BA"/>
                        </a:solidFill>
                        <a:latin typeface="Franklin Gothic Book" panose="020B0503020102020204" pitchFamily="34" charset="0"/>
                        <a:cs typeface="Arial" pitchFamily="34" charset="0"/>
                      </a:endParaRPr>
                    </a:p>
                  </a:txBody>
                  <a:tcPr marT="45714" marB="45714"/>
                </a:tc>
                <a:extLst>
                  <a:ext uri="{0D108BD9-81ED-4DB2-BD59-A6C34878D82A}">
                    <a16:rowId xmlns:a16="http://schemas.microsoft.com/office/drawing/2014/main" val="10002"/>
                  </a:ext>
                </a:extLst>
              </a:tr>
              <a:tr h="323185">
                <a:tc>
                  <a:txBody>
                    <a:bodyPr/>
                    <a:lstStyle/>
                    <a:p>
                      <a:pPr eaLnBrk="1" hangingPunct="1">
                        <a:buFontTx/>
                        <a:buNone/>
                      </a:pPr>
                      <a:r>
                        <a:rPr lang="en-US" altLang="en-US" sz="1600" dirty="0"/>
                        <a:t>March 18</a:t>
                      </a:r>
                      <a:r>
                        <a:rPr lang="en-US" altLang="en-US" sz="1600" baseline="30000" dirty="0"/>
                        <a:t>th</a:t>
                      </a:r>
                      <a:r>
                        <a:rPr lang="en-US" altLang="en-US" sz="1600" dirty="0"/>
                        <a:t> </a:t>
                      </a:r>
                      <a:endParaRPr lang="en-US" sz="1600" dirty="0">
                        <a:solidFill>
                          <a:srgbClr val="2068BA"/>
                        </a:solidFill>
                        <a:latin typeface="Franklin Gothic Book" panose="020B0503020102020204" pitchFamily="34" charset="0"/>
                      </a:endParaRPr>
                    </a:p>
                  </a:txBody>
                  <a:tcPr marT="45714" marB="45714"/>
                </a:tc>
                <a:tc>
                  <a:txBody>
                    <a:bodyPr/>
                    <a:lstStyle/>
                    <a:p>
                      <a:r>
                        <a:rPr lang="en-US" altLang="en-US" sz="1600"/>
                        <a:t>Phase II MATCH: Applicants still seeking positions can submit</a:t>
                      </a:r>
                      <a:r>
                        <a:rPr lang="en-US" altLang="en-US" sz="1600" baseline="0"/>
                        <a:t> </a:t>
                      </a:r>
                      <a:r>
                        <a:rPr lang="en-US" altLang="en-US" sz="1600"/>
                        <a:t>applications </a:t>
                      </a:r>
                      <a:endParaRPr lang="en-US" sz="1600">
                        <a:solidFill>
                          <a:srgbClr val="2068BA"/>
                        </a:solidFill>
                        <a:latin typeface="Franklin Gothic Book" panose="020B0503020102020204" pitchFamily="34" charset="0"/>
                      </a:endParaRPr>
                    </a:p>
                  </a:txBody>
                  <a:tcPr marT="45714" marB="45714"/>
                </a:tc>
                <a:extLst>
                  <a:ext uri="{0D108BD9-81ED-4DB2-BD59-A6C34878D82A}">
                    <a16:rowId xmlns:a16="http://schemas.microsoft.com/office/drawing/2014/main" val="10003"/>
                  </a:ext>
                </a:extLst>
              </a:tr>
              <a:tr h="323185">
                <a:tc>
                  <a:txBody>
                    <a:bodyPr/>
                    <a:lstStyle/>
                    <a:p>
                      <a:pPr eaLnBrk="1" hangingPunct="1">
                        <a:buFontTx/>
                        <a:buNone/>
                      </a:pPr>
                      <a:r>
                        <a:rPr lang="en-US" altLang="en-US" sz="1600" dirty="0"/>
                        <a:t>March 25</a:t>
                      </a:r>
                      <a:r>
                        <a:rPr lang="en-US" altLang="en-US" sz="1600" baseline="30000" dirty="0"/>
                        <a:t>th</a:t>
                      </a:r>
                      <a:r>
                        <a:rPr lang="en-US" altLang="en-US" sz="1600" dirty="0"/>
                        <a:t> </a:t>
                      </a:r>
                      <a:endParaRPr lang="en-US" sz="1600" dirty="0">
                        <a:solidFill>
                          <a:srgbClr val="2068BA"/>
                        </a:solidFill>
                        <a:latin typeface="Franklin Gothic Book" panose="020B0503020102020204"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Phase II MATCH: Rank order list can be submitted to NMS directly</a:t>
                      </a:r>
                      <a:endParaRPr lang="en-US" altLang="en-US" sz="1600">
                        <a:solidFill>
                          <a:srgbClr val="2068BA"/>
                        </a:solidFill>
                        <a:latin typeface="Franklin Gothic Book" panose="020B0503020102020204" pitchFamily="34" charset="0"/>
                        <a:cs typeface="Arial" pitchFamily="34" charset="0"/>
                      </a:endParaRPr>
                    </a:p>
                  </a:txBody>
                  <a:tcPr marT="45714" marB="45714"/>
                </a:tc>
                <a:extLst>
                  <a:ext uri="{0D108BD9-81ED-4DB2-BD59-A6C34878D82A}">
                    <a16:rowId xmlns:a16="http://schemas.microsoft.com/office/drawing/2014/main" val="10004"/>
                  </a:ext>
                </a:extLst>
              </a:tr>
              <a:tr h="558238">
                <a:tc>
                  <a:txBody>
                    <a:bodyPr/>
                    <a:lstStyle/>
                    <a:p>
                      <a:pPr eaLnBrk="1" hangingPunct="1">
                        <a:buFontTx/>
                        <a:buNone/>
                      </a:pPr>
                      <a:r>
                        <a:rPr lang="en-US" altLang="en-US" sz="1600" dirty="0"/>
                        <a:t>April 3</a:t>
                      </a:r>
                      <a:r>
                        <a:rPr lang="en-US" altLang="en-US" sz="1600" baseline="30000" dirty="0"/>
                        <a:t>rd</a:t>
                      </a:r>
                      <a:r>
                        <a:rPr lang="en-US" altLang="en-US" sz="1600" dirty="0"/>
                        <a:t> 		</a:t>
                      </a:r>
                      <a:endParaRPr lang="en-US" sz="1600" dirty="0">
                        <a:solidFill>
                          <a:srgbClr val="2068BA"/>
                        </a:solidFill>
                        <a:latin typeface="Franklin Gothic Book" panose="020B0503020102020204"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Phase II MATCH: Rank order list due to NMS directly</a:t>
                      </a:r>
                      <a:br>
                        <a:rPr lang="en-US" altLang="en-US" sz="1600"/>
                      </a:br>
                      <a:r>
                        <a:rPr lang="en-US" altLang="en-US" sz="1600"/>
                        <a:t>(</a:t>
                      </a:r>
                      <a:r>
                        <a:rPr lang="en-US" sz="1600"/>
                        <a:t>Rank Order Lists for Phase II MATCH cannot be accepted after this date.)</a:t>
                      </a:r>
                      <a:endParaRPr lang="en-US" sz="1600">
                        <a:solidFill>
                          <a:srgbClr val="2068BA"/>
                        </a:solidFill>
                        <a:latin typeface="Franklin Gothic Book" panose="020B0503020102020204" pitchFamily="34" charset="0"/>
                      </a:endParaRPr>
                    </a:p>
                  </a:txBody>
                  <a:tcPr marT="45714" marB="45714"/>
                </a:tc>
                <a:extLst>
                  <a:ext uri="{0D108BD9-81ED-4DB2-BD59-A6C34878D82A}">
                    <a16:rowId xmlns:a16="http://schemas.microsoft.com/office/drawing/2014/main" val="10005"/>
                  </a:ext>
                </a:extLst>
              </a:tr>
              <a:tr h="1498447">
                <a:tc>
                  <a:txBody>
                    <a:bodyPr/>
                    <a:lstStyle/>
                    <a:p>
                      <a:pPr eaLnBrk="1" hangingPunct="1">
                        <a:buFontTx/>
                        <a:buNone/>
                      </a:pPr>
                      <a:r>
                        <a:rPr lang="en-US" altLang="en-US" sz="1600" dirty="0"/>
                        <a:t>April 10</a:t>
                      </a:r>
                      <a:r>
                        <a:rPr lang="en-US" altLang="en-US" sz="1600" baseline="30000" dirty="0"/>
                        <a:t>th</a:t>
                      </a:r>
                      <a:r>
                        <a:rPr lang="en-US" altLang="en-US" sz="1600" dirty="0"/>
                        <a:t> </a:t>
                      </a:r>
                      <a:endParaRPr lang="en-US" sz="1600" dirty="0">
                        <a:solidFill>
                          <a:srgbClr val="2068BA"/>
                        </a:solidFill>
                        <a:latin typeface="Franklin Gothic Book" panose="020B0503020102020204"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Phase II MATCH: Results released</a:t>
                      </a:r>
                      <a:br>
                        <a:rPr lang="en-US" altLang="en-US" sz="1600"/>
                      </a:br>
                      <a:endParaRPr lang="en-US" sz="1600"/>
                    </a:p>
                    <a:p>
                      <a:pPr marL="0" marR="0" indent="0" algn="l" defTabSz="914400" rtl="0" eaLnBrk="1" fontAlgn="auto" latinLnBrk="0" hangingPunct="1">
                        <a:lnSpc>
                          <a:spcPct val="100000"/>
                        </a:lnSpc>
                        <a:spcBef>
                          <a:spcPts val="0"/>
                        </a:spcBef>
                        <a:spcAft>
                          <a:spcPts val="0"/>
                        </a:spcAft>
                        <a:buClrTx/>
                        <a:buSzTx/>
                        <a:buFontTx/>
                        <a:buNone/>
                        <a:tabLst/>
                        <a:defRPr/>
                      </a:pPr>
                      <a:r>
                        <a:rPr lang="en-US" sz="1600"/>
                        <a:t>List of programs with available positions after Phase II of the Match will be provided on the Match web site beginning at 12:00 p.m. Eastern Time. Applicants who do not obtain a position in the Match will be able to use PhORCAS to prepare applications to programs that have positions available.</a:t>
                      </a:r>
                      <a:endParaRPr lang="en-US" altLang="en-US" sz="1600">
                        <a:solidFill>
                          <a:srgbClr val="2068BA"/>
                        </a:solidFill>
                        <a:latin typeface="Franklin Gothic Book" panose="020B0503020102020204" pitchFamily="34" charset="0"/>
                        <a:cs typeface="Arial" pitchFamily="34" charset="0"/>
                      </a:endParaRPr>
                    </a:p>
                  </a:txBody>
                  <a:tcPr marT="45714" marB="45714"/>
                </a:tc>
                <a:extLst>
                  <a:ext uri="{0D108BD9-81ED-4DB2-BD59-A6C34878D82A}">
                    <a16:rowId xmlns:a16="http://schemas.microsoft.com/office/drawing/2014/main" val="10006"/>
                  </a:ext>
                </a:extLst>
              </a:tr>
              <a:tr h="541714">
                <a:tc>
                  <a:txBody>
                    <a:bodyPr/>
                    <a:lstStyle/>
                    <a:p>
                      <a:r>
                        <a:rPr lang="en-US" altLang="en-US" sz="1600" dirty="0"/>
                        <a:t>April 11</a:t>
                      </a:r>
                      <a:r>
                        <a:rPr lang="en-US" altLang="en-US" sz="1600" baseline="30000" dirty="0"/>
                        <a:t>th</a:t>
                      </a:r>
                      <a:r>
                        <a:rPr lang="en-US" altLang="en-US" sz="1600" dirty="0"/>
                        <a:t> </a:t>
                      </a:r>
                      <a:endParaRPr lang="en-US" sz="1600" dirty="0">
                        <a:solidFill>
                          <a:srgbClr val="2068BA"/>
                        </a:solidFill>
                        <a:latin typeface="Franklin Gothic Book" panose="020B0503020102020204"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dirty="0"/>
                        <a:t>Applicant</a:t>
                      </a:r>
                      <a:r>
                        <a:rPr lang="en-US" altLang="en-US" sz="1600" baseline="0" dirty="0"/>
                        <a:t>s can submit for post-match positions starting at 12pm EST, and sites can review these applications. </a:t>
                      </a:r>
                      <a:endParaRPr lang="en-US" altLang="en-US" sz="1600" dirty="0">
                        <a:solidFill>
                          <a:srgbClr val="2068BA"/>
                        </a:solidFill>
                        <a:latin typeface="Franklin Gothic Book" panose="020B0503020102020204" pitchFamily="34" charset="0"/>
                        <a:cs typeface="Arial" pitchFamily="34" charset="0"/>
                      </a:endParaRPr>
                    </a:p>
                  </a:txBody>
                  <a:tcPr marT="45714" marB="45714"/>
                </a:tc>
                <a:extLst>
                  <a:ext uri="{0D108BD9-81ED-4DB2-BD59-A6C34878D82A}">
                    <a16:rowId xmlns:a16="http://schemas.microsoft.com/office/drawing/2014/main" val="10007"/>
                  </a:ext>
                </a:extLst>
              </a:tr>
            </a:tbl>
          </a:graphicData>
        </a:graphic>
      </p:graphicFrame>
      <p:sp>
        <p:nvSpPr>
          <p:cNvPr id="3" name="TextBox 2"/>
          <p:cNvSpPr txBox="1"/>
          <p:nvPr/>
        </p:nvSpPr>
        <p:spPr>
          <a:xfrm>
            <a:off x="0" y="6627168"/>
            <a:ext cx="5797685" cy="230832"/>
          </a:xfrm>
          <a:prstGeom prst="rect">
            <a:avLst/>
          </a:prstGeom>
          <a:noFill/>
        </p:spPr>
        <p:txBody>
          <a:bodyPr wrap="square" rtlCol="0">
            <a:spAutoFit/>
          </a:bodyPr>
          <a:lstStyle/>
          <a:p>
            <a:r>
              <a:rPr lang="en-US" sz="900">
                <a:latin typeface="Franklin Gothic Book" panose="020B0503020102020204" pitchFamily="34" charset="0"/>
              </a:rPr>
              <a:t>Source: https://natmatch.com/ashprmp/schedule.html</a:t>
            </a:r>
          </a:p>
        </p:txBody>
      </p:sp>
      <p:pic>
        <p:nvPicPr>
          <p:cNvPr id="20" name="Audio 19">
            <a:hlinkClick r:id="" action="ppaction://media"/>
            <a:extLst>
              <a:ext uri="{FF2B5EF4-FFF2-40B4-BE49-F238E27FC236}">
                <a16:creationId xmlns:a16="http://schemas.microsoft.com/office/drawing/2014/main" id="{1A66AD12-2CA6-45C1-A1BD-8669063A51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4210375"/>
      </p:ext>
    </p:extLst>
  </p:cSld>
  <p:clrMapOvr>
    <a:masterClrMapping/>
  </p:clrMapOvr>
  <mc:AlternateContent xmlns:mc="http://schemas.openxmlformats.org/markup-compatibility/2006" xmlns:p14="http://schemas.microsoft.com/office/powerpoint/2010/main">
    <mc:Choice Requires="p14">
      <p:transition spd="slow" p14:dur="2000" advTm="122932"/>
    </mc:Choice>
    <mc:Fallback xmlns="">
      <p:transition spd="slow" advTm="122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5C2BBE-34BB-AE43-85B4-47E3980FCA69}"/>
              </a:ext>
            </a:extLst>
          </p:cNvPr>
          <p:cNvSpPr>
            <a:spLocks noGrp="1"/>
          </p:cNvSpPr>
          <p:nvPr>
            <p:ph type="body" sz="quarter" idx="10"/>
          </p:nvPr>
        </p:nvSpPr>
        <p:spPr/>
        <p:txBody>
          <a:bodyPr>
            <a:normAutofit/>
          </a:bodyPr>
          <a:lstStyle/>
          <a:p>
            <a:r>
              <a:rPr lang="en-US" sz="4400" dirty="0">
                <a:solidFill>
                  <a:srgbClr val="E57137"/>
                </a:solidFill>
              </a:rPr>
              <a:t>2023 Statistics</a:t>
            </a:r>
          </a:p>
        </p:txBody>
      </p:sp>
      <p:pic>
        <p:nvPicPr>
          <p:cNvPr id="6" name="Picture 5" descr="Chart&#10;&#10;Description automatically generated">
            <a:extLst>
              <a:ext uri="{FF2B5EF4-FFF2-40B4-BE49-F238E27FC236}">
                <a16:creationId xmlns:a16="http://schemas.microsoft.com/office/drawing/2014/main" id="{9E91C807-088B-E440-B95E-F8F3540AFF5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23994" y="319844"/>
            <a:ext cx="1792741" cy="1602262"/>
          </a:xfrm>
          <a:prstGeom prst="rect">
            <a:avLst/>
          </a:prstGeom>
        </p:spPr>
      </p:pic>
      <p:sp>
        <p:nvSpPr>
          <p:cNvPr id="7" name="TextBox 6">
            <a:extLst>
              <a:ext uri="{FF2B5EF4-FFF2-40B4-BE49-F238E27FC236}">
                <a16:creationId xmlns:a16="http://schemas.microsoft.com/office/drawing/2014/main" id="{5BDCA053-C9BE-394A-975E-30AE37830362}"/>
              </a:ext>
            </a:extLst>
          </p:cNvPr>
          <p:cNvSpPr txBox="1"/>
          <p:nvPr/>
        </p:nvSpPr>
        <p:spPr>
          <a:xfrm>
            <a:off x="0" y="6627168"/>
            <a:ext cx="3303037" cy="230832"/>
          </a:xfrm>
          <a:prstGeom prst="rect">
            <a:avLst/>
          </a:prstGeom>
          <a:noFill/>
        </p:spPr>
        <p:txBody>
          <a:bodyPr wrap="square" rtlCol="0">
            <a:spAutoFit/>
          </a:bodyPr>
          <a:lstStyle/>
          <a:p>
            <a:r>
              <a:rPr lang="en-US" sz="900">
                <a:latin typeface="Franklin Gothic Book" panose="020B0503020102020204" pitchFamily="34" charset="0"/>
              </a:rPr>
              <a:t>This Photo by Unknown Author is licensed under CC BY-NC-ND</a:t>
            </a:r>
          </a:p>
        </p:txBody>
      </p:sp>
      <p:graphicFrame>
        <p:nvGraphicFramePr>
          <p:cNvPr id="11" name="Text Placeholder 2">
            <a:extLst>
              <a:ext uri="{FF2B5EF4-FFF2-40B4-BE49-F238E27FC236}">
                <a16:creationId xmlns:a16="http://schemas.microsoft.com/office/drawing/2014/main" id="{E5B1B215-5789-425B-80A1-0BE34F8417BE}"/>
              </a:ext>
            </a:extLst>
          </p:cNvPr>
          <p:cNvGraphicFramePr/>
          <p:nvPr>
            <p:extLst>
              <p:ext uri="{D42A27DB-BD31-4B8C-83A1-F6EECF244321}">
                <p14:modId xmlns:p14="http://schemas.microsoft.com/office/powerpoint/2010/main" val="575485376"/>
              </p:ext>
            </p:extLst>
          </p:nvPr>
        </p:nvGraphicFramePr>
        <p:xfrm>
          <a:off x="729343" y="2273738"/>
          <a:ext cx="10131490" cy="40447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2" name="Audio 21">
            <a:hlinkClick r:id="" action="ppaction://media"/>
            <a:extLst>
              <a:ext uri="{FF2B5EF4-FFF2-40B4-BE49-F238E27FC236}">
                <a16:creationId xmlns:a16="http://schemas.microsoft.com/office/drawing/2014/main" id="{2C7A9EC9-4CB2-49A7-93AA-3A63C77CDD5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5814956"/>
      </p:ext>
    </p:extLst>
  </p:cSld>
  <p:clrMapOvr>
    <a:masterClrMapping/>
  </p:clrMapOvr>
  <mc:AlternateContent xmlns:mc="http://schemas.openxmlformats.org/markup-compatibility/2006" xmlns:p14="http://schemas.microsoft.com/office/powerpoint/2010/main">
    <mc:Choice Requires="p14">
      <p:transition spd="slow" p14:dur="2000" advTm="42274"/>
    </mc:Choice>
    <mc:Fallback xmlns="">
      <p:transition spd="slow" advTm="42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5C2BBE-34BB-AE43-85B4-47E3980FCA69}"/>
              </a:ext>
            </a:extLst>
          </p:cNvPr>
          <p:cNvSpPr>
            <a:spLocks noGrp="1"/>
          </p:cNvSpPr>
          <p:nvPr>
            <p:ph type="body" sz="quarter" idx="10"/>
          </p:nvPr>
        </p:nvSpPr>
        <p:spPr/>
        <p:txBody>
          <a:bodyPr>
            <a:normAutofit/>
          </a:bodyPr>
          <a:lstStyle/>
          <a:p>
            <a:r>
              <a:rPr lang="en-US" sz="4400">
                <a:solidFill>
                  <a:srgbClr val="E57137"/>
                </a:solidFill>
              </a:rPr>
              <a:t>2023 Statistics</a:t>
            </a:r>
          </a:p>
        </p:txBody>
      </p:sp>
      <p:pic>
        <p:nvPicPr>
          <p:cNvPr id="6" name="Picture 5" descr="Chart&#10;&#10;Description automatically generated">
            <a:extLst>
              <a:ext uri="{FF2B5EF4-FFF2-40B4-BE49-F238E27FC236}">
                <a16:creationId xmlns:a16="http://schemas.microsoft.com/office/drawing/2014/main" id="{9E91C807-088B-E440-B95E-F8F3540AFF5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23994" y="319844"/>
            <a:ext cx="1792741" cy="1602262"/>
          </a:xfrm>
          <a:prstGeom prst="rect">
            <a:avLst/>
          </a:prstGeom>
        </p:spPr>
      </p:pic>
      <p:sp>
        <p:nvSpPr>
          <p:cNvPr id="7" name="TextBox 6">
            <a:extLst>
              <a:ext uri="{FF2B5EF4-FFF2-40B4-BE49-F238E27FC236}">
                <a16:creationId xmlns:a16="http://schemas.microsoft.com/office/drawing/2014/main" id="{5BDCA053-C9BE-394A-975E-30AE37830362}"/>
              </a:ext>
            </a:extLst>
          </p:cNvPr>
          <p:cNvSpPr txBox="1"/>
          <p:nvPr/>
        </p:nvSpPr>
        <p:spPr>
          <a:xfrm>
            <a:off x="0" y="6627168"/>
            <a:ext cx="3303037" cy="230832"/>
          </a:xfrm>
          <a:prstGeom prst="rect">
            <a:avLst/>
          </a:prstGeom>
          <a:noFill/>
        </p:spPr>
        <p:txBody>
          <a:bodyPr wrap="square" rtlCol="0">
            <a:spAutoFit/>
          </a:bodyPr>
          <a:lstStyle/>
          <a:p>
            <a:r>
              <a:rPr lang="en-US" sz="900">
                <a:latin typeface="Franklin Gothic Book" panose="020B0503020102020204" pitchFamily="34" charset="0"/>
              </a:rPr>
              <a:t>This Photo by Unknown Author is licensed under CC BY-NC-ND</a:t>
            </a:r>
          </a:p>
        </p:txBody>
      </p:sp>
      <p:graphicFrame>
        <p:nvGraphicFramePr>
          <p:cNvPr id="11" name="Text Placeholder 2">
            <a:extLst>
              <a:ext uri="{FF2B5EF4-FFF2-40B4-BE49-F238E27FC236}">
                <a16:creationId xmlns:a16="http://schemas.microsoft.com/office/drawing/2014/main" id="{E5B1B215-5789-425B-80A1-0BE34F8417BE}"/>
              </a:ext>
            </a:extLst>
          </p:cNvPr>
          <p:cNvGraphicFramePr/>
          <p:nvPr>
            <p:extLst>
              <p:ext uri="{D42A27DB-BD31-4B8C-83A1-F6EECF244321}">
                <p14:modId xmlns:p14="http://schemas.microsoft.com/office/powerpoint/2010/main" val="2434193559"/>
              </p:ext>
            </p:extLst>
          </p:nvPr>
        </p:nvGraphicFramePr>
        <p:xfrm>
          <a:off x="729343" y="2493574"/>
          <a:ext cx="9832909" cy="37876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Audio 2">
            <a:hlinkClick r:id="" action="ppaction://media"/>
            <a:extLst>
              <a:ext uri="{FF2B5EF4-FFF2-40B4-BE49-F238E27FC236}">
                <a16:creationId xmlns:a16="http://schemas.microsoft.com/office/drawing/2014/main" id="{BE07BA0B-A9AF-4518-A0B1-6FBE3BDD84B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08982"/>
      </p:ext>
    </p:extLst>
  </p:cSld>
  <p:clrMapOvr>
    <a:masterClrMapping/>
  </p:clrMapOvr>
  <mc:AlternateContent xmlns:mc="http://schemas.openxmlformats.org/markup-compatibility/2006" xmlns:p14="http://schemas.microsoft.com/office/powerpoint/2010/main">
    <mc:Choice Requires="p14">
      <p:transition spd="slow" p14:dur="2000" advTm="32738"/>
    </mc:Choice>
    <mc:Fallback xmlns="">
      <p:transition spd="slow" advTm="3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069B17-795C-2B49-81F7-F233672D0503}"/>
              </a:ext>
            </a:extLst>
          </p:cNvPr>
          <p:cNvSpPr>
            <a:spLocks noGrp="1"/>
          </p:cNvSpPr>
          <p:nvPr>
            <p:ph type="body" sz="quarter" idx="10"/>
          </p:nvPr>
        </p:nvSpPr>
        <p:spPr/>
        <p:txBody>
          <a:bodyPr/>
          <a:lstStyle/>
          <a:p>
            <a:r>
              <a:rPr lang="en-US">
                <a:solidFill>
                  <a:srgbClr val="E57137"/>
                </a:solidFill>
              </a:rPr>
              <a:t>ASHP Role in Residency Training</a:t>
            </a:r>
          </a:p>
        </p:txBody>
      </p:sp>
      <p:graphicFrame>
        <p:nvGraphicFramePr>
          <p:cNvPr id="5" name="Text Placeholder 2">
            <a:extLst>
              <a:ext uri="{FF2B5EF4-FFF2-40B4-BE49-F238E27FC236}">
                <a16:creationId xmlns:a16="http://schemas.microsoft.com/office/drawing/2014/main" id="{301B0378-6B8F-41FF-8784-9FC2D53E71EA}"/>
              </a:ext>
            </a:extLst>
          </p:cNvPr>
          <p:cNvGraphicFramePr/>
          <p:nvPr>
            <p:extLst>
              <p:ext uri="{D42A27DB-BD31-4B8C-83A1-F6EECF244321}">
                <p14:modId xmlns:p14="http://schemas.microsoft.com/office/powerpoint/2010/main" val="2933022464"/>
              </p:ext>
            </p:extLst>
          </p:nvPr>
        </p:nvGraphicFramePr>
        <p:xfrm>
          <a:off x="990600" y="1717675"/>
          <a:ext cx="9921875" cy="38719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EA09FBE0-1513-471C-B205-387A97D4EA4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0880460"/>
      </p:ext>
    </p:extLst>
  </p:cSld>
  <p:clrMapOvr>
    <a:masterClrMapping/>
  </p:clrMapOvr>
  <mc:AlternateContent xmlns:mc="http://schemas.openxmlformats.org/markup-compatibility/2006" xmlns:p14="http://schemas.microsoft.com/office/powerpoint/2010/main">
    <mc:Choice Requires="p14">
      <p:transition spd="slow" p14:dur="2000" advTm="36277"/>
    </mc:Choice>
    <mc:Fallback xmlns="">
      <p:transition spd="slow" advTm="36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22DA-7C87-BC49-9E29-5F3CC429AAA4}"/>
              </a:ext>
            </a:extLst>
          </p:cNvPr>
          <p:cNvSpPr>
            <a:spLocks noGrp="1"/>
          </p:cNvSpPr>
          <p:nvPr>
            <p:ph type="body" sz="quarter" idx="10"/>
          </p:nvPr>
        </p:nvSpPr>
        <p:spPr/>
        <p:txBody>
          <a:bodyPr>
            <a:normAutofit/>
          </a:bodyPr>
          <a:lstStyle/>
          <a:p>
            <a:r>
              <a:rPr lang="en-US" sz="4400">
                <a:solidFill>
                  <a:srgbClr val="E57137"/>
                </a:solidFill>
              </a:rPr>
              <a:t>Tips and Tricks</a:t>
            </a:r>
          </a:p>
        </p:txBody>
      </p:sp>
      <p:sp>
        <p:nvSpPr>
          <p:cNvPr id="3" name="Text Placeholder 2">
            <a:extLst>
              <a:ext uri="{FF2B5EF4-FFF2-40B4-BE49-F238E27FC236}">
                <a16:creationId xmlns:a16="http://schemas.microsoft.com/office/drawing/2014/main" id="{F8D2C5A4-DB92-334B-8019-48572AE99636}"/>
              </a:ext>
            </a:extLst>
          </p:cNvPr>
          <p:cNvSpPr>
            <a:spLocks noGrp="1"/>
          </p:cNvSpPr>
          <p:nvPr>
            <p:ph type="body" sz="quarter" idx="11"/>
          </p:nvPr>
        </p:nvSpPr>
        <p:spPr>
          <a:xfrm>
            <a:off x="512064" y="1717675"/>
            <a:ext cx="10246048" cy="4373159"/>
          </a:xfrm>
        </p:spPr>
        <p:txBody>
          <a:bodyPr>
            <a:normAutofit/>
          </a:bodyPr>
          <a:lstStyle/>
          <a:p>
            <a:pPr>
              <a:spcAft>
                <a:spcPts val="0"/>
              </a:spcAft>
            </a:pPr>
            <a:r>
              <a:rPr lang="en-US">
                <a:solidFill>
                  <a:srgbClr val="006EB7"/>
                </a:solidFill>
              </a:rPr>
              <a:t>Trouble Logging In?</a:t>
            </a:r>
          </a:p>
          <a:p>
            <a:pPr lvl="1">
              <a:spcAft>
                <a:spcPts val="600"/>
              </a:spcAft>
            </a:pPr>
            <a:r>
              <a:rPr lang="en-US">
                <a:latin typeface="Franklin Gothic Book" panose="020B0503020102020204" pitchFamily="34" charset="0"/>
              </a:rPr>
              <a:t>Make sure you are using the 2023 – 2024 ‘applicant’ portal</a:t>
            </a:r>
          </a:p>
          <a:p>
            <a:pPr lvl="1">
              <a:spcAft>
                <a:spcPts val="1200"/>
              </a:spcAft>
            </a:pPr>
            <a:r>
              <a:rPr lang="en-US">
                <a:latin typeface="Franklin Gothic Book" panose="020B0503020102020204" pitchFamily="34" charset="0"/>
              </a:rPr>
              <a:t>There are other portals for reference writers and programs to log in from</a:t>
            </a:r>
          </a:p>
          <a:p>
            <a:pPr>
              <a:spcAft>
                <a:spcPts val="0"/>
              </a:spcAft>
            </a:pPr>
            <a:r>
              <a:rPr lang="en-US">
                <a:solidFill>
                  <a:srgbClr val="006EB7"/>
                </a:solidFill>
              </a:rPr>
              <a:t>Do NOT create more than one account</a:t>
            </a:r>
          </a:p>
          <a:p>
            <a:pPr lvl="1">
              <a:spcAft>
                <a:spcPts val="1200"/>
              </a:spcAft>
            </a:pPr>
            <a:r>
              <a:rPr lang="en-US">
                <a:latin typeface="Franklin Gothic Book" panose="020B0503020102020204" pitchFamily="34" charset="0"/>
              </a:rPr>
              <a:t>Contact PhORCAS Customer Service if you are having issues</a:t>
            </a:r>
          </a:p>
          <a:p>
            <a:pPr>
              <a:spcAft>
                <a:spcPts val="0"/>
              </a:spcAft>
            </a:pPr>
            <a:r>
              <a:rPr lang="en-US">
                <a:solidFill>
                  <a:srgbClr val="006EB7"/>
                </a:solidFill>
              </a:rPr>
              <a:t>Avoid special fonts and symbols when uploading documents</a:t>
            </a:r>
          </a:p>
          <a:p>
            <a:pPr lvl="1"/>
            <a:r>
              <a:rPr lang="en-US">
                <a:latin typeface="Franklin Gothic Book" panose="020B0503020102020204" pitchFamily="34" charset="0"/>
              </a:rPr>
              <a:t>Stick with Times New Roman or Arial</a:t>
            </a:r>
          </a:p>
        </p:txBody>
      </p:sp>
      <p:pic>
        <p:nvPicPr>
          <p:cNvPr id="8" name="Picture 7" descr="A picture containing sitting, toy, sign&#10;&#10;Description automatically generated">
            <a:extLst>
              <a:ext uri="{FF2B5EF4-FFF2-40B4-BE49-F238E27FC236}">
                <a16:creationId xmlns:a16="http://schemas.microsoft.com/office/drawing/2014/main" id="{19C3666D-5634-BC4D-B001-F79E8D12F5CA}"/>
              </a:ext>
            </a:extLst>
          </p:cNvPr>
          <p:cNvPicPr>
            <a:picLocks noChangeAspect="1"/>
          </p:cNvPicPr>
          <p:nvPr/>
        </p:nvPicPr>
        <p:blipFill rotWithShape="1">
          <a:blip r:embed="rId5" cstate="print">
            <a:clrChange>
              <a:clrFrom>
                <a:srgbClr val="FDFDFD"/>
              </a:clrFrom>
              <a:clrTo>
                <a:srgbClr val="FDFDFD">
                  <a:alpha val="0"/>
                </a:srgbClr>
              </a:clrTo>
            </a:clrChange>
            <a:alphaModFix/>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3592" t="7095" b="9188"/>
          <a:stretch/>
        </p:blipFill>
        <p:spPr>
          <a:xfrm rot="20227525">
            <a:off x="9006011" y="63436"/>
            <a:ext cx="1979675" cy="2385098"/>
          </a:xfrm>
          <a:prstGeom prst="rect">
            <a:avLst/>
          </a:prstGeom>
        </p:spPr>
      </p:pic>
      <p:sp>
        <p:nvSpPr>
          <p:cNvPr id="10" name="TextBox 9">
            <a:extLst>
              <a:ext uri="{FF2B5EF4-FFF2-40B4-BE49-F238E27FC236}">
                <a16:creationId xmlns:a16="http://schemas.microsoft.com/office/drawing/2014/main" id="{0BFAD440-563E-B34F-8FB3-AA621A848C4D}"/>
              </a:ext>
            </a:extLst>
          </p:cNvPr>
          <p:cNvSpPr txBox="1"/>
          <p:nvPr/>
        </p:nvSpPr>
        <p:spPr>
          <a:xfrm>
            <a:off x="0" y="6627168"/>
            <a:ext cx="3303037" cy="230832"/>
          </a:xfrm>
          <a:prstGeom prst="rect">
            <a:avLst/>
          </a:prstGeom>
          <a:noFill/>
        </p:spPr>
        <p:txBody>
          <a:bodyPr wrap="square" rtlCol="0">
            <a:spAutoFit/>
          </a:bodyPr>
          <a:lstStyle/>
          <a:p>
            <a:r>
              <a:rPr lang="en-US" sz="900">
                <a:latin typeface="Franklin Gothic Book" panose="020B0503020102020204" pitchFamily="34" charset="0"/>
              </a:rPr>
              <a:t>This Photo by Unknown Author is licensed under CC BY-NC-ND</a:t>
            </a:r>
          </a:p>
        </p:txBody>
      </p:sp>
      <p:pic>
        <p:nvPicPr>
          <p:cNvPr id="6" name="Audio 5">
            <a:hlinkClick r:id="" action="ppaction://media"/>
            <a:extLst>
              <a:ext uri="{FF2B5EF4-FFF2-40B4-BE49-F238E27FC236}">
                <a16:creationId xmlns:a16="http://schemas.microsoft.com/office/drawing/2014/main" id="{DA63519F-05B8-42B0-92FE-9F069BB121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2428462"/>
      </p:ext>
    </p:extLst>
  </p:cSld>
  <p:clrMapOvr>
    <a:masterClrMapping/>
  </p:clrMapOvr>
  <mc:AlternateContent xmlns:mc="http://schemas.openxmlformats.org/markup-compatibility/2006" xmlns:p14="http://schemas.microsoft.com/office/powerpoint/2010/main">
    <mc:Choice Requires="p14">
      <p:transition spd="slow" p14:dur="2000" advTm="44266"/>
    </mc:Choice>
    <mc:Fallback xmlns="">
      <p:transition spd="slow" advTm="4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8FD1D-F039-3248-9146-6DDF302461C3}"/>
              </a:ext>
            </a:extLst>
          </p:cNvPr>
          <p:cNvSpPr>
            <a:spLocks noGrp="1"/>
          </p:cNvSpPr>
          <p:nvPr>
            <p:ph type="body" sz="quarter" idx="10"/>
          </p:nvPr>
        </p:nvSpPr>
        <p:spPr/>
        <p:txBody>
          <a:bodyPr>
            <a:normAutofit/>
          </a:bodyPr>
          <a:lstStyle/>
          <a:p>
            <a:r>
              <a:rPr lang="en-US" sz="4400">
                <a:solidFill>
                  <a:srgbClr val="E57137"/>
                </a:solidFill>
              </a:rPr>
              <a:t>Tips and Tricks (cont.)</a:t>
            </a:r>
          </a:p>
        </p:txBody>
      </p:sp>
      <p:sp>
        <p:nvSpPr>
          <p:cNvPr id="3" name="Text Placeholder 2">
            <a:extLst>
              <a:ext uri="{FF2B5EF4-FFF2-40B4-BE49-F238E27FC236}">
                <a16:creationId xmlns:a16="http://schemas.microsoft.com/office/drawing/2014/main" id="{73F56984-5290-0F49-8EEC-E26DB2DE3145}"/>
              </a:ext>
            </a:extLst>
          </p:cNvPr>
          <p:cNvSpPr>
            <a:spLocks noGrp="1"/>
          </p:cNvSpPr>
          <p:nvPr>
            <p:ph type="body" sz="quarter" idx="11"/>
          </p:nvPr>
        </p:nvSpPr>
        <p:spPr>
          <a:xfrm>
            <a:off x="512064" y="1660849"/>
            <a:ext cx="9921875" cy="4889240"/>
          </a:xfrm>
        </p:spPr>
        <p:txBody>
          <a:bodyPr>
            <a:normAutofit lnSpcReduction="10000"/>
          </a:bodyPr>
          <a:lstStyle/>
          <a:p>
            <a:pPr>
              <a:spcAft>
                <a:spcPts val="0"/>
              </a:spcAft>
            </a:pPr>
            <a:r>
              <a:rPr lang="en-US">
                <a:solidFill>
                  <a:srgbClr val="006EB7"/>
                </a:solidFill>
              </a:rPr>
              <a:t>Unaccredited residency programs and fellowship programs are not in PhORCAS</a:t>
            </a:r>
          </a:p>
          <a:p>
            <a:pPr lvl="1">
              <a:spcAft>
                <a:spcPts val="1200"/>
              </a:spcAft>
            </a:pPr>
            <a:r>
              <a:rPr lang="en-US">
                <a:latin typeface="Franklin Gothic Book" panose="020B0503020102020204" pitchFamily="34" charset="0"/>
              </a:rPr>
              <a:t>Clarification: Those that are in the process of ASHP accreditation status (such as pre-candidate and candidate) use PhORCAS</a:t>
            </a:r>
          </a:p>
          <a:p>
            <a:pPr>
              <a:spcAft>
                <a:spcPts val="0"/>
              </a:spcAft>
            </a:pPr>
            <a:r>
              <a:rPr lang="en-US">
                <a:solidFill>
                  <a:srgbClr val="006EB7"/>
                </a:solidFill>
              </a:rPr>
              <a:t>Reference writers </a:t>
            </a:r>
            <a:r>
              <a:rPr lang="en-US">
                <a:solidFill>
                  <a:srgbClr val="006EB7"/>
                </a:solidFill>
                <a:sym typeface="Wingdings" panose="05000000000000000000" pitchFamily="2" charset="2"/>
              </a:rPr>
              <a:t>use the standard PhORCAS form to submit their support</a:t>
            </a:r>
          </a:p>
          <a:p>
            <a:pPr lvl="1">
              <a:spcAft>
                <a:spcPts val="1200"/>
              </a:spcAft>
            </a:pPr>
            <a:r>
              <a:rPr lang="en-US">
                <a:latin typeface="Franklin Gothic Book" panose="020B0503020102020204" pitchFamily="34" charset="0"/>
                <a:sym typeface="Wingdings" panose="05000000000000000000" pitchFamily="2" charset="2"/>
              </a:rPr>
              <a:t>No document uploading required</a:t>
            </a:r>
          </a:p>
          <a:p>
            <a:pPr>
              <a:spcAft>
                <a:spcPts val="0"/>
              </a:spcAft>
            </a:pPr>
            <a:r>
              <a:rPr lang="en-US">
                <a:solidFill>
                  <a:srgbClr val="006EB7"/>
                </a:solidFill>
                <a:sym typeface="Wingdings" panose="05000000000000000000" pitchFamily="2" charset="2"/>
              </a:rPr>
              <a:t>Foreign graduates</a:t>
            </a:r>
          </a:p>
          <a:p>
            <a:pPr lvl="1"/>
            <a:r>
              <a:rPr lang="en-US">
                <a:latin typeface="Franklin Gothic Book" panose="020B0503020102020204" pitchFamily="34" charset="0"/>
                <a:sym typeface="Wingdings" panose="05000000000000000000" pitchFamily="2" charset="2"/>
              </a:rPr>
              <a:t>New Visa</a:t>
            </a:r>
          </a:p>
          <a:p>
            <a:pPr lvl="1"/>
            <a:r>
              <a:rPr lang="en-US">
                <a:latin typeface="Franklin Gothic Book" panose="020B0503020102020204" pitchFamily="34" charset="0"/>
                <a:sym typeface="Wingdings" panose="05000000000000000000" pitchFamily="2" charset="2"/>
              </a:rPr>
              <a:t>Must be pre-approved</a:t>
            </a:r>
          </a:p>
          <a:p>
            <a:pPr lvl="1"/>
            <a:r>
              <a:rPr lang="en-US">
                <a:latin typeface="Franklin Gothic Book" panose="020B0503020102020204" pitchFamily="34" charset="0"/>
                <a:sym typeface="Wingdings" panose="05000000000000000000" pitchFamily="2" charset="2"/>
              </a:rPr>
              <a:t>Need proof of either RPh license or FPGEC from the NABP</a:t>
            </a:r>
          </a:p>
        </p:txBody>
      </p:sp>
      <p:pic>
        <p:nvPicPr>
          <p:cNvPr id="6" name="Audio 5">
            <a:hlinkClick r:id="" action="ppaction://media"/>
            <a:extLst>
              <a:ext uri="{FF2B5EF4-FFF2-40B4-BE49-F238E27FC236}">
                <a16:creationId xmlns:a16="http://schemas.microsoft.com/office/drawing/2014/main" id="{48027988-B3D1-4948-B121-DFFCDDAB8C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670573"/>
      </p:ext>
    </p:extLst>
  </p:cSld>
  <p:clrMapOvr>
    <a:masterClrMapping/>
  </p:clrMapOvr>
  <mc:AlternateContent xmlns:mc="http://schemas.openxmlformats.org/markup-compatibility/2006" xmlns:p14="http://schemas.microsoft.com/office/powerpoint/2010/main">
    <mc:Choice Requires="p14">
      <p:transition spd="slow" p14:dur="2000" advTm="49445"/>
    </mc:Choice>
    <mc:Fallback xmlns="">
      <p:transition spd="slow" advTm="49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8FD1D-F039-3248-9146-6DDF302461C3}"/>
              </a:ext>
            </a:extLst>
          </p:cNvPr>
          <p:cNvSpPr>
            <a:spLocks noGrp="1"/>
          </p:cNvSpPr>
          <p:nvPr>
            <p:ph type="body" sz="quarter" idx="10"/>
          </p:nvPr>
        </p:nvSpPr>
        <p:spPr/>
        <p:txBody>
          <a:bodyPr>
            <a:normAutofit/>
          </a:bodyPr>
          <a:lstStyle/>
          <a:p>
            <a:r>
              <a:rPr lang="en-US" sz="4400">
                <a:solidFill>
                  <a:srgbClr val="E57137"/>
                </a:solidFill>
              </a:rPr>
              <a:t>Tips and Tricks (cont.)</a:t>
            </a:r>
          </a:p>
        </p:txBody>
      </p:sp>
      <p:sp>
        <p:nvSpPr>
          <p:cNvPr id="3" name="Text Placeholder 2">
            <a:extLst>
              <a:ext uri="{FF2B5EF4-FFF2-40B4-BE49-F238E27FC236}">
                <a16:creationId xmlns:a16="http://schemas.microsoft.com/office/drawing/2014/main" id="{73F56984-5290-0F49-8EEC-E26DB2DE3145}"/>
              </a:ext>
            </a:extLst>
          </p:cNvPr>
          <p:cNvSpPr>
            <a:spLocks noGrp="1"/>
          </p:cNvSpPr>
          <p:nvPr>
            <p:ph type="body" sz="quarter" idx="11"/>
          </p:nvPr>
        </p:nvSpPr>
        <p:spPr>
          <a:xfrm>
            <a:off x="512064" y="1872658"/>
            <a:ext cx="9921875" cy="3871913"/>
          </a:xfrm>
        </p:spPr>
        <p:txBody>
          <a:bodyPr>
            <a:normAutofit/>
          </a:bodyPr>
          <a:lstStyle/>
          <a:p>
            <a:pPr>
              <a:spcAft>
                <a:spcPts val="0"/>
              </a:spcAft>
            </a:pPr>
            <a:r>
              <a:rPr lang="en-US" dirty="0">
                <a:solidFill>
                  <a:srgbClr val="006EB7"/>
                </a:solidFill>
              </a:rPr>
              <a:t>Do not wait until the night of the deadline to e-submit your application</a:t>
            </a:r>
          </a:p>
          <a:p>
            <a:pPr lvl="1"/>
            <a:r>
              <a:rPr lang="en-US" dirty="0">
                <a:latin typeface="Franklin Gothic Book" panose="020B0503020102020204" pitchFamily="34" charset="0"/>
              </a:rPr>
              <a:t>If you have trouble uploading last minute, you may miss the program’s deadline</a:t>
            </a:r>
          </a:p>
          <a:p>
            <a:pPr lvl="1"/>
            <a:r>
              <a:rPr lang="en-US" dirty="0">
                <a:latin typeface="Franklin Gothic Book" panose="020B0503020102020204" pitchFamily="34" charset="0"/>
              </a:rPr>
              <a:t>Consider getting applications in early to allow sites to review your application in more detail</a:t>
            </a:r>
          </a:p>
          <a:p>
            <a:pPr>
              <a:spcAft>
                <a:spcPts val="0"/>
              </a:spcAft>
            </a:pPr>
            <a:r>
              <a:rPr lang="en-US" dirty="0">
                <a:solidFill>
                  <a:srgbClr val="006EB7"/>
                </a:solidFill>
                <a:latin typeface="Franklin Gothic Book" panose="020B0503020102020204" pitchFamily="34" charset="0"/>
              </a:rPr>
              <a:t>Register for 2023 ASHP Mid</a:t>
            </a:r>
            <a:r>
              <a:rPr lang="en-US" dirty="0">
                <a:solidFill>
                  <a:srgbClr val="006EB7"/>
                </a:solidFill>
              </a:rPr>
              <a:t>year</a:t>
            </a:r>
          </a:p>
          <a:p>
            <a:pPr lvl="1"/>
            <a:r>
              <a:rPr lang="en-US" dirty="0">
                <a:latin typeface="Franklin Gothic Book" panose="020B0503020102020204" pitchFamily="34" charset="0"/>
              </a:rPr>
              <a:t>Anaheim, California </a:t>
            </a:r>
          </a:p>
          <a:p>
            <a:pPr lvl="1"/>
            <a:r>
              <a:rPr lang="en-US" dirty="0">
                <a:latin typeface="Franklin Gothic Book" panose="020B0503020102020204" pitchFamily="34" charset="0"/>
              </a:rPr>
              <a:t>Residency showcase</a:t>
            </a:r>
          </a:p>
          <a:p>
            <a:pPr lvl="1"/>
            <a:endParaRPr lang="en-US" dirty="0">
              <a:latin typeface="Franklin Gothic Book" panose="020B0503020102020204" pitchFamily="34" charset="0"/>
            </a:endParaRPr>
          </a:p>
        </p:txBody>
      </p:sp>
      <p:pic>
        <p:nvPicPr>
          <p:cNvPr id="6" name="Audio 5">
            <a:hlinkClick r:id="" action="ppaction://media"/>
            <a:extLst>
              <a:ext uri="{FF2B5EF4-FFF2-40B4-BE49-F238E27FC236}">
                <a16:creationId xmlns:a16="http://schemas.microsoft.com/office/drawing/2014/main" id="{0D23C9BF-6AD1-42C6-ABD6-837FECBB1B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0366412"/>
      </p:ext>
    </p:extLst>
  </p:cSld>
  <p:clrMapOvr>
    <a:masterClrMapping/>
  </p:clrMapOvr>
  <mc:AlternateContent xmlns:mc="http://schemas.openxmlformats.org/markup-compatibility/2006" xmlns:p14="http://schemas.microsoft.com/office/powerpoint/2010/main">
    <mc:Choice Requires="p14">
      <p:transition spd="slow" p14:dur="2000" advTm="46614"/>
    </mc:Choice>
    <mc:Fallback xmlns="">
      <p:transition spd="slow" advTm="46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520F99-A4EA-2749-952C-5496C1A04D88}"/>
              </a:ext>
            </a:extLst>
          </p:cNvPr>
          <p:cNvSpPr>
            <a:spLocks noGrp="1"/>
          </p:cNvSpPr>
          <p:nvPr>
            <p:ph type="body" sz="quarter" idx="10"/>
          </p:nvPr>
        </p:nvSpPr>
        <p:spPr/>
        <p:txBody>
          <a:bodyPr>
            <a:normAutofit/>
          </a:bodyPr>
          <a:lstStyle/>
          <a:p>
            <a:r>
              <a:rPr lang="en-US" altLang="en-US" sz="4400">
                <a:solidFill>
                  <a:srgbClr val="E57137"/>
                </a:solidFill>
              </a:rPr>
              <a:t>Need More Information?</a:t>
            </a:r>
            <a:endParaRPr lang="en-US" sz="4400">
              <a:solidFill>
                <a:srgbClr val="E57137"/>
              </a:solidFill>
            </a:endParaRPr>
          </a:p>
        </p:txBody>
      </p:sp>
      <p:sp>
        <p:nvSpPr>
          <p:cNvPr id="3" name="Text Placeholder 2">
            <a:extLst>
              <a:ext uri="{FF2B5EF4-FFF2-40B4-BE49-F238E27FC236}">
                <a16:creationId xmlns:a16="http://schemas.microsoft.com/office/drawing/2014/main" id="{C6E607AB-6BF1-454B-913D-50FB0F0E9911}"/>
              </a:ext>
            </a:extLst>
          </p:cNvPr>
          <p:cNvSpPr>
            <a:spLocks noGrp="1"/>
          </p:cNvSpPr>
          <p:nvPr>
            <p:ph type="body" sz="quarter" idx="11"/>
          </p:nvPr>
        </p:nvSpPr>
        <p:spPr>
          <a:xfrm>
            <a:off x="661555" y="1353994"/>
            <a:ext cx="10718510" cy="4964510"/>
          </a:xfrm>
        </p:spPr>
        <p:txBody>
          <a:bodyPr lIns="91440" tIns="45720" rIns="91440" bIns="45720" anchor="t">
            <a:normAutofit fontScale="85000" lnSpcReduction="20000"/>
          </a:bodyPr>
          <a:lstStyle/>
          <a:p>
            <a:pPr>
              <a:spcAft>
                <a:spcPts val="0"/>
              </a:spcAft>
            </a:pPr>
            <a:r>
              <a:rPr lang="en-US" altLang="en-US" dirty="0">
                <a:solidFill>
                  <a:srgbClr val="006EB7"/>
                </a:solidFill>
                <a:latin typeface="Franklin Gothic Book"/>
              </a:rPr>
              <a:t>Website</a:t>
            </a:r>
          </a:p>
          <a:p>
            <a:pPr lvl="1"/>
            <a:r>
              <a:rPr lang="en-US" altLang="en-US" dirty="0">
                <a:solidFill>
                  <a:srgbClr val="0070C0"/>
                </a:solidFill>
                <a:ea typeface="+mn-lt"/>
                <a:cs typeface="+mn-lt"/>
                <a:hlinkClick r:id="rId5">
                  <a:extLst>
                    <a:ext uri="{A12FA001-AC4F-418D-AE19-62706E023703}">
                      <ahyp:hlinkClr xmlns:ahyp="http://schemas.microsoft.com/office/drawing/2018/hyperlinkcolor" val="tx"/>
                    </a:ext>
                  </a:extLst>
                </a:hlinkClick>
              </a:rPr>
              <a:t>https://www.ashp.org/phorcas</a:t>
            </a:r>
            <a:endParaRPr lang="en-US" altLang="en-US" dirty="0">
              <a:solidFill>
                <a:srgbClr val="0070C0"/>
              </a:solidFill>
              <a:ea typeface="+mn-lt"/>
              <a:cs typeface="+mn-lt"/>
            </a:endParaRPr>
          </a:p>
          <a:p>
            <a:pPr lvl="1"/>
            <a:r>
              <a:rPr lang="en-US" altLang="en-US" dirty="0">
                <a:latin typeface="Franklin Gothic Book"/>
              </a:rPr>
              <a:t>Includes a document covering frequently-asked questions</a:t>
            </a:r>
          </a:p>
          <a:p>
            <a:pPr lvl="1"/>
            <a:endParaRPr lang="en-US" altLang="en-US" dirty="0">
              <a:solidFill>
                <a:srgbClr val="006EB7"/>
              </a:solidFill>
            </a:endParaRPr>
          </a:p>
          <a:p>
            <a:pPr>
              <a:spcAft>
                <a:spcPts val="0"/>
              </a:spcAft>
            </a:pPr>
            <a:r>
              <a:rPr lang="en-US" altLang="en-US" dirty="0">
                <a:solidFill>
                  <a:srgbClr val="006EB7"/>
                </a:solidFill>
                <a:latin typeface="Franklin Gothic Book"/>
              </a:rPr>
              <a:t>PhORCAS Help Center</a:t>
            </a:r>
          </a:p>
          <a:p>
            <a:pPr lvl="1">
              <a:spcAft>
                <a:spcPts val="0"/>
              </a:spcAft>
            </a:pPr>
            <a:r>
              <a:rPr lang="en-US" dirty="0">
                <a:ea typeface="+mn-lt"/>
                <a:cs typeface="+mn-lt"/>
                <a:hlinkClick r:id="rId6"/>
              </a:rPr>
              <a:t>https://help.liaisonedu.com/PhORCAS_Applicant_Help_Center</a:t>
            </a:r>
            <a:endParaRPr lang="en-US" altLang="en-US" dirty="0">
              <a:solidFill>
                <a:srgbClr val="006EB7"/>
              </a:solidFill>
              <a:latin typeface="Franklin Gothic Book"/>
            </a:endParaRPr>
          </a:p>
          <a:p>
            <a:pPr marL="457200" lvl="1" indent="0">
              <a:spcAft>
                <a:spcPts val="0"/>
              </a:spcAft>
              <a:buNone/>
            </a:pPr>
            <a:endParaRPr lang="en-US" dirty="0">
              <a:solidFill>
                <a:srgbClr val="000000"/>
              </a:solidFill>
              <a:latin typeface="Calibri"/>
              <a:cs typeface="Calibri"/>
            </a:endParaRPr>
          </a:p>
          <a:p>
            <a:pPr>
              <a:spcAft>
                <a:spcPts val="0"/>
              </a:spcAft>
            </a:pPr>
            <a:r>
              <a:rPr lang="en-US" altLang="en-US" dirty="0">
                <a:solidFill>
                  <a:srgbClr val="006EB7"/>
                </a:solidFill>
                <a:latin typeface="Franklin Gothic Book"/>
              </a:rPr>
              <a:t>Student Residency Guide </a:t>
            </a:r>
            <a:endParaRPr lang="en-US" dirty="0"/>
          </a:p>
          <a:p>
            <a:pPr lvl="1"/>
            <a:r>
              <a:rPr lang="en-US" altLang="en-US" dirty="0">
                <a:latin typeface="Franklin Gothic Book"/>
                <a:hlinkClick r:id="rId7"/>
              </a:rPr>
              <a:t>https://www.ashp.org/Professional-Development/Residency-Information/Student-Residency-Guide</a:t>
            </a:r>
            <a:endParaRPr lang="en-US" altLang="en-US" dirty="0">
              <a:latin typeface="Franklin Gothic Book"/>
            </a:endParaRPr>
          </a:p>
          <a:p>
            <a:pPr lvl="1"/>
            <a:r>
              <a:rPr lang="en-US" altLang="en-US" dirty="0">
                <a:latin typeface="Franklin Gothic Book"/>
              </a:rPr>
              <a:t>Log in to view a residency timeline, FAQs, interview skills packet, and more!</a:t>
            </a:r>
          </a:p>
          <a:p>
            <a:pPr lvl="1"/>
            <a:endParaRPr lang="en-US" altLang="en-US" dirty="0">
              <a:latin typeface="Franklin Gothic Book" panose="020B0503020102020204" pitchFamily="34" charset="0"/>
            </a:endParaRPr>
          </a:p>
          <a:p>
            <a:pPr>
              <a:spcAft>
                <a:spcPts val="0"/>
              </a:spcAft>
            </a:pPr>
            <a:r>
              <a:rPr lang="en-US" altLang="en-US" dirty="0">
                <a:solidFill>
                  <a:srgbClr val="006EB7"/>
                </a:solidFill>
                <a:latin typeface="Franklin Gothic Book"/>
              </a:rPr>
              <a:t>Follow Us on Social Media</a:t>
            </a:r>
          </a:p>
          <a:p>
            <a:pPr lvl="1"/>
            <a:r>
              <a:rPr lang="en-US" altLang="en-US" dirty="0">
                <a:latin typeface="Franklin Gothic Book"/>
              </a:rPr>
              <a:t>Facebook  </a:t>
            </a:r>
            <a:r>
              <a:rPr lang="en-US" altLang="en-US" dirty="0">
                <a:latin typeface="Franklin Gothic Book"/>
                <a:sym typeface="Wingdings" panose="05000000000000000000" pitchFamily="2" charset="2"/>
              </a:rPr>
              <a:t></a:t>
            </a:r>
            <a:r>
              <a:rPr lang="en-US" altLang="en-US" dirty="0">
                <a:latin typeface="Franklin Gothic Book"/>
              </a:rPr>
              <a:t> https://www.facebook.com/ASHPofficial</a:t>
            </a:r>
          </a:p>
          <a:p>
            <a:pPr lvl="1"/>
            <a:r>
              <a:rPr lang="en-US" altLang="en-US" dirty="0">
                <a:latin typeface="Franklin Gothic Book"/>
              </a:rPr>
              <a:t>Twitter  </a:t>
            </a:r>
            <a:r>
              <a:rPr lang="en-US" altLang="en-US" dirty="0">
                <a:latin typeface="Franklin Gothic Book"/>
                <a:sym typeface="Wingdings" panose="05000000000000000000" pitchFamily="2" charset="2"/>
              </a:rPr>
              <a:t> https://mobile.twitter.com/ashpofficial</a:t>
            </a:r>
            <a:r>
              <a:rPr lang="en-US" altLang="en-US" dirty="0">
                <a:latin typeface="Franklin Gothic Book"/>
              </a:rPr>
              <a:t> </a:t>
            </a:r>
            <a:endParaRPr lang="en-US" altLang="en-US" dirty="0">
              <a:latin typeface="Franklin Gothic Book" panose="020B0503020102020204" pitchFamily="34" charset="0"/>
            </a:endParaRPr>
          </a:p>
          <a:p>
            <a:pPr lvl="1"/>
            <a:r>
              <a:rPr lang="en-US" altLang="en-US" dirty="0">
                <a:latin typeface="Franklin Gothic Book"/>
              </a:rPr>
              <a:t>Instagram </a:t>
            </a:r>
            <a:r>
              <a:rPr lang="en-US" altLang="en-US" dirty="0">
                <a:latin typeface="Franklin Gothic Book"/>
                <a:sym typeface="Wingdings" pitchFamily="2" charset="2"/>
              </a:rPr>
              <a:t> @ASHPOfficial</a:t>
            </a:r>
          </a:p>
          <a:p>
            <a:pPr lvl="1"/>
            <a:r>
              <a:rPr lang="en-US" altLang="en-US" dirty="0">
                <a:latin typeface="Franklin Gothic Book"/>
                <a:sym typeface="Wingdings" pitchFamily="2" charset="2"/>
              </a:rPr>
              <a:t>LinkedIn  http://www.linkedin.com/company/ashp</a:t>
            </a:r>
            <a:endParaRPr lang="en-US" altLang="en-US" dirty="0">
              <a:latin typeface="Franklin Gothic Book"/>
            </a:endParaRPr>
          </a:p>
        </p:txBody>
      </p:sp>
      <p:pic>
        <p:nvPicPr>
          <p:cNvPr id="8" name="Audio 7">
            <a:hlinkClick r:id="" action="ppaction://media"/>
            <a:extLst>
              <a:ext uri="{FF2B5EF4-FFF2-40B4-BE49-F238E27FC236}">
                <a16:creationId xmlns:a16="http://schemas.microsoft.com/office/drawing/2014/main" id="{C0F7DB4F-4EFA-4936-941F-D0D069C3C1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1196736"/>
      </p:ext>
    </p:extLst>
  </p:cSld>
  <p:clrMapOvr>
    <a:masterClrMapping/>
  </p:clrMapOvr>
  <mc:AlternateContent xmlns:mc="http://schemas.openxmlformats.org/markup-compatibility/2006" xmlns:p14="http://schemas.microsoft.com/office/powerpoint/2010/main">
    <mc:Choice Requires="p14">
      <p:transition spd="slow" p14:dur="2000" advTm="39763"/>
    </mc:Choice>
    <mc:Fallback xmlns="">
      <p:transition spd="slow" advTm="3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F2554-C0CD-6647-9600-86582BC30E79}"/>
              </a:ext>
            </a:extLst>
          </p:cNvPr>
          <p:cNvSpPr>
            <a:spLocks noGrp="1"/>
          </p:cNvSpPr>
          <p:nvPr>
            <p:ph type="body" sz="quarter" idx="10"/>
          </p:nvPr>
        </p:nvSpPr>
        <p:spPr/>
        <p:txBody>
          <a:bodyPr>
            <a:normAutofit/>
          </a:bodyPr>
          <a:lstStyle/>
          <a:p>
            <a:r>
              <a:rPr lang="en-US" sz="4400">
                <a:solidFill>
                  <a:srgbClr val="E57137"/>
                </a:solidFill>
              </a:rPr>
              <a:t>More Information</a:t>
            </a:r>
          </a:p>
        </p:txBody>
      </p:sp>
      <p:sp>
        <p:nvSpPr>
          <p:cNvPr id="3" name="Text Placeholder 2">
            <a:extLst>
              <a:ext uri="{FF2B5EF4-FFF2-40B4-BE49-F238E27FC236}">
                <a16:creationId xmlns:a16="http://schemas.microsoft.com/office/drawing/2014/main" id="{6AAA154B-ED7F-7245-87CF-065B8AE60310}"/>
              </a:ext>
            </a:extLst>
          </p:cNvPr>
          <p:cNvSpPr>
            <a:spLocks noGrp="1"/>
          </p:cNvSpPr>
          <p:nvPr>
            <p:ph type="body" sz="quarter" idx="11"/>
          </p:nvPr>
        </p:nvSpPr>
        <p:spPr>
          <a:xfrm>
            <a:off x="512064" y="1815988"/>
            <a:ext cx="6709830" cy="4492340"/>
          </a:xfrm>
        </p:spPr>
        <p:txBody>
          <a:bodyPr>
            <a:normAutofit/>
          </a:bodyPr>
          <a:lstStyle/>
          <a:p>
            <a:pPr>
              <a:spcAft>
                <a:spcPts val="0"/>
              </a:spcAft>
            </a:pPr>
            <a:r>
              <a:rPr lang="en-US" altLang="en-US" dirty="0">
                <a:solidFill>
                  <a:srgbClr val="006EB7"/>
                </a:solidFill>
              </a:rPr>
              <a:t>PhORCAS Customer Service</a:t>
            </a:r>
          </a:p>
          <a:p>
            <a:pPr lvl="1"/>
            <a:r>
              <a:rPr lang="en-US" dirty="0">
                <a:latin typeface="Franklin Gothic Book" panose="020B0503020102020204" pitchFamily="34" charset="0"/>
              </a:rPr>
              <a:t>Email: PhORCASinfo@PhORCAS.org</a:t>
            </a:r>
          </a:p>
          <a:p>
            <a:pPr lvl="1"/>
            <a:r>
              <a:rPr lang="en-US" dirty="0">
                <a:latin typeface="Franklin Gothic Book" panose="020B0503020102020204" pitchFamily="34" charset="0"/>
              </a:rPr>
              <a:t>Call: (617) 612–2868 </a:t>
            </a:r>
          </a:p>
          <a:p>
            <a:pPr lvl="1">
              <a:spcAft>
                <a:spcPts val="1200"/>
              </a:spcAft>
            </a:pPr>
            <a:r>
              <a:rPr lang="en-US" dirty="0">
                <a:latin typeface="Franklin Gothic Book" panose="020B0503020102020204" pitchFamily="34" charset="0"/>
              </a:rPr>
              <a:t>Hours: M – F, 9:00 a.m. – 5:00 p.m. EST</a:t>
            </a:r>
          </a:p>
          <a:p>
            <a:r>
              <a:rPr lang="en-US" altLang="en-US" dirty="0">
                <a:solidFill>
                  <a:srgbClr val="006EB7"/>
                </a:solidFill>
              </a:rPr>
              <a:t>Continue the PhORCAS Discussion on ASHP Connect and Share Your Tips and Tricks</a:t>
            </a:r>
          </a:p>
        </p:txBody>
      </p:sp>
      <p:pic>
        <p:nvPicPr>
          <p:cNvPr id="4" name="Picture 3">
            <a:extLst>
              <a:ext uri="{FF2B5EF4-FFF2-40B4-BE49-F238E27FC236}">
                <a16:creationId xmlns:a16="http://schemas.microsoft.com/office/drawing/2014/main" id="{3E60F63E-68D8-DC42-908F-1B0F628F55EE}"/>
              </a:ext>
            </a:extLst>
          </p:cNvPr>
          <p:cNvPicPr>
            <a:picLocks noChangeAspect="1"/>
          </p:cNvPicPr>
          <p:nvPr/>
        </p:nvPicPr>
        <p:blipFill rotWithShape="1">
          <a:blip r:embed="rId3"/>
          <a:srcRect r="38084"/>
          <a:stretch/>
        </p:blipFill>
        <p:spPr>
          <a:xfrm>
            <a:off x="7503804" y="1342553"/>
            <a:ext cx="4439381" cy="4583436"/>
          </a:xfrm>
          <a:prstGeom prst="rect">
            <a:avLst/>
          </a:prstGeom>
        </p:spPr>
      </p:pic>
      <p:sp>
        <p:nvSpPr>
          <p:cNvPr id="5" name="Rectangle 4">
            <a:extLst>
              <a:ext uri="{FF2B5EF4-FFF2-40B4-BE49-F238E27FC236}">
                <a16:creationId xmlns:a16="http://schemas.microsoft.com/office/drawing/2014/main" id="{138B644E-BDCB-3F48-9E5E-C293913D3AA2}"/>
              </a:ext>
            </a:extLst>
          </p:cNvPr>
          <p:cNvSpPr/>
          <p:nvPr/>
        </p:nvSpPr>
        <p:spPr>
          <a:xfrm>
            <a:off x="10979020" y="1613980"/>
            <a:ext cx="1212980" cy="3956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953857-AA8B-5348-90B8-D973B4F76843}"/>
              </a:ext>
            </a:extLst>
          </p:cNvPr>
          <p:cNvSpPr txBox="1"/>
          <p:nvPr/>
        </p:nvSpPr>
        <p:spPr>
          <a:xfrm>
            <a:off x="0" y="6627168"/>
            <a:ext cx="5797685" cy="230832"/>
          </a:xfrm>
          <a:prstGeom prst="rect">
            <a:avLst/>
          </a:prstGeom>
          <a:noFill/>
        </p:spPr>
        <p:txBody>
          <a:bodyPr wrap="square" rtlCol="0">
            <a:spAutoFit/>
          </a:bodyPr>
          <a:lstStyle/>
          <a:p>
            <a:r>
              <a:rPr lang="en-US" sz="900">
                <a:latin typeface="Franklin Gothic Book" panose="020B0503020102020204" pitchFamily="34" charset="0"/>
              </a:rPr>
              <a:t>Source: https://midyear.ashp.org/Information-by-Audience/Student-Programming?loginreturnUrl=SSOCheckOnly</a:t>
            </a:r>
          </a:p>
        </p:txBody>
      </p:sp>
    </p:spTree>
    <p:extLst>
      <p:ext uri="{BB962C8B-B14F-4D97-AF65-F5344CB8AC3E}">
        <p14:creationId xmlns:p14="http://schemas.microsoft.com/office/powerpoint/2010/main" val="2591393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2DADC9-FFD2-954F-A537-BF5C6CDF326D}"/>
              </a:ext>
            </a:extLst>
          </p:cNvPr>
          <p:cNvSpPr>
            <a:spLocks noGrp="1"/>
          </p:cNvSpPr>
          <p:nvPr>
            <p:ph type="body" sz="quarter" idx="10"/>
          </p:nvPr>
        </p:nvSpPr>
        <p:spPr>
          <a:xfrm>
            <a:off x="912812" y="2430197"/>
            <a:ext cx="10366375" cy="1760538"/>
          </a:xfrm>
        </p:spPr>
        <p:txBody>
          <a:bodyPr/>
          <a:lstStyle/>
          <a:p>
            <a:r>
              <a:rPr lang="en-US" sz="5400">
                <a:latin typeface="Franklin Gothic Book" panose="020B0503020102020204" pitchFamily="34" charset="0"/>
              </a:rPr>
              <a:t>Questions about the platform?</a:t>
            </a:r>
          </a:p>
        </p:txBody>
      </p:sp>
      <p:sp>
        <p:nvSpPr>
          <p:cNvPr id="3" name="Rectangle 2">
            <a:extLst>
              <a:ext uri="{FF2B5EF4-FFF2-40B4-BE49-F238E27FC236}">
                <a16:creationId xmlns:a16="http://schemas.microsoft.com/office/drawing/2014/main" id="{762EAF65-65DD-FA44-859F-7BACEE8B8E22}"/>
              </a:ext>
            </a:extLst>
          </p:cNvPr>
          <p:cNvSpPr/>
          <p:nvPr/>
        </p:nvSpPr>
        <p:spPr>
          <a:xfrm>
            <a:off x="2740088" y="3799470"/>
            <a:ext cx="6711821" cy="707886"/>
          </a:xfrm>
          <a:prstGeom prst="rect">
            <a:avLst/>
          </a:prstGeom>
        </p:spPr>
        <p:txBody>
          <a:bodyPr wrap="square">
            <a:spAutoFit/>
          </a:bodyPr>
          <a:lstStyle/>
          <a:p>
            <a:pPr algn="ctr"/>
            <a:r>
              <a:rPr lang="en-US" sz="2000">
                <a:solidFill>
                  <a:schemeClr val="bg1"/>
                </a:solidFill>
                <a:latin typeface="Franklin Gothic Book" panose="020B0503020102020204" pitchFamily="34" charset="0"/>
              </a:rPr>
              <a:t>Contact PhORCAS at </a:t>
            </a:r>
            <a:r>
              <a:rPr lang="en-US" sz="2000">
                <a:solidFill>
                  <a:schemeClr val="bg1"/>
                </a:solidFill>
                <a:latin typeface="Franklin Gothic Book" panose="020B0503020102020204" pitchFamily="34" charset="0"/>
                <a:hlinkClick r:id="rId5">
                  <a:extLst>
                    <a:ext uri="{A12FA001-AC4F-418D-AE19-62706E023703}">
                      <ahyp:hlinkClr xmlns:ahyp="http://schemas.microsoft.com/office/drawing/2018/hyperlinkcolor" val="tx"/>
                    </a:ext>
                  </a:extLst>
                </a:hlinkClick>
              </a:rPr>
              <a:t>phorcasinfo@phorcas.org</a:t>
            </a:r>
            <a:r>
              <a:rPr lang="en-US" sz="2000">
                <a:solidFill>
                  <a:schemeClr val="bg1"/>
                </a:solidFill>
                <a:latin typeface="Franklin Gothic Book" panose="020B0503020102020204" pitchFamily="34" charset="0"/>
              </a:rPr>
              <a:t> or call them at (617) 612-2868</a:t>
            </a:r>
          </a:p>
        </p:txBody>
      </p:sp>
      <p:pic>
        <p:nvPicPr>
          <p:cNvPr id="6" name="Audio 5">
            <a:hlinkClick r:id="" action="ppaction://media"/>
            <a:extLst>
              <a:ext uri="{FF2B5EF4-FFF2-40B4-BE49-F238E27FC236}">
                <a16:creationId xmlns:a16="http://schemas.microsoft.com/office/drawing/2014/main" id="{2DE3B26B-D8F3-48E1-8872-F885171A67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7249108"/>
      </p:ext>
    </p:extLst>
  </p:cSld>
  <p:clrMapOvr>
    <a:masterClrMapping/>
  </p:clrMapOvr>
  <mc:AlternateContent xmlns:mc="http://schemas.openxmlformats.org/markup-compatibility/2006" xmlns:p14="http://schemas.microsoft.com/office/powerpoint/2010/main">
    <mc:Choice Requires="p14">
      <p:transition spd="slow" p14:dur="2000" advTm="11271"/>
    </mc:Choice>
    <mc:Fallback xmlns="">
      <p:transition spd="slow" advTm="1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0BF8F8B2-101A-4003-807C-675FDDA43D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1297322"/>
      </p:ext>
    </p:extLst>
  </p:cSld>
  <p:clrMapOvr>
    <a:masterClrMapping/>
  </p:clrMapOvr>
  <mc:AlternateContent xmlns:mc="http://schemas.openxmlformats.org/markup-compatibility/2006" xmlns:p14="http://schemas.microsoft.com/office/powerpoint/2010/main">
    <mc:Choice Requires="p14">
      <p:transition spd="slow" p14:dur="2000" advTm="26263"/>
    </mc:Choice>
    <mc:Fallback xmlns="">
      <p:transition spd="slow" advTm="2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EF4066-384D-EE4C-8D41-8523E990B0BC}"/>
              </a:ext>
            </a:extLst>
          </p:cNvPr>
          <p:cNvSpPr>
            <a:spLocks noGrp="1"/>
          </p:cNvSpPr>
          <p:nvPr>
            <p:ph type="body" sz="quarter" idx="10"/>
          </p:nvPr>
        </p:nvSpPr>
        <p:spPr>
          <a:xfrm>
            <a:off x="636048" y="539496"/>
            <a:ext cx="11108436" cy="923925"/>
          </a:xfrm>
        </p:spPr>
        <p:txBody>
          <a:bodyPr>
            <a:normAutofit/>
          </a:bodyPr>
          <a:lstStyle/>
          <a:p>
            <a:r>
              <a:rPr lang="en-US" sz="4400">
                <a:solidFill>
                  <a:srgbClr val="E57137"/>
                </a:solidFill>
              </a:rPr>
              <a:t>Goal</a:t>
            </a:r>
          </a:p>
        </p:txBody>
      </p:sp>
      <p:sp>
        <p:nvSpPr>
          <p:cNvPr id="3" name="Text Placeholder 2">
            <a:extLst>
              <a:ext uri="{FF2B5EF4-FFF2-40B4-BE49-F238E27FC236}">
                <a16:creationId xmlns:a16="http://schemas.microsoft.com/office/drawing/2014/main" id="{66A99BFE-C8CA-4944-9BCF-30E2757A73C9}"/>
              </a:ext>
            </a:extLst>
          </p:cNvPr>
          <p:cNvSpPr>
            <a:spLocks noGrp="1"/>
          </p:cNvSpPr>
          <p:nvPr>
            <p:ph type="body" sz="quarter" idx="11"/>
          </p:nvPr>
        </p:nvSpPr>
        <p:spPr>
          <a:xfrm>
            <a:off x="636048" y="1694520"/>
            <a:ext cx="10168179" cy="4365316"/>
          </a:xfrm>
        </p:spPr>
        <p:txBody>
          <a:bodyPr/>
          <a:lstStyle/>
          <a:p>
            <a:pPr marL="0" indent="0">
              <a:buNone/>
            </a:pPr>
            <a:r>
              <a:rPr lang="en-US" dirty="0">
                <a:solidFill>
                  <a:srgbClr val="006EB7"/>
                </a:solidFill>
              </a:rPr>
              <a:t>Streamline the residency recruitment process wherever possible to benefit:</a:t>
            </a:r>
          </a:p>
          <a:p>
            <a:pPr marL="0" indent="0">
              <a:buNone/>
            </a:pPr>
            <a:endParaRPr lang="en-US" sz="900" dirty="0">
              <a:solidFill>
                <a:srgbClr val="006EB7"/>
              </a:solidFill>
            </a:endParaRPr>
          </a:p>
          <a:p>
            <a:r>
              <a:rPr lang="en-US" dirty="0"/>
              <a:t>Residency applicants</a:t>
            </a:r>
          </a:p>
          <a:p>
            <a:r>
              <a:rPr lang="en-US" dirty="0"/>
              <a:t>Residency programs</a:t>
            </a:r>
          </a:p>
          <a:p>
            <a:r>
              <a:rPr lang="en-US" dirty="0"/>
              <a:t>Reference writers</a:t>
            </a:r>
          </a:p>
        </p:txBody>
      </p:sp>
      <p:pic>
        <p:nvPicPr>
          <p:cNvPr id="5" name="Picture 4" descr="Diagram, engineering drawing&#10;&#10;Description automatically generated">
            <a:extLst>
              <a:ext uri="{FF2B5EF4-FFF2-40B4-BE49-F238E27FC236}">
                <a16:creationId xmlns:a16="http://schemas.microsoft.com/office/drawing/2014/main" id="{0B328BDF-6957-E841-9266-96A954952630}"/>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97825" y="2631232"/>
            <a:ext cx="3135086" cy="3135086"/>
          </a:xfrm>
          <a:prstGeom prst="rect">
            <a:avLst/>
          </a:prstGeom>
        </p:spPr>
      </p:pic>
      <p:sp>
        <p:nvSpPr>
          <p:cNvPr id="6" name="Rectangle 5">
            <a:extLst>
              <a:ext uri="{FF2B5EF4-FFF2-40B4-BE49-F238E27FC236}">
                <a16:creationId xmlns:a16="http://schemas.microsoft.com/office/drawing/2014/main" id="{6850B204-7560-3144-B587-50CCC5B99335}"/>
              </a:ext>
            </a:extLst>
          </p:cNvPr>
          <p:cNvSpPr/>
          <p:nvPr/>
        </p:nvSpPr>
        <p:spPr>
          <a:xfrm>
            <a:off x="0" y="6615051"/>
            <a:ext cx="3505200" cy="261610"/>
          </a:xfrm>
          <a:prstGeom prst="rect">
            <a:avLst/>
          </a:prstGeom>
        </p:spPr>
        <p:txBody>
          <a:bodyPr wrap="square">
            <a:spAutoFit/>
          </a:bodyPr>
          <a:lstStyle/>
          <a:p>
            <a:r>
              <a:rPr lang="en-US" sz="1100">
                <a:latin typeface="Franklin Gothic Book" panose="020B0503020102020204" pitchFamily="34" charset="0"/>
              </a:rPr>
              <a:t>Image courtesy of</a:t>
            </a:r>
            <a:r>
              <a:rPr lang="en-US" sz="1100" b="1">
                <a:latin typeface="Franklin Gothic Book" panose="020B0503020102020204" pitchFamily="34" charset="0"/>
              </a:rPr>
              <a:t> </a:t>
            </a:r>
            <a:r>
              <a:rPr lang="en-US" sz="1100" err="1">
                <a:latin typeface="Franklin Gothic Book" panose="020B0503020102020204" pitchFamily="34" charset="0"/>
              </a:rPr>
              <a:t>adamr</a:t>
            </a:r>
            <a:r>
              <a:rPr lang="en-US" sz="1100">
                <a:latin typeface="Franklin Gothic Book" panose="020B0503020102020204" pitchFamily="34" charset="0"/>
              </a:rPr>
              <a:t> / FreeDigitalPhotos.net".</a:t>
            </a:r>
          </a:p>
        </p:txBody>
      </p:sp>
      <p:pic>
        <p:nvPicPr>
          <p:cNvPr id="7" name="Audio 6">
            <a:hlinkClick r:id="" action="ppaction://media"/>
            <a:extLst>
              <a:ext uri="{FF2B5EF4-FFF2-40B4-BE49-F238E27FC236}">
                <a16:creationId xmlns:a16="http://schemas.microsoft.com/office/drawing/2014/main" id="{97C2BFF2-F2F2-4E9B-8271-6030C1632E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0764547"/>
      </p:ext>
    </p:extLst>
  </p:cSld>
  <p:clrMapOvr>
    <a:masterClrMapping/>
  </p:clrMapOvr>
  <mc:AlternateContent xmlns:mc="http://schemas.openxmlformats.org/markup-compatibility/2006" xmlns:p14="http://schemas.microsoft.com/office/powerpoint/2010/main">
    <mc:Choice Requires="p14">
      <p:transition spd="slow" p14:dur="2000" advTm="13198"/>
    </mc:Choice>
    <mc:Fallback xmlns="">
      <p:transition spd="slow" advTm="1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5D74F-D5F6-4DEA-87F0-9FB295C149D0}"/>
              </a:ext>
            </a:extLst>
          </p:cNvPr>
          <p:cNvSpPr>
            <a:spLocks noGrp="1"/>
          </p:cNvSpPr>
          <p:nvPr>
            <p:ph type="body" sz="quarter" idx="10"/>
          </p:nvPr>
        </p:nvSpPr>
        <p:spPr/>
        <p:txBody>
          <a:bodyPr/>
          <a:lstStyle/>
          <a:p>
            <a:r>
              <a:rPr lang="en-US" sz="4000" dirty="0">
                <a:solidFill>
                  <a:srgbClr val="E57137"/>
                </a:solidFill>
              </a:rPr>
              <a:t>Basics</a:t>
            </a:r>
          </a:p>
        </p:txBody>
      </p:sp>
      <p:sp>
        <p:nvSpPr>
          <p:cNvPr id="3" name="Text Placeholder 2">
            <a:extLst>
              <a:ext uri="{FF2B5EF4-FFF2-40B4-BE49-F238E27FC236}">
                <a16:creationId xmlns:a16="http://schemas.microsoft.com/office/drawing/2014/main" id="{B6989391-C1DA-4467-875C-C85446342E91}"/>
              </a:ext>
            </a:extLst>
          </p:cNvPr>
          <p:cNvSpPr>
            <a:spLocks noGrp="1"/>
          </p:cNvSpPr>
          <p:nvPr>
            <p:ph type="body" sz="quarter" idx="11"/>
          </p:nvPr>
        </p:nvSpPr>
        <p:spPr/>
        <p:txBody>
          <a:bodyPr/>
          <a:lstStyle/>
          <a:p>
            <a:r>
              <a:rPr lang="en-US" dirty="0">
                <a:solidFill>
                  <a:srgbClr val="006EB7"/>
                </a:solidFill>
                <a:latin typeface="Franklin Gothic Book"/>
                <a:cs typeface="Arial"/>
              </a:rPr>
              <a:t>PhORCAS is the result of a partnership between ASHP and Liaison International</a:t>
            </a:r>
          </a:p>
          <a:p>
            <a:r>
              <a:rPr lang="en-US" dirty="0">
                <a:solidFill>
                  <a:srgbClr val="006EB7"/>
                </a:solidFill>
                <a:latin typeface="Franklin Gothic Book"/>
                <a:cs typeface="Arial"/>
              </a:rPr>
              <a:t>Intent is to streamline residency application process</a:t>
            </a:r>
          </a:p>
          <a:p>
            <a:r>
              <a:rPr lang="en-US" dirty="0">
                <a:solidFill>
                  <a:srgbClr val="006EB7"/>
                </a:solidFill>
                <a:latin typeface="Franklin Gothic Book"/>
                <a:cs typeface="Arial"/>
              </a:rPr>
              <a:t>Similar to ‘</a:t>
            </a:r>
            <a:r>
              <a:rPr lang="en-US" dirty="0" err="1">
                <a:solidFill>
                  <a:srgbClr val="006EB7"/>
                </a:solidFill>
                <a:latin typeface="Franklin Gothic Book"/>
                <a:cs typeface="Arial"/>
              </a:rPr>
              <a:t>PharmCAS</a:t>
            </a:r>
            <a:r>
              <a:rPr lang="en-US" dirty="0">
                <a:solidFill>
                  <a:srgbClr val="006EB7"/>
                </a:solidFill>
                <a:latin typeface="Franklin Gothic Book"/>
                <a:cs typeface="Arial"/>
              </a:rPr>
              <a:t>’ used for pharmacy applications</a:t>
            </a:r>
          </a:p>
          <a:p>
            <a:pPr marL="0" indent="0">
              <a:buNone/>
            </a:pPr>
            <a:endParaRPr lang="en-US" dirty="0"/>
          </a:p>
        </p:txBody>
      </p:sp>
      <p:pic>
        <p:nvPicPr>
          <p:cNvPr id="7" name="Audio 6">
            <a:hlinkClick r:id="" action="ppaction://media"/>
            <a:extLst>
              <a:ext uri="{FF2B5EF4-FFF2-40B4-BE49-F238E27FC236}">
                <a16:creationId xmlns:a16="http://schemas.microsoft.com/office/drawing/2014/main" id="{5E5E15CE-3B0C-4A99-BB0D-FE8F2AC628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2606041"/>
      </p:ext>
    </p:extLst>
  </p:cSld>
  <p:clrMapOvr>
    <a:masterClrMapping/>
  </p:clrMapOvr>
  <mc:AlternateContent xmlns:mc="http://schemas.openxmlformats.org/markup-compatibility/2006" xmlns:p14="http://schemas.microsoft.com/office/powerpoint/2010/main">
    <mc:Choice Requires="p14">
      <p:transition spd="slow" p14:dur="2000" advTm="28802"/>
    </mc:Choice>
    <mc:Fallback xmlns="">
      <p:transition spd="slow" advTm="28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ECED67-CE12-4B46-AC76-22CEC5A1311D}"/>
              </a:ext>
            </a:extLst>
          </p:cNvPr>
          <p:cNvSpPr>
            <a:spLocks noGrp="1"/>
          </p:cNvSpPr>
          <p:nvPr>
            <p:ph type="body" sz="quarter" idx="10"/>
          </p:nvPr>
        </p:nvSpPr>
        <p:spPr/>
        <p:txBody>
          <a:bodyPr/>
          <a:lstStyle/>
          <a:p>
            <a:r>
              <a:rPr lang="en-US" sz="4400">
                <a:solidFill>
                  <a:srgbClr val="E57137"/>
                </a:solidFill>
              </a:rPr>
              <a:t>Applicant</a:t>
            </a:r>
            <a:r>
              <a:rPr lang="en-US">
                <a:solidFill>
                  <a:srgbClr val="E57137"/>
                </a:solidFill>
              </a:rPr>
              <a:t> Portal</a:t>
            </a:r>
          </a:p>
        </p:txBody>
      </p:sp>
      <p:sp>
        <p:nvSpPr>
          <p:cNvPr id="3" name="Text Placeholder 2">
            <a:extLst>
              <a:ext uri="{FF2B5EF4-FFF2-40B4-BE49-F238E27FC236}">
                <a16:creationId xmlns:a16="http://schemas.microsoft.com/office/drawing/2014/main" id="{C6C4E1C8-5FBF-3C4B-8DB4-9AE2CCCE0F1C}"/>
              </a:ext>
            </a:extLst>
          </p:cNvPr>
          <p:cNvSpPr>
            <a:spLocks noGrp="1"/>
          </p:cNvSpPr>
          <p:nvPr>
            <p:ph type="body" sz="quarter" idx="11"/>
          </p:nvPr>
        </p:nvSpPr>
        <p:spPr>
          <a:xfrm>
            <a:off x="512064" y="1695893"/>
            <a:ext cx="9921875" cy="4622611"/>
          </a:xfrm>
        </p:spPr>
        <p:txBody>
          <a:bodyPr>
            <a:normAutofit/>
          </a:bodyPr>
          <a:lstStyle/>
          <a:p>
            <a:pPr>
              <a:spcAft>
                <a:spcPts val="0"/>
              </a:spcAft>
            </a:pPr>
            <a:r>
              <a:rPr lang="en-US" sz="2600" dirty="0">
                <a:solidFill>
                  <a:srgbClr val="006EB7"/>
                </a:solidFill>
              </a:rPr>
              <a:t>Application</a:t>
            </a:r>
          </a:p>
          <a:p>
            <a:pPr lvl="1">
              <a:lnSpc>
                <a:spcPct val="100000"/>
              </a:lnSpc>
            </a:pPr>
            <a:r>
              <a:rPr lang="en-US" sz="1700" dirty="0">
                <a:latin typeface="Franklin Gothic Book" panose="020B0503020102020204" pitchFamily="34" charset="0"/>
              </a:rPr>
              <a:t>Applicant/personal information</a:t>
            </a:r>
          </a:p>
          <a:p>
            <a:pPr lvl="1">
              <a:lnSpc>
                <a:spcPct val="100000"/>
              </a:lnSpc>
            </a:pPr>
            <a:r>
              <a:rPr lang="en-US" sz="1700" dirty="0">
                <a:latin typeface="Franklin Gothic Book" panose="020B0503020102020204" pitchFamily="34" charset="0"/>
              </a:rPr>
              <a:t>Academic Records</a:t>
            </a:r>
          </a:p>
          <a:p>
            <a:pPr lvl="1">
              <a:lnSpc>
                <a:spcPct val="100000"/>
              </a:lnSpc>
              <a:spcAft>
                <a:spcPts val="1200"/>
              </a:spcAft>
            </a:pPr>
            <a:r>
              <a:rPr lang="en-US" sz="1700" dirty="0">
                <a:latin typeface="Franklin Gothic Book" panose="020B0503020102020204" pitchFamily="34" charset="0"/>
              </a:rPr>
              <a:t>Program Evaluations </a:t>
            </a:r>
          </a:p>
          <a:p>
            <a:r>
              <a:rPr lang="en-US" sz="2600" dirty="0">
                <a:solidFill>
                  <a:srgbClr val="006EB7"/>
                </a:solidFill>
              </a:rPr>
              <a:t>Upload personal statement</a:t>
            </a:r>
          </a:p>
          <a:p>
            <a:r>
              <a:rPr lang="en-US" sz="2600" dirty="0">
                <a:solidFill>
                  <a:srgbClr val="006EB7"/>
                </a:solidFill>
              </a:rPr>
              <a:t>Upload CV</a:t>
            </a:r>
          </a:p>
          <a:p>
            <a:r>
              <a:rPr lang="en-US" sz="2600" dirty="0">
                <a:solidFill>
                  <a:srgbClr val="006EB7"/>
                </a:solidFill>
              </a:rPr>
              <a:t>Select references</a:t>
            </a:r>
          </a:p>
          <a:p>
            <a:r>
              <a:rPr lang="en-US" sz="2600" dirty="0">
                <a:solidFill>
                  <a:srgbClr val="006EB7"/>
                </a:solidFill>
              </a:rPr>
              <a:t>Site-specific supplemental requirements</a:t>
            </a:r>
          </a:p>
        </p:txBody>
      </p:sp>
      <p:pic>
        <p:nvPicPr>
          <p:cNvPr id="5" name="Picture 4" descr="Icon&#10;&#10;Description automatically generated">
            <a:extLst>
              <a:ext uri="{FF2B5EF4-FFF2-40B4-BE49-F238E27FC236}">
                <a16:creationId xmlns:a16="http://schemas.microsoft.com/office/drawing/2014/main" id="{11C5A840-4439-BA4F-BCBD-149522AA994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46926" y="1304137"/>
            <a:ext cx="3517640" cy="3517640"/>
          </a:xfrm>
          <a:prstGeom prst="rect">
            <a:avLst/>
          </a:prstGeom>
        </p:spPr>
      </p:pic>
      <p:sp>
        <p:nvSpPr>
          <p:cNvPr id="6" name="TextBox 5">
            <a:extLst>
              <a:ext uri="{FF2B5EF4-FFF2-40B4-BE49-F238E27FC236}">
                <a16:creationId xmlns:a16="http://schemas.microsoft.com/office/drawing/2014/main" id="{6031D931-049A-7343-A0CA-B57CA94A3CC5}"/>
              </a:ext>
            </a:extLst>
          </p:cNvPr>
          <p:cNvSpPr txBox="1"/>
          <p:nvPr/>
        </p:nvSpPr>
        <p:spPr>
          <a:xfrm>
            <a:off x="0" y="6600855"/>
            <a:ext cx="3118096" cy="230832"/>
          </a:xfrm>
          <a:prstGeom prst="rect">
            <a:avLst/>
          </a:prstGeom>
          <a:noFill/>
        </p:spPr>
        <p:txBody>
          <a:bodyPr wrap="square" rtlCol="0">
            <a:spAutoFit/>
          </a:bodyPr>
          <a:lstStyle/>
          <a:p>
            <a:r>
              <a:rPr lang="en-US" sz="900">
                <a:latin typeface="Franklin Gothic Book" panose="020B0503020102020204" pitchFamily="34" charset="0"/>
              </a:rPr>
              <a:t>This Photo by Unknown Author is licensed under CC BY-SA</a:t>
            </a:r>
          </a:p>
        </p:txBody>
      </p:sp>
      <p:pic>
        <p:nvPicPr>
          <p:cNvPr id="11" name="Audio 10">
            <a:hlinkClick r:id="" action="ppaction://media"/>
            <a:extLst>
              <a:ext uri="{FF2B5EF4-FFF2-40B4-BE49-F238E27FC236}">
                <a16:creationId xmlns:a16="http://schemas.microsoft.com/office/drawing/2014/main" id="{0AC428CF-D3BC-4FF7-8913-5CB8E8A622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5952000"/>
      </p:ext>
    </p:extLst>
  </p:cSld>
  <p:clrMapOvr>
    <a:masterClrMapping/>
  </p:clrMapOvr>
  <mc:AlternateContent xmlns:mc="http://schemas.openxmlformats.org/markup-compatibility/2006" xmlns:p14="http://schemas.microsoft.com/office/powerpoint/2010/main">
    <mc:Choice Requires="p14">
      <p:transition spd="slow" p14:dur="2000" advTm="52618"/>
    </mc:Choice>
    <mc:Fallback xmlns="">
      <p:transition spd="slow" advTm="5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51AC00-4064-1146-995F-0BE423044CBA}"/>
              </a:ext>
            </a:extLst>
          </p:cNvPr>
          <p:cNvSpPr>
            <a:spLocks noGrp="1"/>
          </p:cNvSpPr>
          <p:nvPr>
            <p:ph type="body" sz="quarter" idx="10"/>
          </p:nvPr>
        </p:nvSpPr>
        <p:spPr/>
        <p:txBody>
          <a:bodyPr/>
          <a:lstStyle/>
          <a:p>
            <a:r>
              <a:rPr lang="en-US" sz="4400" dirty="0">
                <a:solidFill>
                  <a:srgbClr val="E57137"/>
                </a:solidFill>
              </a:rPr>
              <a:t>Applicant</a:t>
            </a:r>
            <a:r>
              <a:rPr lang="en-US" dirty="0">
                <a:solidFill>
                  <a:srgbClr val="E57137"/>
                </a:solidFill>
              </a:rPr>
              <a:t> Process</a:t>
            </a:r>
          </a:p>
        </p:txBody>
      </p:sp>
      <p:graphicFrame>
        <p:nvGraphicFramePr>
          <p:cNvPr id="4" name="Content Placeholder 3">
            <a:extLst>
              <a:ext uri="{FF2B5EF4-FFF2-40B4-BE49-F238E27FC236}">
                <a16:creationId xmlns:a16="http://schemas.microsoft.com/office/drawing/2014/main" id="{AF70C1F0-C6F9-9046-8004-D9DFDD2AAF70}"/>
              </a:ext>
            </a:extLst>
          </p:cNvPr>
          <p:cNvGraphicFramePr>
            <a:graphicFrameLocks noGrp="1"/>
          </p:cNvGraphicFramePr>
          <p:nvPr>
            <p:ph idx="1"/>
            <p:extLst>
              <p:ext uri="{D42A27DB-BD31-4B8C-83A1-F6EECF244321}">
                <p14:modId xmlns:p14="http://schemas.microsoft.com/office/powerpoint/2010/main" val="3975256749"/>
              </p:ext>
            </p:extLst>
          </p:nvPr>
        </p:nvGraphicFramePr>
        <p:xfrm>
          <a:off x="1286360" y="1401427"/>
          <a:ext cx="8997914" cy="51698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0">
            <a:hlinkClick r:id="" action="ppaction://media"/>
            <a:extLst>
              <a:ext uri="{FF2B5EF4-FFF2-40B4-BE49-F238E27FC236}">
                <a16:creationId xmlns:a16="http://schemas.microsoft.com/office/drawing/2014/main" id="{14B48F61-BF4C-4D20-975C-8F3E054CDB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2345761"/>
      </p:ext>
    </p:extLst>
  </p:cSld>
  <p:clrMapOvr>
    <a:masterClrMapping/>
  </p:clrMapOvr>
  <mc:AlternateContent xmlns:mc="http://schemas.openxmlformats.org/markup-compatibility/2006" xmlns:p14="http://schemas.microsoft.com/office/powerpoint/2010/main">
    <mc:Choice Requires="p14">
      <p:transition spd="slow" p14:dur="2000" advTm="121727"/>
    </mc:Choice>
    <mc:Fallback xmlns="">
      <p:transition spd="slow" advTm="12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ED57F9-58E8-E541-9499-90FA448DAA91}"/>
              </a:ext>
            </a:extLst>
          </p:cNvPr>
          <p:cNvSpPr>
            <a:spLocks noGrp="1"/>
          </p:cNvSpPr>
          <p:nvPr>
            <p:ph type="body" sz="quarter" idx="10"/>
          </p:nvPr>
        </p:nvSpPr>
        <p:spPr/>
        <p:txBody>
          <a:bodyPr>
            <a:normAutofit/>
          </a:bodyPr>
          <a:lstStyle/>
          <a:p>
            <a:r>
              <a:rPr lang="en-US" sz="4400">
                <a:solidFill>
                  <a:srgbClr val="E57137"/>
                </a:solidFill>
              </a:rPr>
              <a:t>Cost</a:t>
            </a:r>
          </a:p>
        </p:txBody>
      </p:sp>
      <p:sp>
        <p:nvSpPr>
          <p:cNvPr id="3" name="Text Placeholder 2">
            <a:extLst>
              <a:ext uri="{FF2B5EF4-FFF2-40B4-BE49-F238E27FC236}">
                <a16:creationId xmlns:a16="http://schemas.microsoft.com/office/drawing/2014/main" id="{C03077E2-030B-8641-B184-9B260A66CD31}"/>
              </a:ext>
            </a:extLst>
          </p:cNvPr>
          <p:cNvSpPr>
            <a:spLocks noGrp="1"/>
          </p:cNvSpPr>
          <p:nvPr>
            <p:ph type="body" sz="quarter" idx="11"/>
          </p:nvPr>
        </p:nvSpPr>
        <p:spPr>
          <a:xfrm>
            <a:off x="2206389" y="4648557"/>
            <a:ext cx="8368157" cy="2057400"/>
          </a:xfrm>
        </p:spPr>
        <p:txBody>
          <a:bodyPr>
            <a:normAutofit/>
          </a:bodyPr>
          <a:lstStyle/>
          <a:p>
            <a:pPr marL="0" indent="0">
              <a:buNone/>
            </a:pPr>
            <a:r>
              <a:rPr lang="en-US" sz="2600" kern="0" dirty="0">
                <a:solidFill>
                  <a:srgbClr val="006EB7"/>
                </a:solidFill>
              </a:rPr>
              <a:t>Ex: Wilber wants to apply to 10 residency programs</a:t>
            </a:r>
          </a:p>
          <a:p>
            <a:pPr lvl="1"/>
            <a:r>
              <a:rPr lang="en-US" sz="2200" kern="0" dirty="0">
                <a:latin typeface="Franklin Gothic Book" panose="020B0503020102020204" pitchFamily="34" charset="0"/>
              </a:rPr>
              <a:t>Wilber will pay $160 to NMS</a:t>
            </a:r>
          </a:p>
          <a:p>
            <a:pPr lvl="1"/>
            <a:r>
              <a:rPr lang="en-US" sz="2200" kern="0" dirty="0">
                <a:latin typeface="Franklin Gothic Book" panose="020B0503020102020204" pitchFamily="34" charset="0"/>
              </a:rPr>
              <a:t>Wilber will pay $368 to PhORCAS {$110 + ($43 x 6)}</a:t>
            </a:r>
          </a:p>
        </p:txBody>
      </p:sp>
      <p:graphicFrame>
        <p:nvGraphicFramePr>
          <p:cNvPr id="4" name="Content Placeholder 7">
            <a:extLst>
              <a:ext uri="{FF2B5EF4-FFF2-40B4-BE49-F238E27FC236}">
                <a16:creationId xmlns:a16="http://schemas.microsoft.com/office/drawing/2014/main" id="{647EABAD-7455-CF49-83D8-D64AC39D335B}"/>
              </a:ext>
            </a:extLst>
          </p:cNvPr>
          <p:cNvGraphicFramePr>
            <a:graphicFrameLocks/>
          </p:cNvGraphicFramePr>
          <p:nvPr>
            <p:extLst>
              <p:ext uri="{D42A27DB-BD31-4B8C-83A1-F6EECF244321}">
                <p14:modId xmlns:p14="http://schemas.microsoft.com/office/powerpoint/2010/main" val="3884965002"/>
              </p:ext>
            </p:extLst>
          </p:nvPr>
        </p:nvGraphicFramePr>
        <p:xfrm>
          <a:off x="1972477" y="2027289"/>
          <a:ext cx="8001000" cy="2057400"/>
        </p:xfrm>
        <a:graphic>
          <a:graphicData uri="http://schemas.openxmlformats.org/drawingml/2006/table">
            <a:tbl>
              <a:tblPr firstRow="1" bandRow="1">
                <a:tableStyleId>{5C22544A-7EE6-4342-B048-85BDC9FD1C3A}</a:tableStyleId>
              </a:tblPr>
              <a:tblGrid>
                <a:gridCol w="4941794">
                  <a:extLst>
                    <a:ext uri="{9D8B030D-6E8A-4147-A177-3AD203B41FA5}">
                      <a16:colId xmlns:a16="http://schemas.microsoft.com/office/drawing/2014/main" val="20000"/>
                    </a:ext>
                  </a:extLst>
                </a:gridCol>
                <a:gridCol w="3059206">
                  <a:extLst>
                    <a:ext uri="{9D8B030D-6E8A-4147-A177-3AD203B41FA5}">
                      <a16:colId xmlns:a16="http://schemas.microsoft.com/office/drawing/2014/main" val="20001"/>
                    </a:ext>
                  </a:extLst>
                </a:gridCol>
              </a:tblGrid>
              <a:tr h="514350">
                <a:tc>
                  <a:txBody>
                    <a:bodyPr/>
                    <a:lstStyle/>
                    <a:p>
                      <a:r>
                        <a:rPr lang="en-US" sz="2600">
                          <a:latin typeface="Franklin Gothic Book" panose="020B0503020102020204" pitchFamily="34" charset="0"/>
                        </a:rPr>
                        <a:t>Program</a:t>
                      </a:r>
                    </a:p>
                  </a:txBody>
                  <a:tcPr/>
                </a:tc>
                <a:tc>
                  <a:txBody>
                    <a:bodyPr/>
                    <a:lstStyle/>
                    <a:p>
                      <a:r>
                        <a:rPr lang="en-US" sz="2600">
                          <a:latin typeface="Franklin Gothic Book" panose="020B0503020102020204" pitchFamily="34" charset="0"/>
                        </a:rPr>
                        <a:t>Cost</a:t>
                      </a:r>
                    </a:p>
                  </a:txBody>
                  <a:tcPr/>
                </a:tc>
                <a:extLst>
                  <a:ext uri="{0D108BD9-81ED-4DB2-BD59-A6C34878D82A}">
                    <a16:rowId xmlns:a16="http://schemas.microsoft.com/office/drawing/2014/main" val="10000"/>
                  </a:ext>
                </a:extLst>
              </a:tr>
              <a:tr h="5143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a:latin typeface="Franklin Gothic Book" panose="020B0503020102020204" pitchFamily="34" charset="0"/>
                        </a:rPr>
                        <a:t>National</a:t>
                      </a:r>
                      <a:r>
                        <a:rPr lang="en-US" sz="2600" baseline="0">
                          <a:latin typeface="Franklin Gothic Book" panose="020B0503020102020204" pitchFamily="34" charset="0"/>
                        </a:rPr>
                        <a:t> Matching Service</a:t>
                      </a:r>
                      <a:endParaRPr lang="en-US" sz="2600">
                        <a:latin typeface="Franklin Gothic Book" panose="020B05030201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a:latin typeface="Franklin Gothic Book" panose="020B0503020102020204" pitchFamily="34" charset="0"/>
                        </a:rPr>
                        <a:t>$</a:t>
                      </a:r>
                      <a:r>
                        <a:rPr lang="en-US" sz="2600" baseline="0">
                          <a:latin typeface="Franklin Gothic Book" panose="020B0503020102020204" pitchFamily="34" charset="0"/>
                        </a:rPr>
                        <a:t> </a:t>
                      </a:r>
                      <a:r>
                        <a:rPr lang="en-US" sz="2600">
                          <a:latin typeface="Franklin Gothic Book" panose="020B0503020102020204" pitchFamily="34" charset="0"/>
                        </a:rPr>
                        <a:t>160 Flat Fee</a:t>
                      </a:r>
                    </a:p>
                  </a:txBody>
                  <a:tcPr/>
                </a:tc>
                <a:extLst>
                  <a:ext uri="{0D108BD9-81ED-4DB2-BD59-A6C34878D82A}">
                    <a16:rowId xmlns:a16="http://schemas.microsoft.com/office/drawing/2014/main" val="10001"/>
                  </a:ext>
                </a:extLst>
              </a:tr>
              <a:tr h="514350">
                <a:tc>
                  <a:txBody>
                    <a:bodyPr/>
                    <a:lstStyle/>
                    <a:p>
                      <a:r>
                        <a:rPr lang="en-US" sz="2600">
                          <a:latin typeface="Franklin Gothic Book" panose="020B0503020102020204" pitchFamily="34" charset="0"/>
                        </a:rPr>
                        <a:t>PhORCAS (up</a:t>
                      </a:r>
                      <a:r>
                        <a:rPr lang="en-US" sz="2600" baseline="0">
                          <a:latin typeface="Franklin Gothic Book" panose="020B0503020102020204" pitchFamily="34" charset="0"/>
                        </a:rPr>
                        <a:t> to 4</a:t>
                      </a:r>
                      <a:r>
                        <a:rPr lang="en-US" sz="2600">
                          <a:latin typeface="Franklin Gothic Book" panose="020B0503020102020204" pitchFamily="34" charset="0"/>
                        </a:rPr>
                        <a:t> applications)</a:t>
                      </a:r>
                    </a:p>
                  </a:txBody>
                  <a:tcPr/>
                </a:tc>
                <a:tc>
                  <a:txBody>
                    <a:bodyPr/>
                    <a:lstStyle/>
                    <a:p>
                      <a:r>
                        <a:rPr lang="en-US" sz="2600">
                          <a:latin typeface="Franklin Gothic Book" panose="020B0503020102020204" pitchFamily="34" charset="0"/>
                        </a:rPr>
                        <a:t>$ 110</a:t>
                      </a:r>
                      <a:endParaRPr lang="en-US" sz="2600">
                        <a:solidFill>
                          <a:schemeClr val="tx1"/>
                        </a:solidFill>
                        <a:latin typeface="Franklin Gothic Book" panose="020B0503020102020204" pitchFamily="34" charset="0"/>
                      </a:endParaRPr>
                    </a:p>
                  </a:txBody>
                  <a:tcPr/>
                </a:tc>
                <a:extLst>
                  <a:ext uri="{0D108BD9-81ED-4DB2-BD59-A6C34878D82A}">
                    <a16:rowId xmlns:a16="http://schemas.microsoft.com/office/drawing/2014/main" val="10002"/>
                  </a:ext>
                </a:extLst>
              </a:tr>
              <a:tr h="514350">
                <a:tc>
                  <a:txBody>
                    <a:bodyPr/>
                    <a:lstStyle/>
                    <a:p>
                      <a:r>
                        <a:rPr lang="en-US" sz="2600">
                          <a:latin typeface="Franklin Gothic Book" panose="020B0503020102020204" pitchFamily="34" charset="0"/>
                        </a:rPr>
                        <a:t>Each</a:t>
                      </a:r>
                      <a:r>
                        <a:rPr lang="en-US" sz="2600" baseline="0">
                          <a:latin typeface="Franklin Gothic Book" panose="020B0503020102020204" pitchFamily="34" charset="0"/>
                        </a:rPr>
                        <a:t> additional application</a:t>
                      </a:r>
                      <a:endParaRPr lang="en-US" sz="2600">
                        <a:latin typeface="Franklin Gothic Book" panose="020B0503020102020204" pitchFamily="34" charset="0"/>
                      </a:endParaRPr>
                    </a:p>
                  </a:txBody>
                  <a:tcPr/>
                </a:tc>
                <a:tc>
                  <a:txBody>
                    <a:bodyPr/>
                    <a:lstStyle/>
                    <a:p>
                      <a:r>
                        <a:rPr lang="en-US" sz="2600">
                          <a:latin typeface="Franklin Gothic Book" panose="020B0503020102020204" pitchFamily="34" charset="0"/>
                        </a:rPr>
                        <a:t>$ 43</a:t>
                      </a:r>
                      <a:endParaRPr lang="en-US" sz="2600">
                        <a:solidFill>
                          <a:schemeClr val="tx1"/>
                        </a:solidFill>
                        <a:latin typeface="Franklin Gothic Book" panose="020B0503020102020204" pitchFamily="34" charset="0"/>
                      </a:endParaRPr>
                    </a:p>
                  </a:txBody>
                  <a:tcPr/>
                </a:tc>
                <a:extLst>
                  <a:ext uri="{0D108BD9-81ED-4DB2-BD59-A6C34878D82A}">
                    <a16:rowId xmlns:a16="http://schemas.microsoft.com/office/drawing/2014/main" val="10003"/>
                  </a:ext>
                </a:extLst>
              </a:tr>
            </a:tbl>
          </a:graphicData>
        </a:graphic>
      </p:graphicFrame>
      <p:pic>
        <p:nvPicPr>
          <p:cNvPr id="18" name="Audio 17">
            <a:hlinkClick r:id="" action="ppaction://media"/>
            <a:extLst>
              <a:ext uri="{FF2B5EF4-FFF2-40B4-BE49-F238E27FC236}">
                <a16:creationId xmlns:a16="http://schemas.microsoft.com/office/drawing/2014/main" id="{35D197AF-530B-4761-B434-608159C398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0861634"/>
      </p:ext>
    </p:extLst>
  </p:cSld>
  <p:clrMapOvr>
    <a:masterClrMapping/>
  </p:clrMapOvr>
  <mc:AlternateContent xmlns:mc="http://schemas.openxmlformats.org/markup-compatibility/2006" xmlns:p14="http://schemas.microsoft.com/office/powerpoint/2010/main">
    <mc:Choice Requires="p14">
      <p:transition spd="slow" p14:dur="2000" advTm="88540"/>
    </mc:Choice>
    <mc:Fallback xmlns="">
      <p:transition spd="slow" advTm="8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9C6203-4A4D-409D-94BF-0A8DBE96A14F}"/>
              </a:ext>
            </a:extLst>
          </p:cNvPr>
          <p:cNvPicPr>
            <a:picLocks noChangeAspect="1"/>
          </p:cNvPicPr>
          <p:nvPr/>
        </p:nvPicPr>
        <p:blipFill>
          <a:blip r:embed="rId5"/>
          <a:stretch>
            <a:fillRect/>
          </a:stretch>
        </p:blipFill>
        <p:spPr>
          <a:xfrm>
            <a:off x="201396" y="449263"/>
            <a:ext cx="6714794" cy="6117792"/>
          </a:xfrm>
          <a:prstGeom prst="rect">
            <a:avLst/>
          </a:prstGeom>
        </p:spPr>
      </p:pic>
      <p:sp>
        <p:nvSpPr>
          <p:cNvPr id="6" name="Rectangle 5">
            <a:extLst>
              <a:ext uri="{FF2B5EF4-FFF2-40B4-BE49-F238E27FC236}">
                <a16:creationId xmlns:a16="http://schemas.microsoft.com/office/drawing/2014/main" id="{5FB02406-3977-4CF6-92AE-7C5AE5820717}"/>
              </a:ext>
            </a:extLst>
          </p:cNvPr>
          <p:cNvSpPr/>
          <p:nvPr/>
        </p:nvSpPr>
        <p:spPr>
          <a:xfrm>
            <a:off x="666843" y="814711"/>
            <a:ext cx="2271113" cy="2611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10">
            <a:extLst>
              <a:ext uri="{FF2B5EF4-FFF2-40B4-BE49-F238E27FC236}">
                <a16:creationId xmlns:a16="http://schemas.microsoft.com/office/drawing/2014/main" id="{856B12EC-819E-4CA0-A9DD-566A2F28D7C7}"/>
              </a:ext>
            </a:extLst>
          </p:cNvPr>
          <p:cNvSpPr/>
          <p:nvPr/>
        </p:nvSpPr>
        <p:spPr bwMode="auto">
          <a:xfrm flipH="1">
            <a:off x="3558793" y="5222574"/>
            <a:ext cx="711020" cy="339634"/>
          </a:xfrm>
          <a:prstGeom prst="rightArrow">
            <a:avLst/>
          </a:prstGeom>
          <a:solidFill>
            <a:srgbClr val="FF000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pitchFamily="18" charset="0"/>
            </a:endParaRPr>
          </a:p>
        </p:txBody>
      </p:sp>
      <p:sp>
        <p:nvSpPr>
          <p:cNvPr id="8" name="TextBox 7">
            <a:extLst>
              <a:ext uri="{FF2B5EF4-FFF2-40B4-BE49-F238E27FC236}">
                <a16:creationId xmlns:a16="http://schemas.microsoft.com/office/drawing/2014/main" id="{0959766F-B7C1-4C47-902B-23AA7EB1CB97}"/>
              </a:ext>
            </a:extLst>
          </p:cNvPr>
          <p:cNvSpPr txBox="1"/>
          <p:nvPr/>
        </p:nvSpPr>
        <p:spPr>
          <a:xfrm>
            <a:off x="4269813" y="5161558"/>
            <a:ext cx="2362200" cy="461665"/>
          </a:xfrm>
          <a:prstGeom prst="rect">
            <a:avLst/>
          </a:prstGeom>
          <a:noFill/>
        </p:spPr>
        <p:txBody>
          <a:bodyPr wrap="square" rtlCol="0">
            <a:spAutoFit/>
          </a:bodyPr>
          <a:lstStyle/>
          <a:p>
            <a:r>
              <a:rPr lang="en-US" sz="2400" b="1">
                <a:solidFill>
                  <a:srgbClr val="FF0000"/>
                </a:solidFill>
                <a:latin typeface="Calibri" panose="020F0502020204030204" pitchFamily="34" charset="0"/>
                <a:cs typeface="Calibri" panose="020F0502020204030204" pitchFamily="34" charset="0"/>
              </a:rPr>
              <a:t>Login here</a:t>
            </a:r>
          </a:p>
        </p:txBody>
      </p:sp>
      <p:sp>
        <p:nvSpPr>
          <p:cNvPr id="9" name="TextBox 8">
            <a:extLst>
              <a:ext uri="{FF2B5EF4-FFF2-40B4-BE49-F238E27FC236}">
                <a16:creationId xmlns:a16="http://schemas.microsoft.com/office/drawing/2014/main" id="{CAB62C8D-41A7-4CE6-9CCB-93FC495DBDF4}"/>
              </a:ext>
            </a:extLst>
          </p:cNvPr>
          <p:cNvSpPr txBox="1"/>
          <p:nvPr/>
        </p:nvSpPr>
        <p:spPr>
          <a:xfrm>
            <a:off x="5450913" y="3061883"/>
            <a:ext cx="5483169" cy="892552"/>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600" b="1" dirty="0">
                <a:solidFill>
                  <a:srgbClr val="FF0000"/>
                </a:solidFill>
                <a:latin typeface="Calibri" panose="020F0502020204030204" pitchFamily="34" charset="0"/>
                <a:cs typeface="Calibri" panose="020F0502020204030204" pitchFamily="34" charset="0"/>
              </a:rPr>
              <a:t>Access this page at: </a:t>
            </a:r>
            <a:r>
              <a:rPr lang="en-US" sz="2600" b="1" dirty="0">
                <a:solidFill>
                  <a:srgbClr val="FF0000"/>
                </a:solidFill>
                <a:latin typeface="Calibri" panose="020F0502020204030204" pitchFamily="34" charset="0"/>
                <a:cs typeface="Calibri" panose="020F0502020204030204" pitchFamily="34" charset="0"/>
                <a:hlinkClick r:id="rId6"/>
              </a:rPr>
              <a:t>https://www.ashp.org/phorcas</a:t>
            </a:r>
            <a:r>
              <a:rPr lang="en-US" sz="2600" b="1" dirty="0">
                <a:solidFill>
                  <a:srgbClr val="FF0000"/>
                </a:solidFill>
                <a:latin typeface="Calibri" panose="020F0502020204030204" pitchFamily="34" charset="0"/>
                <a:cs typeface="Calibri" panose="020F0502020204030204" pitchFamily="34" charset="0"/>
              </a:rPr>
              <a:t> </a:t>
            </a:r>
          </a:p>
        </p:txBody>
      </p:sp>
      <p:pic>
        <p:nvPicPr>
          <p:cNvPr id="10" name="Audio 9">
            <a:hlinkClick r:id="" action="ppaction://media"/>
            <a:extLst>
              <a:ext uri="{FF2B5EF4-FFF2-40B4-BE49-F238E27FC236}">
                <a16:creationId xmlns:a16="http://schemas.microsoft.com/office/drawing/2014/main" id="{DDE1161C-95B2-4DE2-89F5-7378B71C30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8761433"/>
      </p:ext>
    </p:extLst>
  </p:cSld>
  <p:clrMapOvr>
    <a:masterClrMapping/>
  </p:clrMapOvr>
  <mc:AlternateContent xmlns:mc="http://schemas.openxmlformats.org/markup-compatibility/2006" xmlns:p14="http://schemas.microsoft.com/office/powerpoint/2010/main">
    <mc:Choice Requires="p14">
      <p:transition spd="slow" p14:dur="2000" advTm="38258"/>
    </mc:Choice>
    <mc:Fallback xmlns="">
      <p:transition spd="slow" advTm="38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55374FF505C14B8AF514DBF45D6476" ma:contentTypeVersion="13" ma:contentTypeDescription="Create a new document." ma:contentTypeScope="" ma:versionID="de651b36c3c0cecb12bfbdcaed156f5d">
  <xsd:schema xmlns:xsd="http://www.w3.org/2001/XMLSchema" xmlns:xs="http://www.w3.org/2001/XMLSchema" xmlns:p="http://schemas.microsoft.com/office/2006/metadata/properties" xmlns:ns3="7543d8f6-cc85-4173-9a77-f4b0f74fe4dc" xmlns:ns4="5267f56d-8f65-4d7f-a91f-57137f10e855" targetNamespace="http://schemas.microsoft.com/office/2006/metadata/properties" ma:root="true" ma:fieldsID="6cf8b2e172eca1cd9a683e6af8fd9076" ns3:_="" ns4:_="">
    <xsd:import namespace="7543d8f6-cc85-4173-9a77-f4b0f74fe4dc"/>
    <xsd:import namespace="5267f56d-8f65-4d7f-a91f-57137f10e85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43d8f6-cc85-4173-9a77-f4b0f74fe4d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67f56d-8f65-4d7f-a91f-57137f10e85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946907-4699-4CF1-946F-E28D080F0CDA}">
  <ds:schemaRefs>
    <ds:schemaRef ds:uri="5267f56d-8f65-4d7f-a91f-57137f10e855"/>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http://schemas.microsoft.com/office/2006/metadata/properties"/>
    <ds:schemaRef ds:uri="http://schemas.openxmlformats.org/package/2006/metadata/core-properties"/>
    <ds:schemaRef ds:uri="7543d8f6-cc85-4173-9a77-f4b0f74fe4dc"/>
    <ds:schemaRef ds:uri="http://purl.org/dc/dcmitype/"/>
  </ds:schemaRefs>
</ds:datastoreItem>
</file>

<file path=customXml/itemProps2.xml><?xml version="1.0" encoding="utf-8"?>
<ds:datastoreItem xmlns:ds="http://schemas.openxmlformats.org/officeDocument/2006/customXml" ds:itemID="{95D35D90-778F-48BF-B823-D6FCC6F883E8}">
  <ds:schemaRefs>
    <ds:schemaRef ds:uri="5267f56d-8f65-4d7f-a91f-57137f10e855"/>
    <ds:schemaRef ds:uri="7543d8f6-cc85-4173-9a77-f4b0f74fe4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2AA79F6-D3FE-4CA7-82A4-382A4E8955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927</TotalTime>
  <Words>5009</Words>
  <Application>Microsoft Office PowerPoint</Application>
  <PresentationFormat>Widescreen</PresentationFormat>
  <Paragraphs>437</Paragraphs>
  <Slides>36</Slides>
  <Notes>36</Notes>
  <HiddenSlides>1</HiddenSlides>
  <MMClips>35</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ASHP</dc:creator>
  <cp:lastModifiedBy>Edmund  Evangelista-extern</cp:lastModifiedBy>
  <cp:revision>31</cp:revision>
  <cp:lastPrinted>2023-10-20T14:07:06Z</cp:lastPrinted>
  <dcterms:created xsi:type="dcterms:W3CDTF">2020-10-21T16:18:52Z</dcterms:created>
  <dcterms:modified xsi:type="dcterms:W3CDTF">2023-10-27T18:58:29Z</dcterms:modified>
</cp:coreProperties>
</file>