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95" r:id="rId2"/>
    <p:sldMasterId id="2147483705" r:id="rId3"/>
    <p:sldMasterId id="2147483715" r:id="rId4"/>
    <p:sldMasterId id="2147483725" r:id="rId5"/>
  </p:sldMasterIdLst>
  <p:notesMasterIdLst>
    <p:notesMasterId r:id="rId33"/>
  </p:notesMasterIdLst>
  <p:handoutMasterIdLst>
    <p:handoutMasterId r:id="rId34"/>
  </p:handoutMasterIdLst>
  <p:sldIdLst>
    <p:sldId id="317" r:id="rId6"/>
    <p:sldId id="323" r:id="rId7"/>
    <p:sldId id="270" r:id="rId8"/>
    <p:sldId id="289" r:id="rId9"/>
    <p:sldId id="290" r:id="rId10"/>
    <p:sldId id="292" r:id="rId11"/>
    <p:sldId id="293" r:id="rId12"/>
    <p:sldId id="319" r:id="rId13"/>
    <p:sldId id="320" r:id="rId14"/>
    <p:sldId id="291" r:id="rId15"/>
    <p:sldId id="315" r:id="rId16"/>
    <p:sldId id="310" r:id="rId17"/>
    <p:sldId id="307" r:id="rId18"/>
    <p:sldId id="294" r:id="rId19"/>
    <p:sldId id="295" r:id="rId20"/>
    <p:sldId id="296" r:id="rId21"/>
    <p:sldId id="297" r:id="rId22"/>
    <p:sldId id="298" r:id="rId23"/>
    <p:sldId id="311" r:id="rId24"/>
    <p:sldId id="299" r:id="rId25"/>
    <p:sldId id="300" r:id="rId26"/>
    <p:sldId id="301" r:id="rId27"/>
    <p:sldId id="302" r:id="rId28"/>
    <p:sldId id="321" r:id="rId29"/>
    <p:sldId id="313" r:id="rId30"/>
    <p:sldId id="314" r:id="rId31"/>
    <p:sldId id="286" r:id="rId32"/>
  </p:sldIdLst>
  <p:sldSz cx="9144000" cy="6858000" type="screen4x3"/>
  <p:notesSz cx="7010400" cy="92964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2252A"/>
    <a:srgbClr val="002853"/>
    <a:srgbClr val="AF1F23"/>
    <a:srgbClr val="F47932"/>
    <a:srgbClr val="006EB7"/>
    <a:srgbClr val="66FF66"/>
    <a:srgbClr val="65F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94676" autoAdjust="0"/>
  </p:normalViewPr>
  <p:slideViewPr>
    <p:cSldViewPr snapToGrid="0" snapToObjects="1">
      <p:cViewPr>
        <p:scale>
          <a:sx n="94" d="100"/>
          <a:sy n="94" d="100"/>
        </p:scale>
        <p:origin x="-1152" y="-36"/>
      </p:cViewPr>
      <p:guideLst>
        <p:guide orient="horz" pos="2160"/>
        <p:guide pos="2880"/>
      </p:guideLst>
    </p:cSldViewPr>
  </p:slideViewPr>
  <p:outlineViewPr>
    <p:cViewPr>
      <p:scale>
        <a:sx n="33" d="100"/>
        <a:sy n="33" d="100"/>
      </p:scale>
      <p:origin x="48" y="1677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3" d="100"/>
          <a:sy n="83" d="100"/>
        </p:scale>
        <p:origin x="-2040" y="-7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9A2C4-140F-4B12-A265-6DF2ADB53C0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ED28D21F-2F51-47D5-A5E7-2005AF0CD77E}">
      <dgm:prSet/>
      <dgm:spPr>
        <a:xfrm>
          <a:off x="2262981" y="0"/>
          <a:ext cx="6042818" cy="4525962"/>
        </a:xfrm>
        <a:prstGeom prst="rect">
          <a:avLst/>
        </a:prstGeom>
        <a:solidFill>
          <a:sysClr val="window" lastClr="FFFFFF">
            <a:alpha val="90000"/>
            <a:hueOff val="0"/>
            <a:satOff val="0"/>
            <a:lumOff val="0"/>
            <a:alphaOff val="0"/>
          </a:sysClr>
        </a:solidFill>
        <a:ln w="25400" cap="flat" cmpd="sng" algn="ctr">
          <a:solidFill>
            <a:srgbClr val="000000">
              <a:hueOff val="0"/>
              <a:satOff val="0"/>
              <a:lumOff val="0"/>
              <a:alphaOff val="0"/>
            </a:srgbClr>
          </a:solidFill>
          <a:prstDash val="solid"/>
        </a:ln>
        <a:effectLst/>
      </dgm:spPr>
      <dgm:t>
        <a:bodyPr/>
        <a:lstStyle/>
        <a:p>
          <a:pPr rtl="0"/>
          <a:r>
            <a:rPr lang="en-US" b="1" dirty="0" smtClean="0">
              <a:solidFill>
                <a:sysClr val="windowText" lastClr="000000">
                  <a:hueOff val="0"/>
                  <a:satOff val="0"/>
                  <a:lumOff val="0"/>
                  <a:alphaOff val="0"/>
                </a:sysClr>
              </a:solidFill>
              <a:latin typeface="Calibri"/>
              <a:ea typeface="+mn-ea"/>
              <a:cs typeface="+mn-cs"/>
            </a:rPr>
            <a:t>Questions?  </a:t>
          </a:r>
          <a:endParaRPr lang="en-US" dirty="0">
            <a:solidFill>
              <a:sysClr val="windowText" lastClr="000000">
                <a:hueOff val="0"/>
                <a:satOff val="0"/>
                <a:lumOff val="0"/>
                <a:alphaOff val="0"/>
              </a:sysClr>
            </a:solidFill>
            <a:latin typeface="Calibri"/>
            <a:ea typeface="+mn-ea"/>
            <a:cs typeface="+mn-cs"/>
          </a:endParaRPr>
        </a:p>
      </dgm:t>
    </dgm:pt>
    <dgm:pt modelId="{70520B51-8C3B-42EA-BD90-CE87EB3CB327}" type="parTrans" cxnId="{0D807A41-1E97-49E7-A44E-DDB62FCA4CFB}">
      <dgm:prSet/>
      <dgm:spPr/>
      <dgm:t>
        <a:bodyPr/>
        <a:lstStyle/>
        <a:p>
          <a:endParaRPr lang="en-US"/>
        </a:p>
      </dgm:t>
    </dgm:pt>
    <dgm:pt modelId="{C88B7560-FE3B-4B24-B057-0B1FF3C522F8}" type="sibTrans" cxnId="{0D807A41-1E97-49E7-A44E-DDB62FCA4CFB}">
      <dgm:prSet/>
      <dgm:spPr/>
      <dgm:t>
        <a:bodyPr/>
        <a:lstStyle/>
        <a:p>
          <a:endParaRPr lang="en-US"/>
        </a:p>
      </dgm:t>
    </dgm:pt>
    <dgm:pt modelId="{989286A7-E861-489C-A208-296BDE963ED6}" type="pres">
      <dgm:prSet presAssocID="{E0B9A2C4-140F-4B12-A265-6DF2ADB53C05}" presName="Name0" presStyleCnt="0">
        <dgm:presLayoutVars>
          <dgm:chMax val="7"/>
          <dgm:dir/>
          <dgm:animLvl val="lvl"/>
          <dgm:resizeHandles val="exact"/>
        </dgm:presLayoutVars>
      </dgm:prSet>
      <dgm:spPr/>
      <dgm:t>
        <a:bodyPr/>
        <a:lstStyle/>
        <a:p>
          <a:endParaRPr lang="en-US"/>
        </a:p>
      </dgm:t>
    </dgm:pt>
    <dgm:pt modelId="{E959C429-0785-41EE-A0D1-933916477027}" type="pres">
      <dgm:prSet presAssocID="{ED28D21F-2F51-47D5-A5E7-2005AF0CD77E}" presName="circle1" presStyleLbl="node1" presStyleIdx="0" presStyleCnt="1"/>
      <dgm:spPr>
        <a:xfrm>
          <a:off x="0" y="0"/>
          <a:ext cx="4525962" cy="4525962"/>
        </a:xfrm>
        <a:prstGeom prst="pie">
          <a:avLst>
            <a:gd name="adj1" fmla="val 5400000"/>
            <a:gd name="adj2" fmla="val 16200000"/>
          </a:avLst>
        </a:prstGeom>
        <a:solidFill>
          <a:srgbClr val="00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4ACBC7ED-F4D2-426F-89B3-9608D3F92C31}" type="pres">
      <dgm:prSet presAssocID="{ED28D21F-2F51-47D5-A5E7-2005AF0CD77E}" presName="space" presStyleCnt="0"/>
      <dgm:spPr/>
    </dgm:pt>
    <dgm:pt modelId="{B260A5A5-8080-4A80-BF5E-C540F79BE188}" type="pres">
      <dgm:prSet presAssocID="{ED28D21F-2F51-47D5-A5E7-2005AF0CD77E}" presName="rect1" presStyleLbl="alignAcc1" presStyleIdx="0" presStyleCnt="1"/>
      <dgm:spPr/>
      <dgm:t>
        <a:bodyPr/>
        <a:lstStyle/>
        <a:p>
          <a:endParaRPr lang="en-US"/>
        </a:p>
      </dgm:t>
    </dgm:pt>
    <dgm:pt modelId="{DAD28D90-4BB1-4F7D-86E5-4CFB70F90DF8}" type="pres">
      <dgm:prSet presAssocID="{ED28D21F-2F51-47D5-A5E7-2005AF0CD77E}" presName="rect1ParTxNoCh" presStyleLbl="alignAcc1" presStyleIdx="0" presStyleCnt="1">
        <dgm:presLayoutVars>
          <dgm:chMax val="1"/>
          <dgm:bulletEnabled val="1"/>
        </dgm:presLayoutVars>
      </dgm:prSet>
      <dgm:spPr/>
      <dgm:t>
        <a:bodyPr/>
        <a:lstStyle/>
        <a:p>
          <a:endParaRPr lang="en-US"/>
        </a:p>
      </dgm:t>
    </dgm:pt>
  </dgm:ptLst>
  <dgm:cxnLst>
    <dgm:cxn modelId="{04C58FEB-DB0A-4294-B9B3-D3B9AAFF17B6}" type="presOf" srcId="{E0B9A2C4-140F-4B12-A265-6DF2ADB53C05}" destId="{989286A7-E861-489C-A208-296BDE963ED6}" srcOrd="0" destOrd="0" presId="urn:microsoft.com/office/officeart/2005/8/layout/target3"/>
    <dgm:cxn modelId="{0D807A41-1E97-49E7-A44E-DDB62FCA4CFB}" srcId="{E0B9A2C4-140F-4B12-A265-6DF2ADB53C05}" destId="{ED28D21F-2F51-47D5-A5E7-2005AF0CD77E}" srcOrd="0" destOrd="0" parTransId="{70520B51-8C3B-42EA-BD90-CE87EB3CB327}" sibTransId="{C88B7560-FE3B-4B24-B057-0B1FF3C522F8}"/>
    <dgm:cxn modelId="{AAB7693F-F029-4935-8480-C216BD812A99}" type="presOf" srcId="{ED28D21F-2F51-47D5-A5E7-2005AF0CD77E}" destId="{DAD28D90-4BB1-4F7D-86E5-4CFB70F90DF8}" srcOrd="1" destOrd="0" presId="urn:microsoft.com/office/officeart/2005/8/layout/target3"/>
    <dgm:cxn modelId="{E34AD805-981A-4CFD-99BD-EA31716B5072}" type="presOf" srcId="{ED28D21F-2F51-47D5-A5E7-2005AF0CD77E}" destId="{B260A5A5-8080-4A80-BF5E-C540F79BE188}" srcOrd="0" destOrd="0" presId="urn:microsoft.com/office/officeart/2005/8/layout/target3"/>
    <dgm:cxn modelId="{BD090D81-F07F-4A13-998D-FCAD906412DA}" type="presParOf" srcId="{989286A7-E861-489C-A208-296BDE963ED6}" destId="{E959C429-0785-41EE-A0D1-933916477027}" srcOrd="0" destOrd="0" presId="urn:microsoft.com/office/officeart/2005/8/layout/target3"/>
    <dgm:cxn modelId="{0D748316-0D9E-4ACB-A1C1-F2FD21D60D30}" type="presParOf" srcId="{989286A7-E861-489C-A208-296BDE963ED6}" destId="{4ACBC7ED-F4D2-426F-89B3-9608D3F92C31}" srcOrd="1" destOrd="0" presId="urn:microsoft.com/office/officeart/2005/8/layout/target3"/>
    <dgm:cxn modelId="{A9594483-7F8A-4D44-A257-70BCDC3792EB}" type="presParOf" srcId="{989286A7-E861-489C-A208-296BDE963ED6}" destId="{B260A5A5-8080-4A80-BF5E-C540F79BE188}" srcOrd="2" destOrd="0" presId="urn:microsoft.com/office/officeart/2005/8/layout/target3"/>
    <dgm:cxn modelId="{1AA15A86-D105-47B7-A615-08164222BD05}" type="presParOf" srcId="{989286A7-E861-489C-A208-296BDE963ED6}" destId="{DAD28D90-4BB1-4F7D-86E5-4CFB70F90DF8}"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229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246D8D31-81B7-6945-916D-2498C9035F9E}" type="datetimeFigureOut">
              <a:rPr lang="en-US" smtClean="0"/>
              <a:pPr/>
              <a:t>7/31/2016</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6" tIns="46588" rIns="93176" bIns="46588" rtlCol="0" anchor="b"/>
          <a:lstStyle>
            <a:lvl1pPr algn="r">
              <a:defRPr sz="1200"/>
            </a:lvl1pPr>
          </a:lstStyle>
          <a:p>
            <a:fld id="{AA1C4324-8BEF-4D4C-9BE6-3B1C076296CA}" type="slidenum">
              <a:rPr lang="en-US" smtClean="0"/>
              <a:pPr/>
              <a:t>‹#›</a:t>
            </a:fld>
            <a:endParaRPr lang="en-US" dirty="0"/>
          </a:p>
        </p:txBody>
      </p:sp>
    </p:spTree>
    <p:extLst>
      <p:ext uri="{BB962C8B-B14F-4D97-AF65-F5344CB8AC3E}">
        <p14:creationId xmlns:p14="http://schemas.microsoft.com/office/powerpoint/2010/main" val="364812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24000" y="2130425"/>
            <a:ext cx="6705600" cy="1470025"/>
          </a:xfrm>
        </p:spPr>
        <p:txBody>
          <a:bodyPr>
            <a:noAutofit/>
          </a:bodyPr>
          <a:lstStyle>
            <a:lvl1pPr>
              <a:defRPr sz="54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86200"/>
            <a:ext cx="6400800" cy="14478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5" name="Picture 2" descr="Q:\pid\_Public\New ASHP Logo Files\ASHP sub-brands\NPPC\NPPC Horizontal\RGB1\Logo\Preceptors1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1537" y="673179"/>
            <a:ext cx="7900919" cy="13385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7200" y="1423379"/>
            <a:ext cx="8229600" cy="4266261"/>
          </a:xfrm>
          <a:prstGeom prst="rect">
            <a:avLst/>
          </a:prstGeom>
        </p:spPr>
        <p:txBody>
          <a:bodyPr/>
          <a:lstStyle>
            <a:lvl1pPr marL="342900" indent="-342900">
              <a:buFont typeface="Wingdings" panose="05000000000000000000" pitchFamily="2" charset="2"/>
              <a:buChar char="v"/>
              <a:defRPr/>
            </a:lvl1pPr>
            <a:lvl2pPr marL="800100" indent="-3429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5"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51625" y="3182112"/>
            <a:ext cx="8240751" cy="1512551"/>
          </a:xfrm>
          <a:prstGeom prst="rect">
            <a:avLst/>
          </a:prstGeom>
        </p:spPr>
        <p:txBody>
          <a:bodyPr>
            <a:normAutofit/>
          </a:bodyPr>
          <a:lstStyle>
            <a:lvl1pPr>
              <a:defRPr sz="3600"/>
            </a:lvl1pPr>
          </a:lstStyle>
          <a:p>
            <a:r>
              <a:rPr lang="en-US" sz="4400" b="1" dirty="0" smtClean="0"/>
              <a:t>Session/Presentation Title</a:t>
            </a:r>
            <a:endParaRPr lang="en-US" sz="4400" b="1" dirty="0"/>
          </a:p>
        </p:txBody>
      </p:sp>
      <p:sp>
        <p:nvSpPr>
          <p:cNvPr id="13" name="Subtitle 2"/>
          <p:cNvSpPr>
            <a:spLocks noGrp="1"/>
          </p:cNvSpPr>
          <p:nvPr>
            <p:ph type="subTitle" idx="1" hasCustomPrompt="1"/>
          </p:nvPr>
        </p:nvSpPr>
        <p:spPr>
          <a:xfrm>
            <a:off x="454413" y="5029200"/>
            <a:ext cx="8235175" cy="1400175"/>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
                <a:srgbClr val="176C32"/>
              </a:buClr>
              <a:buSzTx/>
              <a:buFont typeface="Wingdings" charset="2"/>
              <a:buNone/>
              <a:tabLst/>
              <a:defRPr b="0" i="0" baseline="0">
                <a:solidFill>
                  <a:srgbClr val="A2252A"/>
                </a:solidFill>
              </a:defRPr>
            </a:lvl1pPr>
          </a:lstStyle>
          <a:p>
            <a:pPr marL="0" marR="0" lvl="0" indent="0" algn="ctr" defTabSz="457200" rtl="0" eaLnBrk="1" fontAlgn="auto" latinLnBrk="0" hangingPunct="1">
              <a:lnSpc>
                <a:spcPct val="100000"/>
              </a:lnSpc>
              <a:spcBef>
                <a:spcPct val="20000"/>
              </a:spcBef>
              <a:spcAft>
                <a:spcPts val="0"/>
              </a:spcAft>
              <a:buClr>
                <a:srgbClr val="176C32"/>
              </a:buClr>
              <a:buSzTx/>
              <a:buFont typeface="Wingdings" charset="2"/>
              <a:buNone/>
              <a:tabLst/>
              <a:defRPr/>
            </a:pPr>
            <a:r>
              <a:rPr kumimoji="0" lang="en-US" sz="3200" b="1" i="0" u="none" strike="noStrike" kern="1200" cap="none" spc="0" normalizeH="0" baseline="0" noProof="0" dirty="0" smtClean="0">
                <a:ln>
                  <a:noFill/>
                </a:ln>
                <a:solidFill>
                  <a:srgbClr val="176C32"/>
                </a:solidFill>
                <a:effectLst/>
                <a:uLnTx/>
                <a:uFillTx/>
                <a:latin typeface="+mn-lt"/>
                <a:ea typeface="+mn-ea"/>
                <a:cs typeface="Arial"/>
              </a:rPr>
              <a:t>Speaker Information</a:t>
            </a:r>
            <a:endParaRPr kumimoji="0" lang="en-US" sz="3200" b="1" i="0" u="none" strike="noStrike" kern="1200" cap="none" spc="0" normalizeH="0" baseline="0" noProof="0" dirty="0">
              <a:ln>
                <a:noFill/>
              </a:ln>
              <a:solidFill>
                <a:srgbClr val="176C32"/>
              </a:solidFill>
              <a:effectLst/>
              <a:uLnTx/>
              <a:uFillTx/>
              <a:latin typeface="+mn-lt"/>
              <a:ea typeface="+mn-ea"/>
              <a:cs typeface="Arial"/>
            </a:endParaRPr>
          </a:p>
        </p:txBody>
      </p:sp>
      <p:pic>
        <p:nvPicPr>
          <p:cNvPr id="2050" name="Picture 2" descr="Q:\pid\_Public\New ASHP Logo Files\ASHP sub-brands\NPPC\NPPC Horizontal\RGB1\Logo\Preceptors1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537" y="673179"/>
            <a:ext cx="7900919" cy="13385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sz="half" idx="1"/>
          </p:nvPr>
        </p:nvSpPr>
        <p:spPr>
          <a:xfrm>
            <a:off x="457201" y="1830553"/>
            <a:ext cx="4044730" cy="3859087"/>
          </a:xfrm>
          <a:prstGeom prst="rect">
            <a:avLst/>
          </a:prstGeom>
        </p:spPr>
        <p:txBody>
          <a:bodyPr>
            <a:normAutofit/>
          </a:bodyPr>
          <a:lstStyle>
            <a:lvl1pPr marL="342900" indent="-342900">
              <a:buFont typeface="Wingdings" panose="05000000000000000000" pitchFamily="2" charset="2"/>
              <a:buChar char="v"/>
              <a:defRPr sz="2400"/>
            </a:lvl1pPr>
            <a:lvl2pPr marL="800100" indent="-342900">
              <a:buFont typeface="Arial" panose="020B0604020202020204" pitchFamily="34" charset="0"/>
              <a:buChar cha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5862" y="1830553"/>
            <a:ext cx="4000937" cy="3859087"/>
          </a:xfrm>
          <a:prstGeom prst="rect">
            <a:avLst/>
          </a:prstGeom>
        </p:spPr>
        <p:txBody>
          <a:bodyPr>
            <a:normAutofit/>
          </a:bodyPr>
          <a:lstStyle>
            <a:lvl1pPr marL="342900" indent="-342900">
              <a:buFont typeface="Wingdings" panose="05000000000000000000" pitchFamily="2" charset="2"/>
              <a:buChar char="v"/>
              <a:defRPr sz="2400"/>
            </a:lvl1pPr>
            <a:lvl2pPr marL="914400" indent="-457200">
              <a:buFont typeface="Arial" panose="020B0604020202020204" pitchFamily="34" charset="0"/>
              <a:buChar cha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6"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1"/>
            <a:ext cx="8229600" cy="718207"/>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756803"/>
            <a:ext cx="4018455" cy="722496"/>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smtClean="0"/>
          </a:p>
        </p:txBody>
      </p:sp>
      <p:sp>
        <p:nvSpPr>
          <p:cNvPr id="4" name="Content Placeholder 3"/>
          <p:cNvSpPr>
            <a:spLocks noGrp="1"/>
          </p:cNvSpPr>
          <p:nvPr>
            <p:ph sz="half" idx="2"/>
          </p:nvPr>
        </p:nvSpPr>
        <p:spPr>
          <a:xfrm>
            <a:off x="457202" y="2600983"/>
            <a:ext cx="4018454" cy="3009243"/>
          </a:xfrm>
          <a:prstGeom prst="rect">
            <a:avLst/>
          </a:prstGeom>
        </p:spPr>
        <p:txBody>
          <a:bodyPr/>
          <a:lstStyle>
            <a:lvl1pPr marL="342900" indent="-342900">
              <a:buFont typeface="Wingdings" panose="05000000000000000000" pitchFamily="2" charset="2"/>
              <a:buChar char="v"/>
              <a:defRPr sz="2400"/>
            </a:lvl1pPr>
            <a:lvl2pPr marL="800100" indent="-342900">
              <a:buFont typeface="Arial" panose="020B0604020202020204" pitchFamily="34" charset="0"/>
              <a:buChar cha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85863" y="1756803"/>
            <a:ext cx="4000937" cy="7224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85863" y="2600984"/>
            <a:ext cx="4000938" cy="3009242"/>
          </a:xfrm>
          <a:prstGeom prst="rect">
            <a:avLst/>
          </a:prstGeom>
        </p:spPr>
        <p:txBody>
          <a:bodyPr>
            <a:normAutofit/>
          </a:bodyPr>
          <a:lstStyle>
            <a:lvl1pPr marL="342900" indent="-342900">
              <a:buFont typeface="Wingdings" panose="05000000000000000000" pitchFamily="2" charset="2"/>
              <a:buChar char="v"/>
              <a:defRPr sz="2400"/>
            </a:lvl1pPr>
            <a:lvl2pPr marL="800100" indent="-342900">
              <a:buFont typeface="Arial" panose="020B0604020202020204" pitchFamily="34" charset="0"/>
              <a:buChar cha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
        <p:nvSpPr>
          <p:cNvPr id="8" name="Text Placeholder 4"/>
          <p:cNvSpPr>
            <a:spLocks noGrp="1"/>
          </p:cNvSpPr>
          <p:nvPr>
            <p:ph type="body" sz="quarter" idx="10" hasCustomPrompt="1"/>
          </p:nvPr>
        </p:nvSpPr>
        <p:spPr>
          <a:xfrm flipH="1">
            <a:off x="457200" y="6075657"/>
            <a:ext cx="5683718" cy="462464"/>
          </a:xfrm>
          <a:prstGeom prst="rect">
            <a:avLst/>
          </a:prstGeom>
        </p:spPr>
        <p:txBody>
          <a:bodyPr anchor="b"/>
          <a:lstStyle>
            <a:lvl1pPr marL="0" indent="0">
              <a:buNone/>
              <a:defRPr sz="1800"/>
            </a:lvl1pPr>
          </a:lstStyle>
          <a:p>
            <a:pPr lvl="0"/>
            <a:r>
              <a:rPr lang="en-US" sz="1800" dirty="0" smtClean="0"/>
              <a:t>Slide reference</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lf Assessment Questions">
    <p:spTree>
      <p:nvGrpSpPr>
        <p:cNvPr id="1" name=""/>
        <p:cNvGrpSpPr/>
        <p:nvPr/>
      </p:nvGrpSpPr>
      <p:grpSpPr>
        <a:xfrm>
          <a:off x="0" y="0"/>
          <a:ext cx="0" cy="0"/>
          <a:chOff x="0" y="0"/>
          <a:chExt cx="0" cy="0"/>
        </a:xfrm>
      </p:grpSpPr>
      <p:sp>
        <p:nvSpPr>
          <p:cNvPr id="3" name="Title 1"/>
          <p:cNvSpPr>
            <a:spLocks noGrp="1"/>
          </p:cNvSpPr>
          <p:nvPr>
            <p:ph type="title"/>
          </p:nvPr>
        </p:nvSpPr>
        <p:spPr>
          <a:xfrm>
            <a:off x="457200" y="469101"/>
            <a:ext cx="8229600" cy="718207"/>
          </a:xfrm>
          <a:prstGeom prst="rect">
            <a:avLst/>
          </a:prstGeom>
        </p:spPr>
        <p:txBody>
          <a:bodyPr/>
          <a:lstStyle/>
          <a:p>
            <a:r>
              <a:rPr lang="en-US" dirty="0" smtClean="0"/>
              <a:t>Self-Assessment Questions</a:t>
            </a:r>
            <a:endParaRPr lang="en-US" dirty="0"/>
          </a:p>
        </p:txBody>
      </p:sp>
      <p:sp>
        <p:nvSpPr>
          <p:cNvPr id="4" name="Content Placeholder 2"/>
          <p:cNvSpPr>
            <a:spLocks noGrp="1"/>
          </p:cNvSpPr>
          <p:nvPr>
            <p:ph idx="1"/>
          </p:nvPr>
        </p:nvSpPr>
        <p:spPr>
          <a:xfrm>
            <a:off x="457200" y="1423379"/>
            <a:ext cx="6819499" cy="5015922"/>
          </a:xfrm>
          <a:prstGeom prst="rect">
            <a:avLst/>
          </a:prstGeom>
        </p:spPr>
        <p:txBody>
          <a:bodyPr/>
          <a:lstStyle/>
          <a:p>
            <a:r>
              <a:rPr lang="en-US" dirty="0" smtClean="0"/>
              <a:t>Question 1</a:t>
            </a:r>
          </a:p>
          <a:p>
            <a:r>
              <a:rPr lang="en-US" dirty="0" smtClean="0"/>
              <a:t>Question 2</a:t>
            </a:r>
            <a:endParaRPr lang="en-US" dirty="0"/>
          </a:p>
        </p:txBody>
      </p:sp>
      <p:pic>
        <p:nvPicPr>
          <p:cNvPr id="5" name="Picture 6" descr="C:\Users\besuchanko\AppData\Local\Microsoft\Windows\Temporary Internet Files\Content.IE5\D1R7515T\adamtglass-com[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0993" y="4368800"/>
            <a:ext cx="2019756" cy="220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38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RS Ques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469101"/>
            <a:ext cx="8229600" cy="718207"/>
          </a:xfrm>
          <a:prstGeom prst="rect">
            <a:avLst/>
          </a:prstGeom>
        </p:spPr>
        <p:txBody>
          <a:bodyPr/>
          <a:lstStyle>
            <a:lvl1pPr>
              <a:defRPr/>
            </a:lvl1pPr>
          </a:lstStyle>
          <a:p>
            <a:r>
              <a:rPr lang="en-US" dirty="0" smtClean="0"/>
              <a:t>Audience Response Question</a:t>
            </a:r>
            <a:endParaRPr lang="en-US" dirty="0"/>
          </a:p>
        </p:txBody>
      </p:sp>
      <p:sp>
        <p:nvSpPr>
          <p:cNvPr id="7" name="Text Placeholder 8"/>
          <p:cNvSpPr>
            <a:spLocks noGrp="1"/>
          </p:cNvSpPr>
          <p:nvPr>
            <p:ph type="body" sz="quarter" idx="10" hasCustomPrompt="1"/>
          </p:nvPr>
        </p:nvSpPr>
        <p:spPr>
          <a:xfrm>
            <a:off x="457200" y="1270000"/>
            <a:ext cx="8229600" cy="1001562"/>
          </a:xfrm>
          <a:prstGeom prst="rect">
            <a:avLst/>
          </a:prstGeom>
        </p:spPr>
        <p:txBody>
          <a:bodyPr/>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enter question</a:t>
            </a:r>
            <a:endParaRPr lang="en-US" dirty="0"/>
          </a:p>
        </p:txBody>
      </p:sp>
      <p:sp>
        <p:nvSpPr>
          <p:cNvPr id="8" name="Text Placeholder 10"/>
          <p:cNvSpPr>
            <a:spLocks noGrp="1"/>
          </p:cNvSpPr>
          <p:nvPr>
            <p:ph type="body" sz="quarter" idx="11" hasCustomPrompt="1"/>
          </p:nvPr>
        </p:nvSpPr>
        <p:spPr>
          <a:xfrm>
            <a:off x="457200" y="2338939"/>
            <a:ext cx="4124426" cy="4168223"/>
          </a:xfrm>
          <a:prstGeom prst="rect">
            <a:avLst/>
          </a:prstGeom>
        </p:spPr>
        <p:txBody>
          <a:bodyPr/>
          <a:lstStyle>
            <a:lvl1pPr marL="457200" indent="-457200">
              <a:buFont typeface="+mj-lt"/>
              <a:buAutoNum type="alphaUcPeriod"/>
              <a:defRPr sz="3200" baseline="0"/>
            </a:lvl1pPr>
            <a:lvl2pPr marL="914400" indent="-457200">
              <a:buFont typeface="+mj-lt"/>
              <a:buAutoNum type="alphaLcPeriod"/>
              <a:defRPr/>
            </a:lvl2pPr>
            <a:lvl3pPr marL="1371600" indent="-457200">
              <a:buFont typeface="+mj-lt"/>
              <a:buAutoNum type="alphaLcPeriod"/>
              <a:defRPr/>
            </a:lvl3pPr>
            <a:lvl4pPr marL="1828800" indent="-457200">
              <a:buFont typeface="+mj-lt"/>
              <a:buAutoNum type="alphaLcPeriod"/>
              <a:defRPr/>
            </a:lvl4pPr>
            <a:lvl5pPr marL="2286000" indent="-457200">
              <a:buFont typeface="+mj-lt"/>
              <a:buAutoNum type="alphaLcPeriod"/>
              <a:defRPr/>
            </a:lvl5pPr>
          </a:lstStyle>
          <a:p>
            <a:pPr lvl="0"/>
            <a:r>
              <a:rPr lang="en-US" dirty="0" smtClean="0"/>
              <a:t>Click to enter answers</a:t>
            </a:r>
          </a:p>
        </p:txBody>
      </p:sp>
    </p:spTree>
    <p:extLst>
      <p:ext uri="{BB962C8B-B14F-4D97-AF65-F5344CB8AC3E}">
        <p14:creationId xmlns:p14="http://schemas.microsoft.com/office/powerpoint/2010/main" val="6202743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1524000" y="2130425"/>
            <a:ext cx="6705600" cy="1470025"/>
          </a:xfrm>
        </p:spPr>
        <p:txBody>
          <a:bodyPr>
            <a:noAutofit/>
          </a:bodyPr>
          <a:lstStyle>
            <a:lvl1pPr>
              <a:defRPr sz="5400" b="1">
                <a:solidFill>
                  <a:srgbClr val="BAE3F7"/>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524000" y="3886200"/>
            <a:ext cx="6400800" cy="17526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909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90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11"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5000" y="51054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05000"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05000" y="56721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F2760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43200"/>
            <a:ext cx="8229600" cy="3382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776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08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00400"/>
            <a:ext cx="4040188" cy="29352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408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00400"/>
            <a:ext cx="4041775" cy="2925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0"/>
            <a:ext cx="8229600" cy="1143000"/>
          </a:xfrm>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06017"/>
            <a:ext cx="1746478" cy="832104"/>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287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24000" y="2130425"/>
            <a:ext cx="6705600" cy="1470025"/>
          </a:xfrm>
        </p:spPr>
        <p:txBody>
          <a:bodyPr>
            <a:noAutofit/>
          </a:bodyPr>
          <a:lstStyle>
            <a:lvl1pPr>
              <a:defRPr sz="54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86200"/>
            <a:ext cx="6400800" cy="14478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2595104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B3032-D3DF-44A0-A559-E8EC82A083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160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077925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B3032-D3DF-44A0-A559-E8EC82A083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930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B3032-D3DF-44A0-A559-E8EC82A083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8144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B3032-D3DF-44A0-A559-E8EC82A083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625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B3032-D3DF-44A0-A559-E8EC82A083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1664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B3032-D3DF-44A0-A559-E8EC82A083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19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B3032-D3DF-44A0-A559-E8EC82A083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73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6.jpeg"/><Relationship Id="rId5" Type="http://schemas.openxmlformats.org/officeDocument/2006/relationships/slideLayout" Target="../slideLayouts/slideLayout39.xml"/><Relationship Id="rId10" Type="http://schemas.openxmlformats.org/officeDocument/2006/relationships/theme" Target="../theme/theme2.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8.jpeg"/><Relationship Id="rId5" Type="http://schemas.openxmlformats.org/officeDocument/2006/relationships/slideLayout" Target="../slideLayouts/slideLayout48.xml"/><Relationship Id="rId10"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9.jpeg"/><Relationship Id="rId5" Type="http://schemas.openxmlformats.org/officeDocument/2006/relationships/slideLayout" Target="../slideLayouts/slideLayout57.xml"/><Relationship Id="rId10" Type="http://schemas.openxmlformats.org/officeDocument/2006/relationships/theme" Target="../theme/theme4.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1.jpeg"/><Relationship Id="rId5" Type="http://schemas.openxmlformats.org/officeDocument/2006/relationships/slideLayout" Target="../slideLayouts/slideLayout66.xml"/><Relationship Id="rId10" Type="http://schemas.openxmlformats.org/officeDocument/2006/relationships/theme" Target="../theme/theme5.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5-min.jpg"/>
          <p:cNvPicPr>
            <a:picLocks noChangeAspect="1"/>
          </p:cNvPicPr>
          <p:nvPr/>
        </p:nvPicPr>
        <p:blipFill>
          <a:blip r:embed="rId3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
        <p:nvSpPr>
          <p:cNvPr id="8" name="Rectangle 7"/>
          <p:cNvSpPr/>
          <p:nvPr userDrawn="1"/>
        </p:nvSpPr>
        <p:spPr>
          <a:xfrm>
            <a:off x="0" y="6669142"/>
            <a:ext cx="9144000" cy="225778"/>
          </a:xfrm>
          <a:prstGeom prst="rect">
            <a:avLst/>
          </a:prstGeom>
          <a:solidFill>
            <a:srgbClr val="006EB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49" r:id="rId30"/>
    <p:sldLayoutId id="2147483652" r:id="rId31"/>
    <p:sldLayoutId id="2147483653" r:id="rId32"/>
    <p:sldLayoutId id="2147483659" r:id="rId33"/>
    <p:sldLayoutId id="2147483661" r:id="rId34"/>
  </p:sldLayoutIdLst>
  <p:txStyles>
    <p:titleStyle>
      <a:lvl1pPr algn="l"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rgbClr val="2068BA"/>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3-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709DE64-BED2-4487-B404-63453A8636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xStyles>
    <p:titleStyle>
      <a:lvl1pPr algn="l" defTabSz="914400" rtl="0" eaLnBrk="1" latinLnBrk="0" hangingPunct="1">
        <a:spcBef>
          <a:spcPct val="0"/>
        </a:spcBef>
        <a:buNone/>
        <a:defRPr sz="4000" b="1" kern="1200">
          <a:solidFill>
            <a:srgbClr val="BAE3F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2-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590800"/>
            <a:ext cx="8229600" cy="3535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xStyles>
    <p:titleStyle>
      <a:lvl1pPr algn="ctr"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4-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txStyles>
    <p:titleStyle>
      <a:lvl1pPr algn="ctr" defTabSz="914400" rtl="0" eaLnBrk="1" latinLnBrk="0" hangingPunct="1">
        <a:spcBef>
          <a:spcPct val="0"/>
        </a:spcBef>
        <a:buNone/>
        <a:defRPr sz="44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rgbClr val="4A5F70"/>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A5F70"/>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A5F70"/>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5-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44B3032-D3DF-44A0-A559-E8EC82A0835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43152293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txStyles>
    <p:titleStyle>
      <a:lvl1pPr algn="l"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rgbClr val="2068BA"/>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676400"/>
            <a:ext cx="7239000" cy="1470025"/>
          </a:xfrm>
        </p:spPr>
        <p:txBody>
          <a:bodyPr/>
          <a:lstStyle/>
          <a:p>
            <a:r>
              <a:rPr lang="en-US" sz="4000" dirty="0"/>
              <a:t>Optimizing GME Pass Through Reimbursement for Residency Training Programs</a:t>
            </a:r>
            <a:r>
              <a:rPr lang="en-US" dirty="0"/>
              <a:t/>
            </a:r>
            <a:br>
              <a:rPr lang="en-US" dirty="0"/>
            </a:br>
            <a:endParaRPr lang="en-US" dirty="0"/>
          </a:p>
        </p:txBody>
      </p:sp>
      <p:sp>
        <p:nvSpPr>
          <p:cNvPr id="3" name="Subtitle 2"/>
          <p:cNvSpPr>
            <a:spLocks noGrp="1"/>
          </p:cNvSpPr>
          <p:nvPr>
            <p:ph type="subTitle" idx="1"/>
          </p:nvPr>
        </p:nvSpPr>
        <p:spPr>
          <a:xfrm>
            <a:off x="1752600" y="3581400"/>
            <a:ext cx="6400800" cy="1447800"/>
          </a:xfrm>
        </p:spPr>
        <p:txBody>
          <a:bodyPr>
            <a:normAutofit lnSpcReduction="10000"/>
          </a:bodyPr>
          <a:lstStyle/>
          <a:p>
            <a:r>
              <a:rPr lang="en-US" dirty="0">
                <a:solidFill>
                  <a:schemeClr val="tx1"/>
                </a:solidFill>
              </a:rPr>
              <a:t>Thomas W.  </a:t>
            </a:r>
            <a:r>
              <a:rPr lang="en-US" dirty="0" err="1">
                <a:solidFill>
                  <a:schemeClr val="tx1"/>
                </a:solidFill>
              </a:rPr>
              <a:t>Woller</a:t>
            </a:r>
            <a:r>
              <a:rPr lang="en-US" dirty="0">
                <a:solidFill>
                  <a:schemeClr val="tx1"/>
                </a:solidFill>
              </a:rPr>
              <a:t>, M.S., FASHP</a:t>
            </a:r>
            <a:br>
              <a:rPr lang="en-US" dirty="0">
                <a:solidFill>
                  <a:schemeClr val="tx1"/>
                </a:solidFill>
              </a:rPr>
            </a:br>
            <a:r>
              <a:rPr lang="en-US" dirty="0">
                <a:solidFill>
                  <a:schemeClr val="tx1"/>
                </a:solidFill>
              </a:rPr>
              <a:t>Senior Vice President, Pharmacy Services</a:t>
            </a:r>
            <a:br>
              <a:rPr lang="en-US" dirty="0">
                <a:solidFill>
                  <a:schemeClr val="tx1"/>
                </a:solidFill>
              </a:rPr>
            </a:br>
            <a:r>
              <a:rPr lang="en-US" dirty="0">
                <a:solidFill>
                  <a:schemeClr val="tx1"/>
                </a:solidFill>
              </a:rPr>
              <a:t>Aurora Health Care</a:t>
            </a:r>
            <a:br>
              <a:rPr lang="en-US" dirty="0">
                <a:solidFill>
                  <a:schemeClr val="tx1"/>
                </a:solidFill>
              </a:rPr>
            </a:br>
            <a:r>
              <a:rPr lang="en-US" dirty="0">
                <a:solidFill>
                  <a:schemeClr val="tx1"/>
                </a:solidFill>
              </a:rPr>
              <a:t>Milwaukee, Wisconsin</a:t>
            </a:r>
          </a:p>
        </p:txBody>
      </p:sp>
    </p:spTree>
    <p:extLst>
      <p:ext uri="{BB962C8B-B14F-4D97-AF65-F5344CB8AC3E}">
        <p14:creationId xmlns:p14="http://schemas.microsoft.com/office/powerpoint/2010/main" val="3073543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CMS Reimbursement-basic requirements</a:t>
            </a:r>
            <a:endParaRPr lang="en-US" dirty="0"/>
          </a:p>
        </p:txBody>
      </p:sp>
      <p:sp>
        <p:nvSpPr>
          <p:cNvPr id="3" name="Content Placeholder 2"/>
          <p:cNvSpPr>
            <a:spLocks noGrp="1"/>
          </p:cNvSpPr>
          <p:nvPr>
            <p:ph idx="1"/>
          </p:nvPr>
        </p:nvSpPr>
        <p:spPr/>
        <p:txBody>
          <a:bodyPr>
            <a:normAutofit fontScale="92500"/>
          </a:bodyPr>
          <a:lstStyle/>
          <a:p>
            <a:r>
              <a:rPr lang="en-US" dirty="0" smtClean="0"/>
              <a:t>Approved educational program--  PGY-1 programs only</a:t>
            </a:r>
          </a:p>
          <a:p>
            <a:r>
              <a:rPr lang="en-US" dirty="0" smtClean="0"/>
              <a:t>Accreditation by ASHP </a:t>
            </a:r>
          </a:p>
          <a:p>
            <a:r>
              <a:rPr lang="en-US" dirty="0" smtClean="0"/>
              <a:t>Based on percentage of inpatient Medicare pharmacy revenue</a:t>
            </a:r>
          </a:p>
          <a:p>
            <a:r>
              <a:rPr lang="en-US" dirty="0" smtClean="0"/>
              <a:t>Retroactive reimbursement is possible (with caution)</a:t>
            </a:r>
          </a:p>
          <a:p>
            <a:r>
              <a:rPr lang="en-US" dirty="0" smtClean="0"/>
              <a:t>CMS cost report filed for the fiscal year in question</a:t>
            </a:r>
          </a:p>
          <a:p>
            <a:pPr lvl="1"/>
            <a:r>
              <a:rPr lang="en-US" dirty="0" smtClean="0"/>
              <a:t>Cost report is the tool used for the reimbursement</a:t>
            </a:r>
          </a:p>
          <a:p>
            <a:r>
              <a:rPr lang="en-US" dirty="0" smtClean="0"/>
              <a:t>Direct and indirect costs included</a:t>
            </a:r>
          </a:p>
          <a:p>
            <a:r>
              <a:rPr lang="en-US" dirty="0" smtClean="0"/>
              <a:t>Includes provision for Medicare Plus Choice patients</a:t>
            </a:r>
          </a:p>
          <a:p>
            <a:r>
              <a:rPr lang="en-US" dirty="0" smtClean="0"/>
              <a:t>Entity filing cost report must be the operator of the program</a:t>
            </a:r>
          </a:p>
          <a:p>
            <a:r>
              <a:rPr lang="en-US" dirty="0" smtClean="0"/>
              <a:t>August 1, 1998 </a:t>
            </a:r>
            <a:r>
              <a:rPr lang="en-US" u="sng" dirty="0" smtClean="0"/>
              <a:t>AJHP</a:t>
            </a:r>
            <a:endParaRPr lang="en-US" u="sng"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1772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approved educational activities</a:t>
            </a:r>
            <a:endParaRPr lang="en-US" dirty="0"/>
          </a:p>
        </p:txBody>
      </p:sp>
      <p:sp>
        <p:nvSpPr>
          <p:cNvPr id="3" name="Content Placeholder 2"/>
          <p:cNvSpPr>
            <a:spLocks noGrp="1"/>
          </p:cNvSpPr>
          <p:nvPr>
            <p:ph idx="1"/>
          </p:nvPr>
        </p:nvSpPr>
        <p:spPr>
          <a:xfrm>
            <a:off x="457200" y="1676400"/>
            <a:ext cx="8229600" cy="4013240"/>
          </a:xfrm>
        </p:spPr>
        <p:txBody>
          <a:bodyPr/>
          <a:lstStyle/>
          <a:p>
            <a:r>
              <a:rPr lang="en-US" dirty="0" smtClean="0"/>
              <a:t>Nursing or allied health program</a:t>
            </a:r>
          </a:p>
          <a:p>
            <a:r>
              <a:rPr lang="en-US" dirty="0" smtClean="0"/>
              <a:t>Formally organized and planned program of study</a:t>
            </a:r>
          </a:p>
          <a:p>
            <a:r>
              <a:rPr lang="en-US" dirty="0" smtClean="0"/>
              <a:t>Operated by provider submitting cost report</a:t>
            </a:r>
          </a:p>
          <a:p>
            <a:r>
              <a:rPr lang="en-US" dirty="0" smtClean="0"/>
              <a:t>Enhance the quality of inpatient care at the provider</a:t>
            </a:r>
          </a:p>
          <a:p>
            <a:r>
              <a:rPr lang="en-US" dirty="0" smtClean="0"/>
              <a:t>Licensed (if applicable) or accredited by the recognized national professional organization for the particular activity.</a:t>
            </a:r>
          </a:p>
          <a:p>
            <a:r>
              <a:rPr lang="en-US" dirty="0" smtClean="0"/>
              <a:t>ASHP is specifically listed as the organization for pharmacy</a:t>
            </a:r>
          </a:p>
          <a:p>
            <a:endParaRPr lang="en-US" dirty="0"/>
          </a:p>
        </p:txBody>
      </p:sp>
      <p:sp>
        <p:nvSpPr>
          <p:cNvPr id="4" name="Text Placeholder 3"/>
          <p:cNvSpPr>
            <a:spLocks noGrp="1"/>
          </p:cNvSpPr>
          <p:nvPr>
            <p:ph type="body" sz="quarter" idx="10"/>
          </p:nvPr>
        </p:nvSpPr>
        <p:spPr/>
        <p:txBody>
          <a:bodyPr/>
          <a:lstStyle/>
          <a:p>
            <a:r>
              <a:rPr lang="en-US" dirty="0"/>
              <a:t>42CFR §413.85</a:t>
            </a:r>
          </a:p>
        </p:txBody>
      </p:sp>
    </p:spTree>
    <p:extLst>
      <p:ext uri="{BB962C8B-B14F-4D97-AF65-F5344CB8AC3E}">
        <p14:creationId xmlns:p14="http://schemas.microsoft.com/office/powerpoint/2010/main" val="288901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 of the Program</a:t>
            </a:r>
            <a:endParaRPr lang="en-US" dirty="0"/>
          </a:p>
        </p:txBody>
      </p:sp>
      <p:sp>
        <p:nvSpPr>
          <p:cNvPr id="3" name="Content Placeholder 2"/>
          <p:cNvSpPr>
            <a:spLocks noGrp="1"/>
          </p:cNvSpPr>
          <p:nvPr>
            <p:ph idx="1"/>
          </p:nvPr>
        </p:nvSpPr>
        <p:spPr/>
        <p:txBody>
          <a:bodyPr>
            <a:normAutofit/>
          </a:bodyPr>
          <a:lstStyle/>
          <a:p>
            <a:r>
              <a:rPr lang="en-US" sz="3200" dirty="0" smtClean="0"/>
              <a:t>Directly incur the training costs</a:t>
            </a:r>
          </a:p>
          <a:p>
            <a:r>
              <a:rPr lang="en-US" sz="3200" dirty="0" smtClean="0"/>
              <a:t>Have direct control over the “curriculum”</a:t>
            </a:r>
          </a:p>
          <a:p>
            <a:r>
              <a:rPr lang="en-US" sz="3200" dirty="0" smtClean="0"/>
              <a:t>Have direct control over the administration of the program</a:t>
            </a:r>
          </a:p>
          <a:p>
            <a:r>
              <a:rPr lang="en-US" sz="3200" dirty="0" smtClean="0"/>
              <a:t>Employ the teaching/training staff</a:t>
            </a:r>
          </a:p>
          <a:p>
            <a:r>
              <a:rPr lang="en-US" sz="3200" dirty="0" smtClean="0"/>
              <a:t>Provide classroom instruction (where required) and clinical training</a:t>
            </a:r>
            <a:endParaRPr lang="en-US" sz="3200" dirty="0"/>
          </a:p>
        </p:txBody>
      </p:sp>
      <p:sp>
        <p:nvSpPr>
          <p:cNvPr id="4" name="Text Placeholder 3"/>
          <p:cNvSpPr>
            <a:spLocks noGrp="1"/>
          </p:cNvSpPr>
          <p:nvPr>
            <p:ph type="body" sz="quarter" idx="10"/>
          </p:nvPr>
        </p:nvSpPr>
        <p:spPr/>
        <p:txBody>
          <a:bodyPr/>
          <a:lstStyle/>
          <a:p>
            <a:r>
              <a:rPr lang="en-US" dirty="0" smtClean="0"/>
              <a:t>* 42CFR §413.85(f)</a:t>
            </a:r>
            <a:endParaRPr lang="en-US" dirty="0"/>
          </a:p>
        </p:txBody>
      </p:sp>
    </p:spTree>
    <p:extLst>
      <p:ext uri="{BB962C8B-B14F-4D97-AF65-F5344CB8AC3E}">
        <p14:creationId xmlns:p14="http://schemas.microsoft.com/office/powerpoint/2010/main" val="1877367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0" y="2692718"/>
            <a:ext cx="8229600" cy="1143000"/>
          </a:xfrm>
        </p:spPr>
        <p:txBody>
          <a:bodyPr>
            <a:normAutofit fontScale="90000"/>
          </a:bodyPr>
          <a:lstStyle/>
          <a:p>
            <a:pPr marL="36576" indent="0" algn="l"/>
            <a:r>
              <a:rPr lang="en-US" sz="2800" dirty="0"/>
              <a:t>“Absent evidence to the contrary, the provider that issues the degree, diploma, or other certificate upon successful completion of an approved education program is assumed to meet all of the criteria set forth in paragraph (F)(1) of this section and to be the operator of the program”</a:t>
            </a:r>
            <a:br>
              <a:rPr lang="en-US" sz="2800" dirty="0"/>
            </a:br>
            <a:r>
              <a:rPr lang="en-US" sz="2800" dirty="0"/>
              <a:t/>
            </a:r>
            <a:br>
              <a:rPr lang="en-US" sz="2800" dirty="0"/>
            </a:br>
            <a:r>
              <a:rPr lang="en-US" sz="2800" dirty="0"/>
              <a:t>42CFR </a:t>
            </a:r>
            <a:r>
              <a:rPr lang="en-US" sz="2800" dirty="0" smtClean="0"/>
              <a:t>§413.85(f</a:t>
            </a:r>
            <a:r>
              <a:rPr lang="en-US" sz="2800" dirty="0"/>
              <a:t>)</a:t>
            </a:r>
            <a:r>
              <a:rPr lang="en-US" dirty="0"/>
              <a:t/>
            </a:r>
            <a:br>
              <a:rPr lang="en-US" dirty="0"/>
            </a:br>
            <a:endParaRPr lang="en-US" dirty="0"/>
          </a:p>
        </p:txBody>
      </p:sp>
    </p:spTree>
    <p:extLst>
      <p:ext uri="{BB962C8B-B14F-4D97-AF65-F5344CB8AC3E}">
        <p14:creationId xmlns:p14="http://schemas.microsoft.com/office/powerpoint/2010/main" val="4200637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69101"/>
            <a:ext cx="8342555" cy="718207"/>
          </a:xfrm>
        </p:spPr>
        <p:txBody>
          <a:bodyPr>
            <a:normAutofit fontScale="90000"/>
          </a:bodyPr>
          <a:lstStyle/>
          <a:p>
            <a:r>
              <a:rPr lang="en-US" dirty="0" smtClean="0"/>
              <a:t>Eligible Costs for Medicare Reimbursement</a:t>
            </a:r>
            <a:endParaRPr lang="en-US" dirty="0"/>
          </a:p>
        </p:txBody>
      </p:sp>
      <p:sp>
        <p:nvSpPr>
          <p:cNvPr id="3" name="Content Placeholder 2"/>
          <p:cNvSpPr>
            <a:spLocks noGrp="1"/>
          </p:cNvSpPr>
          <p:nvPr>
            <p:ph idx="1"/>
          </p:nvPr>
        </p:nvSpPr>
        <p:spPr/>
        <p:txBody>
          <a:bodyPr>
            <a:normAutofit/>
          </a:bodyPr>
          <a:lstStyle/>
          <a:p>
            <a:r>
              <a:rPr lang="en-US" sz="3200" dirty="0" smtClean="0"/>
              <a:t>Resident salaries and fringe benefits</a:t>
            </a:r>
          </a:p>
          <a:p>
            <a:r>
              <a:rPr lang="en-US" sz="3200" dirty="0" smtClean="0"/>
              <a:t>Accreditation fees</a:t>
            </a:r>
          </a:p>
          <a:p>
            <a:r>
              <a:rPr lang="en-US" sz="3200" dirty="0" smtClean="0"/>
              <a:t>Preceptor salaries and fringe benefits</a:t>
            </a:r>
          </a:p>
          <a:p>
            <a:r>
              <a:rPr lang="en-US" sz="3200" dirty="0" smtClean="0"/>
              <a:t>Travel by resident</a:t>
            </a:r>
          </a:p>
          <a:p>
            <a:r>
              <a:rPr lang="en-US" sz="3200" dirty="0" smtClean="0"/>
              <a:t>Costs for recruitment</a:t>
            </a:r>
          </a:p>
          <a:p>
            <a:r>
              <a:rPr lang="en-US" sz="3200" dirty="0" smtClean="0"/>
              <a:t>Dues, subscriptions, books, other materials</a:t>
            </a:r>
          </a:p>
          <a:p>
            <a:r>
              <a:rPr lang="en-US" sz="3200" dirty="0" smtClean="0"/>
              <a:t>Subtract out payments, if any</a:t>
            </a:r>
            <a:endParaRPr lang="en-US" sz="32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43658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Pass Through Example</a:t>
            </a:r>
            <a:endParaRPr lang="en-US" dirty="0"/>
          </a:p>
        </p:txBody>
      </p:sp>
      <p:sp>
        <p:nvSpPr>
          <p:cNvPr id="3" name="Content Placeholder 2"/>
          <p:cNvSpPr>
            <a:spLocks noGrp="1"/>
          </p:cNvSpPr>
          <p:nvPr>
            <p:ph idx="1"/>
          </p:nvPr>
        </p:nvSpPr>
        <p:spPr/>
        <p:txBody>
          <a:bodyPr>
            <a:normAutofit/>
          </a:bodyPr>
          <a:lstStyle/>
          <a:p>
            <a:r>
              <a:rPr lang="en-US" sz="3200" dirty="0" smtClean="0"/>
              <a:t>711 bed community teaching hospital</a:t>
            </a:r>
          </a:p>
          <a:p>
            <a:r>
              <a:rPr lang="en-US" sz="3200" dirty="0" smtClean="0"/>
              <a:t>6 residents</a:t>
            </a:r>
          </a:p>
          <a:p>
            <a:r>
              <a:rPr lang="en-US" sz="3200" dirty="0" smtClean="0"/>
              <a:t>Medicare accounts for 50% of inpatient pharmacy revenue</a:t>
            </a:r>
          </a:p>
          <a:p>
            <a:r>
              <a:rPr lang="en-US" sz="3200" dirty="0" smtClean="0"/>
              <a:t>Justification of program requested by VP</a:t>
            </a:r>
          </a:p>
          <a:p>
            <a:r>
              <a:rPr lang="en-US" sz="3200" dirty="0" smtClean="0"/>
              <a:t>Direct GME, indirect GME and other</a:t>
            </a:r>
            <a:endParaRPr lang="en-US" sz="32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11314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Expenses – Preceptor and Resident Salaries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6852916"/>
              </p:ext>
            </p:extLst>
          </p:nvPr>
        </p:nvGraphicFramePr>
        <p:xfrm>
          <a:off x="457200" y="1854294"/>
          <a:ext cx="8224221" cy="3708400"/>
        </p:xfrm>
        <a:graphic>
          <a:graphicData uri="http://schemas.openxmlformats.org/drawingml/2006/table">
            <a:tbl>
              <a:tblPr firstRow="1" bandRow="1">
                <a:tableStyleId>{073A0DAA-6AF3-43AB-8588-CEC1D06C72B9}</a:tableStyleId>
              </a:tblPr>
              <a:tblGrid>
                <a:gridCol w="2382819"/>
                <a:gridCol w="1592132"/>
                <a:gridCol w="1570616"/>
                <a:gridCol w="1290918"/>
                <a:gridCol w="1387736"/>
              </a:tblGrid>
              <a:tr h="370840">
                <a:tc>
                  <a:txBody>
                    <a:bodyPr/>
                    <a:lstStyle/>
                    <a:p>
                      <a:r>
                        <a:rPr lang="en-US" dirty="0" smtClean="0">
                          <a:solidFill>
                            <a:schemeClr val="accent3"/>
                          </a:solidFill>
                        </a:rPr>
                        <a:t>Title</a:t>
                      </a:r>
                      <a:endParaRPr lang="en-US" dirty="0">
                        <a:solidFill>
                          <a:schemeClr val="accent3"/>
                        </a:solidFill>
                      </a:endParaRPr>
                    </a:p>
                  </a:txBody>
                  <a:tcPr/>
                </a:tc>
                <a:tc>
                  <a:txBody>
                    <a:bodyPr/>
                    <a:lstStyle/>
                    <a:p>
                      <a:pPr algn="ctr"/>
                      <a:r>
                        <a:rPr lang="en-US" dirty="0" err="1" smtClean="0">
                          <a:solidFill>
                            <a:schemeClr val="accent3"/>
                          </a:solidFill>
                        </a:rPr>
                        <a:t>Hrs</a:t>
                      </a:r>
                      <a:r>
                        <a:rPr lang="en-US" dirty="0" smtClean="0">
                          <a:solidFill>
                            <a:schemeClr val="accent3"/>
                          </a:solidFill>
                        </a:rPr>
                        <a:t>/year</a:t>
                      </a:r>
                      <a:endParaRPr lang="en-US" dirty="0">
                        <a:solidFill>
                          <a:schemeClr val="accent3"/>
                        </a:solidFill>
                      </a:endParaRPr>
                    </a:p>
                  </a:txBody>
                  <a:tcPr/>
                </a:tc>
                <a:tc>
                  <a:txBody>
                    <a:bodyPr/>
                    <a:lstStyle/>
                    <a:p>
                      <a:pPr algn="ctr"/>
                      <a:r>
                        <a:rPr lang="en-US" dirty="0" smtClean="0">
                          <a:solidFill>
                            <a:schemeClr val="accent3"/>
                          </a:solidFill>
                        </a:rPr>
                        <a:t>% of FTE</a:t>
                      </a:r>
                      <a:endParaRPr lang="en-US" dirty="0">
                        <a:solidFill>
                          <a:schemeClr val="accent3"/>
                        </a:solidFill>
                      </a:endParaRPr>
                    </a:p>
                  </a:txBody>
                  <a:tcPr/>
                </a:tc>
                <a:tc>
                  <a:txBody>
                    <a:bodyPr/>
                    <a:lstStyle/>
                    <a:p>
                      <a:pPr algn="r"/>
                      <a:r>
                        <a:rPr lang="en-US" dirty="0" smtClean="0">
                          <a:solidFill>
                            <a:schemeClr val="accent3"/>
                          </a:solidFill>
                        </a:rPr>
                        <a:t>Salary/FTE</a:t>
                      </a:r>
                      <a:endParaRPr lang="en-US" dirty="0">
                        <a:solidFill>
                          <a:schemeClr val="accent3"/>
                        </a:solidFill>
                      </a:endParaRPr>
                    </a:p>
                  </a:txBody>
                  <a:tcPr/>
                </a:tc>
                <a:tc>
                  <a:txBody>
                    <a:bodyPr/>
                    <a:lstStyle/>
                    <a:p>
                      <a:pPr algn="r"/>
                      <a:r>
                        <a:rPr lang="en-US" dirty="0" smtClean="0">
                          <a:solidFill>
                            <a:schemeClr val="accent3"/>
                          </a:solidFill>
                        </a:rPr>
                        <a:t>Total Dollars</a:t>
                      </a:r>
                      <a:endParaRPr lang="en-US" dirty="0">
                        <a:solidFill>
                          <a:schemeClr val="accent3"/>
                        </a:solidFill>
                      </a:endParaRPr>
                    </a:p>
                  </a:txBody>
                  <a:tcPr/>
                </a:tc>
              </a:tr>
              <a:tr h="370840">
                <a:tc>
                  <a:txBody>
                    <a:bodyPr/>
                    <a:lstStyle/>
                    <a:p>
                      <a:r>
                        <a:rPr lang="en-US" dirty="0" smtClean="0"/>
                        <a:t>Director</a:t>
                      </a:r>
                      <a:endParaRPr lang="en-US" dirty="0"/>
                    </a:p>
                  </a:txBody>
                  <a:tcPr/>
                </a:tc>
                <a:tc>
                  <a:txBody>
                    <a:bodyPr/>
                    <a:lstStyle/>
                    <a:p>
                      <a:pPr algn="ctr"/>
                      <a:r>
                        <a:rPr lang="en-US" dirty="0" smtClean="0"/>
                        <a:t>312</a:t>
                      </a:r>
                      <a:endParaRPr lang="en-US" dirty="0"/>
                    </a:p>
                  </a:txBody>
                  <a:tcPr/>
                </a:tc>
                <a:tc>
                  <a:txBody>
                    <a:bodyPr/>
                    <a:lstStyle/>
                    <a:p>
                      <a:pPr algn="ctr"/>
                      <a:r>
                        <a:rPr lang="en-US" dirty="0" smtClean="0"/>
                        <a:t>15%</a:t>
                      </a:r>
                      <a:endParaRPr lang="en-US" dirty="0"/>
                    </a:p>
                  </a:txBody>
                  <a:tcPr/>
                </a:tc>
                <a:tc>
                  <a:txBody>
                    <a:bodyPr/>
                    <a:lstStyle/>
                    <a:p>
                      <a:pPr algn="r"/>
                      <a:r>
                        <a:rPr lang="en-US" dirty="0" smtClean="0"/>
                        <a:t>$ 160,000</a:t>
                      </a:r>
                      <a:endParaRPr lang="en-US" dirty="0"/>
                    </a:p>
                  </a:txBody>
                  <a:tcPr/>
                </a:tc>
                <a:tc>
                  <a:txBody>
                    <a:bodyPr/>
                    <a:lstStyle/>
                    <a:p>
                      <a:pPr algn="r"/>
                      <a:r>
                        <a:rPr lang="en-US" dirty="0" smtClean="0"/>
                        <a:t>$   24,000</a:t>
                      </a:r>
                      <a:endParaRPr lang="en-US" dirty="0"/>
                    </a:p>
                  </a:txBody>
                  <a:tcPr/>
                </a:tc>
              </a:tr>
              <a:tr h="370840">
                <a:tc>
                  <a:txBody>
                    <a:bodyPr/>
                    <a:lstStyle/>
                    <a:p>
                      <a:r>
                        <a:rPr lang="en-US" dirty="0" smtClean="0"/>
                        <a:t>Manager,</a:t>
                      </a:r>
                      <a:r>
                        <a:rPr lang="en-US" baseline="0" dirty="0" smtClean="0"/>
                        <a:t> Clinical </a:t>
                      </a:r>
                      <a:r>
                        <a:rPr lang="en-US" baseline="0" dirty="0" err="1" smtClean="0"/>
                        <a:t>Svs</a:t>
                      </a:r>
                      <a:endParaRPr lang="en-US" dirty="0"/>
                    </a:p>
                  </a:txBody>
                  <a:tcPr/>
                </a:tc>
                <a:tc>
                  <a:txBody>
                    <a:bodyPr/>
                    <a:lstStyle/>
                    <a:p>
                      <a:pPr algn="ctr"/>
                      <a:r>
                        <a:rPr lang="en-US" dirty="0" smtClean="0"/>
                        <a:t>312</a:t>
                      </a:r>
                      <a:endParaRPr lang="en-US" dirty="0"/>
                    </a:p>
                  </a:txBody>
                  <a:tcPr/>
                </a:tc>
                <a:tc>
                  <a:txBody>
                    <a:bodyPr/>
                    <a:lstStyle/>
                    <a:p>
                      <a:pPr algn="ctr"/>
                      <a:r>
                        <a:rPr lang="en-US" dirty="0" smtClean="0"/>
                        <a:t>15%</a:t>
                      </a:r>
                      <a:endParaRPr lang="en-US" dirty="0"/>
                    </a:p>
                  </a:txBody>
                  <a:tcPr/>
                </a:tc>
                <a:tc>
                  <a:txBody>
                    <a:bodyPr/>
                    <a:lstStyle/>
                    <a:p>
                      <a:pPr algn="r"/>
                      <a:r>
                        <a:rPr lang="en-US" dirty="0" smtClean="0"/>
                        <a:t>$ 130,000</a:t>
                      </a:r>
                      <a:endParaRPr lang="en-US" dirty="0"/>
                    </a:p>
                  </a:txBody>
                  <a:tcPr/>
                </a:tc>
                <a:tc>
                  <a:txBody>
                    <a:bodyPr/>
                    <a:lstStyle/>
                    <a:p>
                      <a:pPr algn="r"/>
                      <a:r>
                        <a:rPr lang="en-US" dirty="0" smtClean="0"/>
                        <a:t>$   19,500</a:t>
                      </a:r>
                      <a:endParaRPr lang="en-US" dirty="0"/>
                    </a:p>
                  </a:txBody>
                  <a:tcPr/>
                </a:tc>
              </a:tr>
              <a:tr h="370840">
                <a:tc>
                  <a:txBody>
                    <a:bodyPr/>
                    <a:lstStyle/>
                    <a:p>
                      <a:r>
                        <a:rPr lang="en-US" dirty="0" smtClean="0"/>
                        <a:t>Clinical Specialist</a:t>
                      </a:r>
                      <a:endParaRPr lang="en-US" dirty="0"/>
                    </a:p>
                  </a:txBody>
                  <a:tcPr/>
                </a:tc>
                <a:tc>
                  <a:txBody>
                    <a:bodyPr/>
                    <a:lstStyle/>
                    <a:p>
                      <a:pPr algn="ctr"/>
                      <a:r>
                        <a:rPr lang="en-US" dirty="0" smtClean="0"/>
                        <a:t>3774</a:t>
                      </a:r>
                      <a:endParaRPr lang="en-US" dirty="0"/>
                    </a:p>
                  </a:txBody>
                  <a:tcPr/>
                </a:tc>
                <a:tc>
                  <a:txBody>
                    <a:bodyPr/>
                    <a:lstStyle/>
                    <a:p>
                      <a:pPr algn="ctr"/>
                      <a:r>
                        <a:rPr lang="en-US" dirty="0" smtClean="0"/>
                        <a:t>180%</a:t>
                      </a:r>
                      <a:endParaRPr lang="en-US" dirty="0"/>
                    </a:p>
                  </a:txBody>
                  <a:tcPr/>
                </a:tc>
                <a:tc>
                  <a:txBody>
                    <a:bodyPr/>
                    <a:lstStyle/>
                    <a:p>
                      <a:pPr algn="r"/>
                      <a:r>
                        <a:rPr lang="en-US" dirty="0" smtClean="0"/>
                        <a:t>$ 120,000</a:t>
                      </a:r>
                      <a:endParaRPr lang="en-US" dirty="0"/>
                    </a:p>
                  </a:txBody>
                  <a:tcPr/>
                </a:tc>
                <a:tc>
                  <a:txBody>
                    <a:bodyPr/>
                    <a:lstStyle/>
                    <a:p>
                      <a:pPr algn="r"/>
                      <a:r>
                        <a:rPr lang="en-US" u="sng" dirty="0" smtClean="0"/>
                        <a:t>$ 216,000</a:t>
                      </a:r>
                      <a:endParaRPr lang="en-US" u="sng" dirty="0"/>
                    </a:p>
                  </a:txBody>
                  <a:tcPr/>
                </a:tc>
              </a:tr>
              <a:tr h="370840">
                <a:tc>
                  <a:txBody>
                    <a:bodyPr/>
                    <a:lstStyle/>
                    <a:p>
                      <a:r>
                        <a:rPr lang="en-US" dirty="0" smtClean="0"/>
                        <a:t>Sub-Total</a:t>
                      </a:r>
                      <a:endParaRPr lang="en-US" dirty="0"/>
                    </a:p>
                  </a:txBody>
                  <a:tcPr/>
                </a:tc>
                <a:tc>
                  <a:txBody>
                    <a:bodyPr/>
                    <a:lstStyle/>
                    <a:p>
                      <a:endParaRPr lang="en-US" dirty="0"/>
                    </a:p>
                  </a:txBody>
                  <a:tcPr/>
                </a:tc>
                <a:tc>
                  <a:txBody>
                    <a:bodyPr/>
                    <a:lstStyle/>
                    <a:p>
                      <a:endParaRPr lang="en-US" dirty="0"/>
                    </a:p>
                  </a:txBody>
                  <a:tcPr/>
                </a:tc>
                <a:tc>
                  <a:txBody>
                    <a:bodyPr/>
                    <a:lstStyle/>
                    <a:p>
                      <a:pPr algn="r"/>
                      <a:endParaRPr lang="en-US" dirty="0"/>
                    </a:p>
                  </a:txBody>
                  <a:tcPr/>
                </a:tc>
                <a:tc>
                  <a:txBody>
                    <a:bodyPr/>
                    <a:lstStyle/>
                    <a:p>
                      <a:pPr algn="r"/>
                      <a:r>
                        <a:rPr lang="en-US" dirty="0" smtClean="0"/>
                        <a:t> $ 259,500</a:t>
                      </a:r>
                      <a:endParaRPr lang="en-US" dirty="0"/>
                    </a:p>
                  </a:txBody>
                  <a:tcPr/>
                </a:tc>
              </a:tr>
              <a:tr h="370840">
                <a:tc>
                  <a:txBody>
                    <a:bodyPr/>
                    <a:lstStyle/>
                    <a:p>
                      <a:r>
                        <a:rPr lang="en-US" dirty="0" smtClean="0"/>
                        <a:t>Fringe Benefits (30%)</a:t>
                      </a:r>
                      <a:endParaRPr lang="en-US" dirty="0"/>
                    </a:p>
                  </a:txBody>
                  <a:tcPr/>
                </a:tc>
                <a:tc>
                  <a:txBody>
                    <a:bodyPr/>
                    <a:lstStyle/>
                    <a:p>
                      <a:endParaRPr lang="en-US" dirty="0"/>
                    </a:p>
                  </a:txBody>
                  <a:tcPr/>
                </a:tc>
                <a:tc>
                  <a:txBody>
                    <a:bodyPr/>
                    <a:lstStyle/>
                    <a:p>
                      <a:endParaRPr lang="en-US" dirty="0"/>
                    </a:p>
                  </a:txBody>
                  <a:tcPr/>
                </a:tc>
                <a:tc>
                  <a:txBody>
                    <a:bodyPr/>
                    <a:lstStyle/>
                    <a:p>
                      <a:pPr algn="r"/>
                      <a:endParaRPr lang="en-US" dirty="0"/>
                    </a:p>
                  </a:txBody>
                  <a:tcPr/>
                </a:tc>
                <a:tc>
                  <a:txBody>
                    <a:bodyPr/>
                    <a:lstStyle/>
                    <a:p>
                      <a:pPr algn="r"/>
                      <a:r>
                        <a:rPr lang="en-US" u="sng" dirty="0" smtClean="0"/>
                        <a:t>$   77,850</a:t>
                      </a:r>
                      <a:endParaRPr lang="en-US" u="sng" dirty="0"/>
                    </a:p>
                  </a:txBody>
                  <a:tcPr/>
                </a:tc>
              </a:tr>
              <a:tr h="370840">
                <a:tc gridSpan="4">
                  <a:txBody>
                    <a:bodyPr/>
                    <a:lstStyle/>
                    <a:p>
                      <a:r>
                        <a:rPr lang="en-US" b="1" dirty="0" smtClean="0"/>
                        <a:t>Total Preceptor</a:t>
                      </a:r>
                      <a:r>
                        <a:rPr lang="en-US" b="1" baseline="0" dirty="0" smtClean="0"/>
                        <a:t> Salary/Benefits</a:t>
                      </a:r>
                      <a:endParaRPr lang="en-US" b="1" dirty="0"/>
                    </a:p>
                  </a:txBody>
                  <a:tcPr/>
                </a:tc>
                <a:tc hMerge="1">
                  <a:txBody>
                    <a:bodyPr/>
                    <a:lstStyle/>
                    <a:p>
                      <a:endParaRPr lang="en-US" dirty="0"/>
                    </a:p>
                  </a:txBody>
                  <a:tcPr/>
                </a:tc>
                <a:tc hMerge="1">
                  <a:txBody>
                    <a:bodyPr/>
                    <a:lstStyle/>
                    <a:p>
                      <a:endParaRPr lang="en-US" dirty="0"/>
                    </a:p>
                  </a:txBody>
                  <a:tcPr/>
                </a:tc>
                <a:tc hMerge="1">
                  <a:txBody>
                    <a:bodyPr/>
                    <a:lstStyle/>
                    <a:p>
                      <a:pPr algn="r"/>
                      <a:endParaRPr lang="en-US" dirty="0"/>
                    </a:p>
                  </a:txBody>
                  <a:tcPr/>
                </a:tc>
                <a:tc>
                  <a:txBody>
                    <a:bodyPr/>
                    <a:lstStyle/>
                    <a:p>
                      <a:pPr algn="r"/>
                      <a:r>
                        <a:rPr lang="en-US" b="1" dirty="0" smtClean="0"/>
                        <a:t>$ 337,350</a:t>
                      </a:r>
                      <a:endParaRPr lang="en-US" b="1" dirty="0"/>
                    </a:p>
                  </a:txBody>
                  <a:tcPr/>
                </a:tc>
              </a:tr>
              <a:tr h="370840">
                <a:tc gridSpan="5">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r"/>
                      <a:endParaRPr lang="en-US" dirty="0"/>
                    </a:p>
                  </a:txBody>
                  <a:tcPr/>
                </a:tc>
                <a:tc hMerge="1">
                  <a:txBody>
                    <a:bodyPr/>
                    <a:lstStyle/>
                    <a:p>
                      <a:pPr algn="r"/>
                      <a:endParaRPr lang="en-US" dirty="0"/>
                    </a:p>
                  </a:txBody>
                  <a:tcPr/>
                </a:tc>
              </a:tr>
              <a:tr h="370840">
                <a:tc gridSpan="4">
                  <a:txBody>
                    <a:bodyPr/>
                    <a:lstStyle/>
                    <a:p>
                      <a:r>
                        <a:rPr lang="en-US" b="1" dirty="0" smtClean="0"/>
                        <a:t>Resident Salary</a:t>
                      </a:r>
                      <a:endParaRPr lang="en-US" b="1" dirty="0"/>
                    </a:p>
                  </a:txBody>
                  <a:tcPr/>
                </a:tc>
                <a:tc hMerge="1">
                  <a:txBody>
                    <a:bodyPr/>
                    <a:lstStyle/>
                    <a:p>
                      <a:endParaRPr lang="en-US" dirty="0"/>
                    </a:p>
                  </a:txBody>
                  <a:tcPr/>
                </a:tc>
                <a:tc hMerge="1">
                  <a:txBody>
                    <a:bodyPr/>
                    <a:lstStyle/>
                    <a:p>
                      <a:endParaRPr lang="en-US" dirty="0"/>
                    </a:p>
                  </a:txBody>
                  <a:tcPr/>
                </a:tc>
                <a:tc hMerge="1">
                  <a:txBody>
                    <a:bodyPr/>
                    <a:lstStyle/>
                    <a:p>
                      <a:pPr algn="r"/>
                      <a:endParaRPr lang="en-US" dirty="0"/>
                    </a:p>
                  </a:txBody>
                  <a:tcPr/>
                </a:tc>
                <a:tc>
                  <a:txBody>
                    <a:bodyPr/>
                    <a:lstStyle/>
                    <a:p>
                      <a:pPr algn="r"/>
                      <a:r>
                        <a:rPr lang="en-US" b="1" dirty="0" smtClean="0"/>
                        <a:t>$ 390,000</a:t>
                      </a:r>
                      <a:endParaRPr lang="en-US" b="1" dirty="0"/>
                    </a:p>
                  </a:txBody>
                  <a:tcPr/>
                </a:tc>
              </a:tr>
              <a:tr h="370840">
                <a:tc gridSpan="5">
                  <a:txBody>
                    <a:bodyPr/>
                    <a:lstStyle/>
                    <a:p>
                      <a:r>
                        <a:rPr lang="en-US" dirty="0" smtClean="0"/>
                        <a:t>(6 residents @ $50,000/</a:t>
                      </a:r>
                      <a:r>
                        <a:rPr lang="en-US" dirty="0" err="1" smtClean="0"/>
                        <a:t>yr</a:t>
                      </a:r>
                      <a:r>
                        <a:rPr lang="en-US" dirty="0" smtClean="0"/>
                        <a:t> plus 30% for fringes)</a:t>
                      </a:r>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r"/>
                      <a:endParaRPr lang="en-US" dirty="0"/>
                    </a:p>
                  </a:txBody>
                  <a:tcPr/>
                </a:tc>
                <a:tc hMerge="1">
                  <a:txBody>
                    <a:bodyPr/>
                    <a:lstStyle/>
                    <a:p>
                      <a:pPr algn="r"/>
                      <a:endParaRPr lang="en-US" dirty="0"/>
                    </a:p>
                  </a:txBody>
                  <a:tcPr/>
                </a:tc>
              </a:tr>
            </a:tbl>
          </a:graphicData>
        </a:graphic>
      </p:graphicFrame>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86620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Expenses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6164837"/>
              </p:ext>
            </p:extLst>
          </p:nvPr>
        </p:nvGraphicFramePr>
        <p:xfrm>
          <a:off x="457200" y="1423988"/>
          <a:ext cx="8229600" cy="2595880"/>
        </p:xfrm>
        <a:graphic>
          <a:graphicData uri="http://schemas.openxmlformats.org/drawingml/2006/table">
            <a:tbl>
              <a:tblPr firstRow="1" bandRow="1">
                <a:tableStyleId>{073A0DAA-6AF3-43AB-8588-CEC1D06C72B9}</a:tableStyleId>
              </a:tblPr>
              <a:tblGrid>
                <a:gridCol w="6234056"/>
                <a:gridCol w="1995544"/>
              </a:tblGrid>
              <a:tr h="370840">
                <a:tc>
                  <a:txBody>
                    <a:bodyPr/>
                    <a:lstStyle/>
                    <a:p>
                      <a:endParaRPr lang="en-US" dirty="0"/>
                    </a:p>
                  </a:txBody>
                  <a:tcPr/>
                </a:tc>
                <a:tc>
                  <a:txBody>
                    <a:bodyPr/>
                    <a:lstStyle/>
                    <a:p>
                      <a:pPr algn="r"/>
                      <a:endParaRPr lang="en-US"/>
                    </a:p>
                  </a:txBody>
                  <a:tcPr/>
                </a:tc>
              </a:tr>
              <a:tr h="370840">
                <a:tc>
                  <a:txBody>
                    <a:bodyPr/>
                    <a:lstStyle/>
                    <a:p>
                      <a:r>
                        <a:rPr lang="en-US" dirty="0" smtClean="0"/>
                        <a:t>Preceptor salaries/fringes</a:t>
                      </a:r>
                      <a:endParaRPr lang="en-US" dirty="0"/>
                    </a:p>
                  </a:txBody>
                  <a:tcPr/>
                </a:tc>
                <a:tc>
                  <a:txBody>
                    <a:bodyPr/>
                    <a:lstStyle/>
                    <a:p>
                      <a:pPr algn="r"/>
                      <a:r>
                        <a:rPr lang="en-US" dirty="0" smtClean="0"/>
                        <a:t>$ 337,350</a:t>
                      </a:r>
                      <a:endParaRPr lang="en-US" dirty="0"/>
                    </a:p>
                  </a:txBody>
                  <a:tcPr/>
                </a:tc>
              </a:tr>
              <a:tr h="370840">
                <a:tc>
                  <a:txBody>
                    <a:bodyPr/>
                    <a:lstStyle/>
                    <a:p>
                      <a:r>
                        <a:rPr lang="en-US" dirty="0" smtClean="0"/>
                        <a:t>Resident Salaries/fringes</a:t>
                      </a:r>
                      <a:endParaRPr lang="en-US" dirty="0"/>
                    </a:p>
                  </a:txBody>
                  <a:tcPr/>
                </a:tc>
                <a:tc>
                  <a:txBody>
                    <a:bodyPr/>
                    <a:lstStyle/>
                    <a:p>
                      <a:pPr algn="r"/>
                      <a:r>
                        <a:rPr lang="en-US" dirty="0" smtClean="0"/>
                        <a:t>$ 390,000</a:t>
                      </a:r>
                      <a:endParaRPr lang="en-US" dirty="0"/>
                    </a:p>
                  </a:txBody>
                  <a:tcPr/>
                </a:tc>
              </a:tr>
              <a:tr h="370840">
                <a:tc>
                  <a:txBody>
                    <a:bodyPr/>
                    <a:lstStyle/>
                    <a:p>
                      <a:r>
                        <a:rPr lang="en-US" dirty="0" smtClean="0"/>
                        <a:t>Other direct expenses</a:t>
                      </a:r>
                      <a:endParaRPr lang="en-US" dirty="0"/>
                    </a:p>
                  </a:txBody>
                  <a:tcPr/>
                </a:tc>
                <a:tc>
                  <a:txBody>
                    <a:bodyPr/>
                    <a:lstStyle/>
                    <a:p>
                      <a:pPr algn="r"/>
                      <a:r>
                        <a:rPr lang="en-US" dirty="0" smtClean="0"/>
                        <a:t>$   24,000</a:t>
                      </a:r>
                      <a:endParaRPr lang="en-US" dirty="0"/>
                    </a:p>
                  </a:txBody>
                  <a:tcPr/>
                </a:tc>
              </a:tr>
              <a:tr h="370840">
                <a:tc>
                  <a:txBody>
                    <a:bodyPr/>
                    <a:lstStyle/>
                    <a:p>
                      <a:r>
                        <a:rPr lang="en-US" b="1" dirty="0" smtClean="0"/>
                        <a:t>Total Direct Expenses</a:t>
                      </a:r>
                      <a:endParaRPr lang="en-US" b="1" dirty="0"/>
                    </a:p>
                  </a:txBody>
                  <a:tcPr/>
                </a:tc>
                <a:tc>
                  <a:txBody>
                    <a:bodyPr/>
                    <a:lstStyle/>
                    <a:p>
                      <a:pPr algn="r"/>
                      <a:r>
                        <a:rPr lang="en-US" b="1" dirty="0" smtClean="0"/>
                        <a:t>$ 751,350</a:t>
                      </a:r>
                      <a:endParaRPr lang="en-US" b="1" dirty="0"/>
                    </a:p>
                  </a:txBody>
                  <a:tcPr/>
                </a:tc>
              </a:tr>
              <a:tr h="370840">
                <a:tc>
                  <a:txBody>
                    <a:bodyPr/>
                    <a:lstStyle/>
                    <a:p>
                      <a:r>
                        <a:rPr lang="en-US" dirty="0" smtClean="0"/>
                        <a:t>Medicare percentage (inpatient pharmacy revenue)</a:t>
                      </a:r>
                      <a:endParaRPr lang="en-US" dirty="0"/>
                    </a:p>
                  </a:txBody>
                  <a:tcPr/>
                </a:tc>
                <a:tc>
                  <a:txBody>
                    <a:bodyPr/>
                    <a:lstStyle/>
                    <a:p>
                      <a:pPr algn="r"/>
                      <a:r>
                        <a:rPr lang="en-US" u="sng" dirty="0" smtClean="0"/>
                        <a:t>    X  0.50</a:t>
                      </a:r>
                      <a:endParaRPr lang="en-US" u="sng" dirty="0"/>
                    </a:p>
                  </a:txBody>
                  <a:tcPr/>
                </a:tc>
              </a:tr>
              <a:tr h="370840">
                <a:tc>
                  <a:txBody>
                    <a:bodyPr/>
                    <a:lstStyle/>
                    <a:p>
                      <a:r>
                        <a:rPr lang="en-US" b="1" dirty="0" smtClean="0"/>
                        <a:t>Total Direct Reimbursement</a:t>
                      </a:r>
                      <a:endParaRPr lang="en-US" b="1" dirty="0"/>
                    </a:p>
                  </a:txBody>
                  <a:tcPr/>
                </a:tc>
                <a:tc>
                  <a:txBody>
                    <a:bodyPr/>
                    <a:lstStyle/>
                    <a:p>
                      <a:pPr algn="r"/>
                      <a:r>
                        <a:rPr lang="en-US" b="1" dirty="0" smtClean="0"/>
                        <a:t>$ 375,675</a:t>
                      </a:r>
                      <a:endParaRPr lang="en-US" b="1" dirty="0"/>
                    </a:p>
                  </a:txBody>
                  <a:tcPr/>
                </a:tc>
              </a:tr>
            </a:tbl>
          </a:graphicData>
        </a:graphic>
      </p:graphicFrame>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8396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Reimbursement</a:t>
            </a:r>
            <a:endParaRPr lang="en-US" dirty="0"/>
          </a:p>
        </p:txBody>
      </p:sp>
      <p:sp>
        <p:nvSpPr>
          <p:cNvPr id="3" name="Content Placeholder 2"/>
          <p:cNvSpPr>
            <a:spLocks noGrp="1"/>
          </p:cNvSpPr>
          <p:nvPr>
            <p:ph idx="1"/>
          </p:nvPr>
        </p:nvSpPr>
        <p:spPr/>
        <p:txBody>
          <a:bodyPr>
            <a:normAutofit/>
          </a:bodyPr>
          <a:lstStyle/>
          <a:p>
            <a:r>
              <a:rPr lang="en-US" sz="3200" dirty="0" smtClean="0"/>
              <a:t>Approximately 30% of direct reimbursement</a:t>
            </a:r>
          </a:p>
          <a:p>
            <a:r>
              <a:rPr lang="en-US" sz="3200" dirty="0" smtClean="0"/>
              <a:t>Direct reimbursement is $375,675</a:t>
            </a:r>
          </a:p>
          <a:p>
            <a:r>
              <a:rPr lang="en-US" sz="3200" dirty="0" smtClean="0"/>
              <a:t>Indirect reimbursement is $112,703</a:t>
            </a:r>
            <a:endParaRPr lang="en-US" sz="32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10052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Expenses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9372034"/>
              </p:ext>
            </p:extLst>
          </p:nvPr>
        </p:nvGraphicFramePr>
        <p:xfrm>
          <a:off x="1974028" y="1423988"/>
          <a:ext cx="4964655" cy="1854200"/>
        </p:xfrm>
        <a:graphic>
          <a:graphicData uri="http://schemas.openxmlformats.org/drawingml/2006/table">
            <a:tbl>
              <a:tblPr firstRow="1" bandRow="1">
                <a:tableStyleId>{073A0DAA-6AF3-43AB-8588-CEC1D06C72B9}</a:tableStyleId>
              </a:tblPr>
              <a:tblGrid>
                <a:gridCol w="3361765"/>
                <a:gridCol w="1602890"/>
              </a:tblGrid>
              <a:tr h="370840">
                <a:tc>
                  <a:txBody>
                    <a:bodyPr/>
                    <a:lstStyle/>
                    <a:p>
                      <a:endParaRPr lang="en-US" dirty="0"/>
                    </a:p>
                  </a:txBody>
                  <a:tcPr/>
                </a:tc>
                <a:tc>
                  <a:txBody>
                    <a:bodyPr/>
                    <a:lstStyle/>
                    <a:p>
                      <a:pPr algn="r"/>
                      <a:endParaRPr lang="en-US"/>
                    </a:p>
                  </a:txBody>
                  <a:tcPr/>
                </a:tc>
              </a:tr>
              <a:tr h="370840">
                <a:tc>
                  <a:txBody>
                    <a:bodyPr/>
                    <a:lstStyle/>
                    <a:p>
                      <a:r>
                        <a:rPr lang="en-US" dirty="0" smtClean="0"/>
                        <a:t>Resident salaries &amp; benefits</a:t>
                      </a:r>
                      <a:endParaRPr lang="en-US" dirty="0"/>
                    </a:p>
                  </a:txBody>
                  <a:tcPr/>
                </a:tc>
                <a:tc>
                  <a:txBody>
                    <a:bodyPr/>
                    <a:lstStyle/>
                    <a:p>
                      <a:pPr algn="r"/>
                      <a:r>
                        <a:rPr lang="en-US" dirty="0" smtClean="0"/>
                        <a:t>$ 390,000</a:t>
                      </a:r>
                      <a:endParaRPr lang="en-US" dirty="0"/>
                    </a:p>
                  </a:txBody>
                  <a:tcPr/>
                </a:tc>
              </a:tr>
              <a:tr h="370840">
                <a:tc>
                  <a:txBody>
                    <a:bodyPr/>
                    <a:lstStyle/>
                    <a:p>
                      <a:r>
                        <a:rPr lang="en-US" dirty="0" smtClean="0"/>
                        <a:t>Other expenses</a:t>
                      </a:r>
                      <a:endParaRPr lang="en-US" dirty="0"/>
                    </a:p>
                  </a:txBody>
                  <a:tcPr/>
                </a:tc>
                <a:tc>
                  <a:txBody>
                    <a:bodyPr/>
                    <a:lstStyle/>
                    <a:p>
                      <a:pPr algn="r"/>
                      <a:r>
                        <a:rPr lang="en-US" dirty="0" smtClean="0"/>
                        <a:t>$   24,000</a:t>
                      </a:r>
                      <a:endParaRPr lang="en-US" dirty="0"/>
                    </a:p>
                  </a:txBody>
                  <a:tcPr/>
                </a:tc>
              </a:tr>
              <a:tr h="370840">
                <a:tc>
                  <a:txBody>
                    <a:bodyPr/>
                    <a:lstStyle/>
                    <a:p>
                      <a:endParaRPr lang="en-US" dirty="0"/>
                    </a:p>
                  </a:txBody>
                  <a:tcPr/>
                </a:tc>
                <a:tc>
                  <a:txBody>
                    <a:bodyPr/>
                    <a:lstStyle/>
                    <a:p>
                      <a:pPr algn="r"/>
                      <a:endParaRPr lang="en-US" dirty="0"/>
                    </a:p>
                  </a:txBody>
                  <a:tcPr/>
                </a:tc>
              </a:tr>
              <a:tr h="370840">
                <a:tc>
                  <a:txBody>
                    <a:bodyPr/>
                    <a:lstStyle/>
                    <a:p>
                      <a:r>
                        <a:rPr lang="en-US" b="1" dirty="0" smtClean="0"/>
                        <a:t>Total New</a:t>
                      </a:r>
                      <a:r>
                        <a:rPr lang="en-US" b="1" baseline="0" dirty="0" smtClean="0"/>
                        <a:t> Expenses</a:t>
                      </a:r>
                      <a:endParaRPr lang="en-US" b="1" dirty="0"/>
                    </a:p>
                  </a:txBody>
                  <a:tcPr/>
                </a:tc>
                <a:tc>
                  <a:txBody>
                    <a:bodyPr/>
                    <a:lstStyle/>
                    <a:p>
                      <a:pPr algn="r"/>
                      <a:r>
                        <a:rPr lang="en-US" b="1" dirty="0" smtClean="0"/>
                        <a:t>$ 414,000</a:t>
                      </a:r>
                      <a:endParaRPr lang="en-US" b="1" dirty="0"/>
                    </a:p>
                  </a:txBody>
                  <a:tcPr/>
                </a:tc>
              </a:tr>
            </a:tbl>
          </a:graphicData>
        </a:graphic>
      </p:graphicFrame>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1757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dirty="0"/>
              <a:t>ASHP and Mr. Woller provide general information on the subject matter of GME </a:t>
            </a:r>
            <a:r>
              <a:rPr lang="en-US" dirty="0" smtClean="0"/>
              <a:t>pass-through </a:t>
            </a:r>
            <a:r>
              <a:rPr lang="en-US" dirty="0"/>
              <a:t>funding mechanics.</a:t>
            </a:r>
          </a:p>
          <a:p>
            <a:endParaRPr lang="en-US" dirty="0" smtClean="0"/>
          </a:p>
          <a:p>
            <a:r>
              <a:rPr lang="en-US" smtClean="0"/>
              <a:t>This </a:t>
            </a:r>
            <a:r>
              <a:rPr lang="en-US" dirty="0"/>
              <a:t>information is not meant to substitute for your own research into applicability to obtain </a:t>
            </a:r>
            <a:r>
              <a:rPr lang="en-US"/>
              <a:t>GME </a:t>
            </a:r>
            <a:r>
              <a:rPr lang="en-US" smtClean="0"/>
              <a:t>pass-through </a:t>
            </a:r>
            <a:r>
              <a:rPr lang="en-US" dirty="0"/>
              <a:t>funding at your organization, a thorough review of direct and indirect costs associated with </a:t>
            </a:r>
            <a:r>
              <a:rPr lang="en-US"/>
              <a:t>GME </a:t>
            </a:r>
            <a:r>
              <a:rPr lang="en-US" smtClean="0"/>
              <a:t>pass- </a:t>
            </a:r>
            <a:r>
              <a:rPr lang="en-US" dirty="0"/>
              <a:t>through funding, or a discussion with your finance office.</a:t>
            </a:r>
          </a:p>
          <a:p>
            <a:endParaRPr lang="en-US" dirty="0"/>
          </a:p>
        </p:txBody>
      </p:sp>
    </p:spTree>
    <p:extLst>
      <p:ext uri="{BB962C8B-B14F-4D97-AF65-F5344CB8AC3E}">
        <p14:creationId xmlns:p14="http://schemas.microsoft.com/office/powerpoint/2010/main" val="122977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Financial Justification – </a:t>
            </a:r>
            <a:br>
              <a:rPr lang="en-US" dirty="0" smtClean="0"/>
            </a:br>
            <a:r>
              <a:rPr lang="en-US" dirty="0" smtClean="0"/>
              <a:t>6 Residents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9811373"/>
              </p:ext>
            </p:extLst>
          </p:nvPr>
        </p:nvGraphicFramePr>
        <p:xfrm>
          <a:off x="457200" y="1897324"/>
          <a:ext cx="8229600" cy="2966720"/>
        </p:xfrm>
        <a:graphic>
          <a:graphicData uri="http://schemas.openxmlformats.org/drawingml/2006/table">
            <a:tbl>
              <a:tblPr firstRow="1" bandRow="1">
                <a:tableStyleId>{073A0DAA-6AF3-43AB-8588-CEC1D06C72B9}</a:tableStyleId>
              </a:tblPr>
              <a:tblGrid>
                <a:gridCol w="2743200"/>
                <a:gridCol w="2743200"/>
                <a:gridCol w="2743200"/>
              </a:tblGrid>
              <a:tr h="370840">
                <a:tc>
                  <a:txBody>
                    <a:bodyPr/>
                    <a:lstStyle/>
                    <a:p>
                      <a:r>
                        <a:rPr lang="en-US" dirty="0" smtClean="0">
                          <a:solidFill>
                            <a:schemeClr val="accent3"/>
                          </a:solidFill>
                        </a:rPr>
                        <a:t>New expenses</a:t>
                      </a:r>
                      <a:endParaRPr lang="en-US" dirty="0">
                        <a:solidFill>
                          <a:schemeClr val="accent3"/>
                        </a:solidFill>
                      </a:endParaRPr>
                    </a:p>
                  </a:txBody>
                  <a:tcPr/>
                </a:tc>
                <a:tc>
                  <a:txBody>
                    <a:bodyPr/>
                    <a:lstStyle/>
                    <a:p>
                      <a:pPr algn="r"/>
                      <a:endParaRPr lang="en-US" dirty="0"/>
                    </a:p>
                  </a:txBody>
                  <a:tcPr/>
                </a:tc>
                <a:tc>
                  <a:txBody>
                    <a:bodyPr/>
                    <a:lstStyle/>
                    <a:p>
                      <a:pPr algn="r"/>
                      <a:r>
                        <a:rPr lang="en-US" dirty="0" smtClean="0">
                          <a:solidFill>
                            <a:schemeClr val="accent3"/>
                          </a:solidFill>
                        </a:rPr>
                        <a:t>$</a:t>
                      </a:r>
                      <a:r>
                        <a:rPr lang="en-US" baseline="0" dirty="0" smtClean="0">
                          <a:solidFill>
                            <a:schemeClr val="accent3"/>
                          </a:solidFill>
                        </a:rPr>
                        <a:t> 414,000</a:t>
                      </a:r>
                      <a:endParaRPr lang="en-US" dirty="0">
                        <a:solidFill>
                          <a:schemeClr val="accent3"/>
                        </a:solidFill>
                      </a:endParaRPr>
                    </a:p>
                  </a:txBody>
                  <a:tcPr/>
                </a:tc>
              </a:tr>
              <a:tr h="370840">
                <a:tc>
                  <a:txBody>
                    <a:bodyPr/>
                    <a:lstStyle/>
                    <a:p>
                      <a:r>
                        <a:rPr lang="en-US" dirty="0" smtClean="0"/>
                        <a:t>Reimbursement</a:t>
                      </a:r>
                      <a:endParaRPr lang="en-US" dirty="0"/>
                    </a:p>
                  </a:txBody>
                  <a:tcPr/>
                </a:tc>
                <a:tc>
                  <a:txBody>
                    <a:bodyPr/>
                    <a:lstStyle/>
                    <a:p>
                      <a:pPr algn="r"/>
                      <a:endParaRPr lang="en-US" dirty="0"/>
                    </a:p>
                  </a:txBody>
                  <a:tcPr/>
                </a:tc>
                <a:tc>
                  <a:txBody>
                    <a:bodyPr/>
                    <a:lstStyle/>
                    <a:p>
                      <a:pPr algn="r"/>
                      <a:endParaRPr lang="en-US" dirty="0"/>
                    </a:p>
                  </a:txBody>
                  <a:tcPr/>
                </a:tc>
              </a:tr>
              <a:tr h="370840">
                <a:tc>
                  <a:txBody>
                    <a:bodyPr/>
                    <a:lstStyle/>
                    <a:p>
                      <a:r>
                        <a:rPr lang="en-US" dirty="0" smtClean="0"/>
                        <a:t> - Direct</a:t>
                      </a:r>
                      <a:endParaRPr lang="en-US" dirty="0"/>
                    </a:p>
                  </a:txBody>
                  <a:tcPr/>
                </a:tc>
                <a:tc>
                  <a:txBody>
                    <a:bodyPr/>
                    <a:lstStyle/>
                    <a:p>
                      <a:pPr algn="r"/>
                      <a:r>
                        <a:rPr lang="en-US" dirty="0" smtClean="0"/>
                        <a:t>$ 375,675</a:t>
                      </a:r>
                      <a:endParaRPr lang="en-US" dirty="0"/>
                    </a:p>
                  </a:txBody>
                  <a:tcPr/>
                </a:tc>
                <a:tc>
                  <a:txBody>
                    <a:bodyPr/>
                    <a:lstStyle/>
                    <a:p>
                      <a:pPr algn="r"/>
                      <a:endParaRPr lang="en-US" dirty="0"/>
                    </a:p>
                  </a:txBody>
                  <a:tcPr/>
                </a:tc>
              </a:tr>
              <a:tr h="370840">
                <a:tc>
                  <a:txBody>
                    <a:bodyPr/>
                    <a:lstStyle/>
                    <a:p>
                      <a:r>
                        <a:rPr lang="en-US" dirty="0" smtClean="0"/>
                        <a:t> - Indirect</a:t>
                      </a:r>
                      <a:endParaRPr lang="en-US" dirty="0"/>
                    </a:p>
                  </a:txBody>
                  <a:tcPr/>
                </a:tc>
                <a:tc>
                  <a:txBody>
                    <a:bodyPr/>
                    <a:lstStyle/>
                    <a:p>
                      <a:pPr algn="r"/>
                      <a:r>
                        <a:rPr lang="en-US" dirty="0" smtClean="0"/>
                        <a:t>$ 112,703</a:t>
                      </a:r>
                      <a:endParaRPr lang="en-US" dirty="0"/>
                    </a:p>
                  </a:txBody>
                  <a:tcPr/>
                </a:tc>
                <a:tc>
                  <a:txBody>
                    <a:bodyPr/>
                    <a:lstStyle/>
                    <a:p>
                      <a:pPr algn="r"/>
                      <a:endParaRPr lang="en-US" dirty="0"/>
                    </a:p>
                  </a:txBody>
                  <a:tcPr/>
                </a:tc>
              </a:tr>
              <a:tr h="370840">
                <a:tc>
                  <a:txBody>
                    <a:bodyPr/>
                    <a:lstStyle/>
                    <a:p>
                      <a:r>
                        <a:rPr lang="en-US" dirty="0" smtClean="0"/>
                        <a:t> - Staffing</a:t>
                      </a:r>
                      <a:endParaRPr lang="en-US" dirty="0"/>
                    </a:p>
                  </a:txBody>
                  <a:tcPr/>
                </a:tc>
                <a:tc>
                  <a:txBody>
                    <a:bodyPr/>
                    <a:lstStyle/>
                    <a:p>
                      <a:pPr algn="r"/>
                      <a:r>
                        <a:rPr lang="en-US" u="sng" dirty="0" smtClean="0"/>
                        <a:t> $ 187,200</a:t>
                      </a:r>
                      <a:endParaRPr lang="en-US" u="sng" dirty="0"/>
                    </a:p>
                  </a:txBody>
                  <a:tcPr/>
                </a:tc>
                <a:tc>
                  <a:txBody>
                    <a:bodyPr/>
                    <a:lstStyle/>
                    <a:p>
                      <a:pPr algn="r"/>
                      <a:endParaRPr lang="en-US"/>
                    </a:p>
                  </a:txBody>
                  <a:tcPr/>
                </a:tc>
              </a:tr>
              <a:tr h="370840">
                <a:tc>
                  <a:txBody>
                    <a:bodyPr/>
                    <a:lstStyle/>
                    <a:p>
                      <a:r>
                        <a:rPr lang="en-US" dirty="0" smtClean="0"/>
                        <a:t>New</a:t>
                      </a:r>
                      <a:r>
                        <a:rPr lang="en-US" baseline="0" dirty="0" smtClean="0"/>
                        <a:t> income</a:t>
                      </a:r>
                      <a:endParaRPr lang="en-US" dirty="0"/>
                    </a:p>
                  </a:txBody>
                  <a:tcPr/>
                </a:tc>
                <a:tc>
                  <a:txBody>
                    <a:bodyPr/>
                    <a:lstStyle/>
                    <a:p>
                      <a:pPr algn="r"/>
                      <a:r>
                        <a:rPr lang="en-US" dirty="0" smtClean="0"/>
                        <a:t>$ 484,119</a:t>
                      </a:r>
                      <a:endParaRPr lang="en-US" dirty="0"/>
                    </a:p>
                  </a:txBody>
                  <a:tcPr/>
                </a:tc>
                <a:tc>
                  <a:txBody>
                    <a:bodyPr/>
                    <a:lstStyle/>
                    <a:p>
                      <a:pPr algn="r"/>
                      <a:r>
                        <a:rPr lang="en-US" dirty="0" smtClean="0"/>
                        <a:t>$ 675,578</a:t>
                      </a:r>
                      <a:endParaRPr lang="en-US" dirty="0"/>
                    </a:p>
                  </a:txBody>
                  <a:tcPr/>
                </a:tc>
              </a:tr>
              <a:tr h="370840">
                <a:tc>
                  <a:txBody>
                    <a:bodyPr/>
                    <a:lstStyle/>
                    <a:p>
                      <a:endParaRPr lang="en-US"/>
                    </a:p>
                  </a:txBody>
                  <a:tcPr/>
                </a:tc>
                <a:tc>
                  <a:txBody>
                    <a:bodyPr/>
                    <a:lstStyle/>
                    <a:p>
                      <a:pPr algn="r"/>
                      <a:endParaRPr lang="en-US"/>
                    </a:p>
                  </a:txBody>
                  <a:tcPr/>
                </a:tc>
                <a:tc>
                  <a:txBody>
                    <a:bodyPr/>
                    <a:lstStyle/>
                    <a:p>
                      <a:pPr algn="r"/>
                      <a:endParaRPr lang="en-US"/>
                    </a:p>
                  </a:txBody>
                  <a:tcPr/>
                </a:tc>
              </a:tr>
              <a:tr h="370840">
                <a:tc>
                  <a:txBody>
                    <a:bodyPr/>
                    <a:lstStyle/>
                    <a:p>
                      <a:r>
                        <a:rPr lang="en-US" b="1" dirty="0" smtClean="0"/>
                        <a:t>Net</a:t>
                      </a:r>
                      <a:endParaRPr lang="en-US" b="1" dirty="0"/>
                    </a:p>
                  </a:txBody>
                  <a:tcPr/>
                </a:tc>
                <a:tc>
                  <a:txBody>
                    <a:bodyPr/>
                    <a:lstStyle/>
                    <a:p>
                      <a:pPr algn="r"/>
                      <a:endParaRPr lang="en-US" dirty="0"/>
                    </a:p>
                  </a:txBody>
                  <a:tcPr/>
                </a:tc>
                <a:tc>
                  <a:txBody>
                    <a:bodyPr/>
                    <a:lstStyle/>
                    <a:p>
                      <a:pPr algn="r"/>
                      <a:r>
                        <a:rPr lang="en-US" b="1" dirty="0" smtClean="0"/>
                        <a:t>$ 261,578</a:t>
                      </a:r>
                      <a:endParaRPr lang="en-US" b="1" dirty="0"/>
                    </a:p>
                  </a:txBody>
                  <a:tcPr/>
                </a:tc>
              </a:tr>
            </a:tbl>
          </a:graphicData>
        </a:graphic>
      </p:graphicFrame>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25020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ROI Calculation</a:t>
            </a:r>
            <a:endParaRPr lang="en-US" dirty="0"/>
          </a:p>
        </p:txBody>
      </p:sp>
      <p:sp>
        <p:nvSpPr>
          <p:cNvPr id="3" name="Content Placeholder 2"/>
          <p:cNvSpPr>
            <a:spLocks noGrp="1"/>
          </p:cNvSpPr>
          <p:nvPr>
            <p:ph idx="1"/>
          </p:nvPr>
        </p:nvSpPr>
        <p:spPr/>
        <p:txBody>
          <a:bodyPr/>
          <a:lstStyle/>
          <a:p>
            <a:r>
              <a:rPr lang="en-US" dirty="0" smtClean="0"/>
              <a:t>New </a:t>
            </a:r>
            <a:r>
              <a:rPr lang="en-US" dirty="0"/>
              <a:t>income (return) = 		</a:t>
            </a:r>
            <a:r>
              <a:rPr lang="en-US" dirty="0" smtClean="0"/>
              <a:t>$675,578</a:t>
            </a:r>
          </a:p>
          <a:p>
            <a:r>
              <a:rPr lang="en-US" dirty="0"/>
              <a:t>New expenses (investment) = 	$414,000</a:t>
            </a:r>
          </a:p>
          <a:p>
            <a:pPr marL="0" indent="0">
              <a:buNone/>
            </a:pPr>
            <a:endParaRPr lang="en-US" dirty="0"/>
          </a:p>
          <a:p>
            <a:r>
              <a:rPr lang="en-US" dirty="0"/>
              <a:t>ROI = 	</a:t>
            </a:r>
            <a:r>
              <a:rPr lang="en-US" dirty="0" smtClean="0"/>
              <a:t>1.63	</a:t>
            </a:r>
            <a:r>
              <a:rPr lang="en-US" dirty="0"/>
              <a:t>	</a:t>
            </a:r>
            <a:endParaRPr lang="en-US" dirty="0" smtClean="0"/>
          </a:p>
          <a:p>
            <a:pPr marL="1371600" lvl="3" indent="0">
              <a:buNone/>
            </a:pPr>
            <a:r>
              <a:rPr lang="en-US" dirty="0"/>
              <a:t>	</a:t>
            </a:r>
          </a:p>
          <a:p>
            <a:r>
              <a:rPr lang="en-US" dirty="0"/>
              <a:t>Return is </a:t>
            </a:r>
            <a:r>
              <a:rPr lang="en-US" dirty="0" smtClean="0"/>
              <a:t>annual</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69317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Optimization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Residency related travel</a:t>
            </a:r>
          </a:p>
          <a:p>
            <a:pPr lvl="1"/>
            <a:r>
              <a:rPr lang="en-US" dirty="0" smtClean="0"/>
              <a:t>Preceptor, RPD, residents</a:t>
            </a:r>
          </a:p>
          <a:p>
            <a:r>
              <a:rPr lang="en-US" dirty="0" smtClean="0"/>
              <a:t>Supplies, books, services, fees, dues</a:t>
            </a:r>
          </a:p>
          <a:p>
            <a:r>
              <a:rPr lang="en-US" dirty="0" smtClean="0"/>
              <a:t>Recruitment</a:t>
            </a:r>
          </a:p>
          <a:p>
            <a:pPr lvl="1"/>
            <a:r>
              <a:rPr lang="en-US" dirty="0" smtClean="0"/>
              <a:t>Travel, materials, lodging, meals, time</a:t>
            </a:r>
          </a:p>
          <a:p>
            <a:r>
              <a:rPr lang="en-US" dirty="0" smtClean="0"/>
              <a:t>Preceptor time</a:t>
            </a:r>
          </a:p>
          <a:p>
            <a:pPr lvl="1"/>
            <a:r>
              <a:rPr lang="en-US" dirty="0" smtClean="0"/>
              <a:t>Training, prep time, fringes, interviewing</a:t>
            </a:r>
          </a:p>
          <a:p>
            <a:r>
              <a:rPr lang="en-US" dirty="0" smtClean="0"/>
              <a:t>Accreditation fees and expenses</a:t>
            </a:r>
          </a:p>
          <a:p>
            <a:r>
              <a:rPr lang="en-US" dirty="0" smtClean="0"/>
              <a:t>It’s who pays the bill that matters</a:t>
            </a:r>
          </a:p>
          <a:p>
            <a:pPr lvl="1"/>
            <a:r>
              <a:rPr lang="en-US" dirty="0" smtClean="0"/>
              <a:t>Consider impact on college and contractual relationships as an opportunity for optimization</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2913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Potholes and audits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Costs incurred by non-hospital entities</a:t>
            </a:r>
          </a:p>
          <a:p>
            <a:pPr lvl="1"/>
            <a:r>
              <a:rPr lang="en-US" dirty="0" smtClean="0"/>
              <a:t>Off-site learning experiences</a:t>
            </a:r>
          </a:p>
          <a:p>
            <a:pPr lvl="1"/>
            <a:r>
              <a:rPr lang="en-US" dirty="0" smtClean="0"/>
              <a:t>Preceptor who are not employed by the entity (watch control)</a:t>
            </a:r>
          </a:p>
          <a:p>
            <a:r>
              <a:rPr lang="en-US" dirty="0" smtClean="0"/>
              <a:t>Internal understanding of nuances of pass-through</a:t>
            </a:r>
          </a:p>
          <a:p>
            <a:r>
              <a:rPr lang="en-US" dirty="0" smtClean="0"/>
              <a:t>Medical vs. Pharmacy residents</a:t>
            </a:r>
          </a:p>
          <a:p>
            <a:r>
              <a:rPr lang="en-US" dirty="0" smtClean="0"/>
              <a:t>Not for students, fellows, other training programs</a:t>
            </a:r>
          </a:p>
          <a:p>
            <a:r>
              <a:rPr lang="en-US" dirty="0" smtClean="0"/>
              <a:t>Status of cost report; single vs. multi-site</a:t>
            </a:r>
          </a:p>
          <a:p>
            <a:r>
              <a:rPr lang="en-US" dirty="0" smtClean="0"/>
              <a:t>Roll-up of cost centers in cost report</a:t>
            </a:r>
          </a:p>
          <a:p>
            <a:r>
              <a:rPr lang="en-US" dirty="0" smtClean="0"/>
              <a:t>Poor documentation and operator status</a:t>
            </a:r>
          </a:p>
          <a:p>
            <a:r>
              <a:rPr lang="en-US" dirty="0" smtClean="0"/>
              <a:t>Time studies</a:t>
            </a:r>
          </a:p>
          <a:p>
            <a:r>
              <a:rPr lang="en-US" dirty="0" smtClean="0"/>
              <a:t>Wording on accreditation certificate</a:t>
            </a:r>
          </a:p>
          <a:p>
            <a:r>
              <a:rPr lang="en-US" dirty="0" smtClean="0"/>
              <a:t>Auditors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7674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experiences</a:t>
            </a:r>
            <a:endParaRPr lang="en-US" dirty="0"/>
          </a:p>
        </p:txBody>
      </p:sp>
      <p:sp>
        <p:nvSpPr>
          <p:cNvPr id="3" name="Content Placeholder 2"/>
          <p:cNvSpPr>
            <a:spLocks noGrp="1"/>
          </p:cNvSpPr>
          <p:nvPr>
            <p:ph idx="1"/>
          </p:nvPr>
        </p:nvSpPr>
        <p:spPr/>
        <p:txBody>
          <a:bodyPr>
            <a:normAutofit lnSpcReduction="10000"/>
          </a:bodyPr>
          <a:lstStyle/>
          <a:p>
            <a:r>
              <a:rPr lang="en-US" dirty="0" smtClean="0"/>
              <a:t>Request for detail on time reporting, costs, accreditation letter, certificates, “allowable number of residents”, schedules, program curriculum</a:t>
            </a:r>
            <a:r>
              <a:rPr lang="en-US" smtClean="0"/>
              <a:t>, contracts</a:t>
            </a:r>
            <a:endParaRPr lang="en-US" dirty="0" smtClean="0"/>
          </a:p>
          <a:p>
            <a:r>
              <a:rPr lang="en-US" dirty="0" smtClean="0"/>
              <a:t>Inclusion of community program, PGY-2, other non-qualified programs</a:t>
            </a:r>
          </a:p>
          <a:p>
            <a:r>
              <a:rPr lang="en-US" dirty="0" smtClean="0"/>
              <a:t>Inclusion of time spent on off-site experiences</a:t>
            </a:r>
          </a:p>
          <a:p>
            <a:r>
              <a:rPr lang="en-US" dirty="0" smtClean="0"/>
              <a:t>Many instances of challenge of “control”</a:t>
            </a:r>
          </a:p>
          <a:p>
            <a:r>
              <a:rPr lang="en-US" dirty="0" smtClean="0"/>
              <a:t>Look back is long, sometimes more than a decade; keep records</a:t>
            </a:r>
          </a:p>
          <a:p>
            <a:r>
              <a:rPr lang="en-US" dirty="0" smtClean="0"/>
              <a:t>Coordinated through reimbursement leads at the hospital; varying degrees of involvement of pharmacy staff</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39740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7" y="469101"/>
            <a:ext cx="8423237" cy="718207"/>
          </a:xfrm>
        </p:spPr>
        <p:txBody>
          <a:bodyPr/>
          <a:lstStyle/>
          <a:p>
            <a:r>
              <a:rPr lang="en-US" dirty="0" smtClean="0"/>
              <a:t>Nursing &amp; Allied Checklist</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2000" dirty="0"/>
              <a:t>Please indicate the name of the nursing or allied health program.</a:t>
            </a:r>
          </a:p>
          <a:p>
            <a:pPr marL="457200" indent="-457200">
              <a:buFont typeface="+mj-lt"/>
              <a:buAutoNum type="arabicPeriod"/>
            </a:pPr>
            <a:r>
              <a:rPr lang="en-US" sz="2000" dirty="0"/>
              <a:t>List out the specialty that this program leads to.</a:t>
            </a:r>
          </a:p>
          <a:p>
            <a:pPr marL="457200" indent="-457200">
              <a:buFont typeface="+mj-lt"/>
              <a:buAutoNum type="arabicPeriod"/>
            </a:pPr>
            <a:r>
              <a:rPr lang="en-US" sz="2000" dirty="0"/>
              <a:t>Was there any tuition related to the program? If so, does the provider collect this? If so, please identify any tuition on the trial balance. Was this tuition offset on worksheet A-8? Please identify. If not, please explain why.</a:t>
            </a:r>
          </a:p>
          <a:p>
            <a:pPr marL="457200" indent="-457200">
              <a:buFont typeface="+mj-lt"/>
              <a:buAutoNum type="arabicPeriod"/>
            </a:pPr>
            <a:r>
              <a:rPr lang="en-US" sz="2000" dirty="0"/>
              <a:t>Please explain who administers the program. If operated by an outside entity, such as a college, university, etc., please provide copies of any agreements with the entity. Were there any arrangements with other entities</a:t>
            </a:r>
            <a:r>
              <a:rPr lang="en-US" sz="2000" dirty="0" smtClean="0"/>
              <a:t>?</a:t>
            </a:r>
          </a:p>
          <a:p>
            <a:pPr marL="457200" indent="-457200">
              <a:buFont typeface="+mj-lt"/>
              <a:buAutoNum type="arabicPeriod"/>
            </a:pPr>
            <a:r>
              <a:rPr lang="en-US" sz="2000" dirty="0"/>
              <a:t>Does the provider control both classroom and clinical training? Does an outside entity provide and control either of these (i.e., college, university, joint venture, etc.)? Please explain</a:t>
            </a:r>
            <a:r>
              <a:rPr lang="en-US" sz="2000" dirty="0" smtClean="0"/>
              <a:t>.</a:t>
            </a:r>
            <a:endParaRPr lang="en-US" sz="2000"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01100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469101"/>
            <a:ext cx="8412480" cy="718207"/>
          </a:xfrm>
        </p:spPr>
        <p:txBody>
          <a:bodyPr/>
          <a:lstStyle/>
          <a:p>
            <a:r>
              <a:rPr lang="en-US" dirty="0"/>
              <a:t>Nursing &amp; Allied Checklist </a:t>
            </a:r>
            <a:r>
              <a:rPr lang="en-US" dirty="0" smtClean="0"/>
              <a:t>(cont’d)</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startAt="6"/>
            </a:pPr>
            <a:r>
              <a:rPr lang="en-US" sz="2000" dirty="0" smtClean="0"/>
              <a:t>Please provide a listing of students for the FYE 12/31/03. Does the provider issue the degree (certification) for the program? If so, please submit a copy for the students who received this in FYE 12/31/03. If not, please explain who does issue the degree, and their relationship with the hospital.</a:t>
            </a:r>
          </a:p>
          <a:p>
            <a:pPr marL="457200" indent="-457200">
              <a:buFont typeface="+mj-lt"/>
              <a:buAutoNum type="arabicPeriod" startAt="6"/>
            </a:pPr>
            <a:r>
              <a:rPr lang="en-US" sz="2000" dirty="0" smtClean="0"/>
              <a:t>Please provide a copy of the syllabus with a list and description of the classes provided.</a:t>
            </a:r>
          </a:p>
          <a:p>
            <a:pPr marL="457200" indent="-457200">
              <a:buFont typeface="+mj-lt"/>
              <a:buAutoNum type="arabicPeriod" startAt="6"/>
            </a:pPr>
            <a:r>
              <a:rPr lang="en-US" sz="2000" dirty="0" smtClean="0"/>
              <a:t>Please provide a copy of the program catalog.</a:t>
            </a:r>
          </a:p>
          <a:p>
            <a:pPr marL="457200" indent="-457200">
              <a:buFont typeface="+mj-lt"/>
              <a:buAutoNum type="arabicPeriod" startAt="6"/>
            </a:pPr>
            <a:r>
              <a:rPr lang="en-US" sz="2000" dirty="0" smtClean="0"/>
              <a:t>Please provide a copy of the admission policy to get into the program.</a:t>
            </a:r>
          </a:p>
          <a:p>
            <a:pPr marL="457200" indent="-457200">
              <a:buFont typeface="+mj-lt"/>
              <a:buAutoNum type="arabicPeriod" startAt="6"/>
            </a:pPr>
            <a:r>
              <a:rPr lang="en-US" sz="2000" dirty="0" smtClean="0"/>
              <a:t>Please provide a copy of the program curriculum. Does any other entity provide the training for any part of the curriculum?</a:t>
            </a:r>
          </a:p>
          <a:p>
            <a:pPr marL="457200" indent="-457200">
              <a:buFont typeface="+mj-lt"/>
              <a:buAutoNum type="arabicPeriod" startAt="6"/>
            </a:pPr>
            <a:r>
              <a:rPr lang="en-US" sz="2000" dirty="0" smtClean="0"/>
              <a:t>Does any of the cost claimed for pass through payment relate to direct hands-on patient care? If so, please explain.</a:t>
            </a:r>
          </a:p>
          <a:p>
            <a:pPr marL="457200" indent="-457200">
              <a:buFont typeface="+mj-lt"/>
              <a:buAutoNum type="arabicPeriod" startAt="6"/>
            </a:pPr>
            <a:r>
              <a:rPr lang="en-US" sz="2000" dirty="0" smtClean="0"/>
              <a:t>Please identify who employs the teaching staff.</a:t>
            </a:r>
            <a:endParaRPr lang="en-US" sz="2000" dirty="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39137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994"/>
            <a:ext cx="8229600" cy="3673318"/>
          </a:xfrm>
        </p:spPr>
        <p:txBody>
          <a:bodyPr/>
          <a:lstStyle/>
          <a:p>
            <a:r>
              <a:rPr lang="en-US" dirty="0" smtClean="0"/>
              <a:t/>
            </a:r>
            <a:br>
              <a:rPr lang="en-US" dirty="0" smtClean="0"/>
            </a:br>
            <a:endParaRPr lang="en-US" dirty="0"/>
          </a:p>
        </p:txBody>
      </p:sp>
      <p:graphicFrame>
        <p:nvGraphicFramePr>
          <p:cNvPr id="4" name="Diagram 3"/>
          <p:cNvGraphicFramePr/>
          <p:nvPr>
            <p:extLst>
              <p:ext uri="{D42A27DB-BD31-4B8C-83A1-F6EECF244321}">
                <p14:modId xmlns:p14="http://schemas.microsoft.com/office/powerpoint/2010/main" val="3914259251"/>
              </p:ext>
            </p:extLst>
          </p:nvPr>
        </p:nvGraphicFramePr>
        <p:xfrm>
          <a:off x="381000" y="1015701"/>
          <a:ext cx="8305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962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 of Presentation</a:t>
            </a:r>
            <a:endParaRPr lang="en-US" dirty="0"/>
          </a:p>
        </p:txBody>
      </p:sp>
      <p:sp>
        <p:nvSpPr>
          <p:cNvPr id="6" name="Content Placeholder 5"/>
          <p:cNvSpPr>
            <a:spLocks noGrp="1"/>
          </p:cNvSpPr>
          <p:nvPr>
            <p:ph idx="1"/>
          </p:nvPr>
        </p:nvSpPr>
        <p:spPr/>
        <p:txBody>
          <a:bodyPr/>
          <a:lstStyle/>
          <a:p>
            <a:r>
              <a:rPr lang="en-US" dirty="0" smtClean="0"/>
              <a:t>Program justification</a:t>
            </a:r>
          </a:p>
          <a:p>
            <a:r>
              <a:rPr lang="en-US" dirty="0" smtClean="0"/>
              <a:t>Non-CMS funding sources</a:t>
            </a:r>
          </a:p>
          <a:p>
            <a:r>
              <a:rPr lang="en-US" dirty="0" smtClean="0"/>
              <a:t>Medicare pass through basics</a:t>
            </a:r>
          </a:p>
          <a:p>
            <a:r>
              <a:rPr lang="en-US" dirty="0" smtClean="0"/>
              <a:t>Medicare pass through rules</a:t>
            </a:r>
          </a:p>
          <a:p>
            <a:r>
              <a:rPr lang="en-US" dirty="0" smtClean="0"/>
              <a:t>Pass through example</a:t>
            </a:r>
          </a:p>
          <a:p>
            <a:r>
              <a:rPr lang="en-US" dirty="0" smtClean="0"/>
              <a:t>Areas for optimization</a:t>
            </a:r>
          </a:p>
          <a:p>
            <a:r>
              <a:rPr lang="en-US" dirty="0" smtClean="0"/>
              <a:t>Potholes and audits</a:t>
            </a:r>
          </a:p>
          <a:p>
            <a:r>
              <a:rPr lang="en-US" dirty="0" smtClean="0"/>
              <a:t>Scenarios</a:t>
            </a:r>
            <a:endParaRPr lang="en-US" dirty="0"/>
          </a:p>
        </p:txBody>
      </p:sp>
      <p:sp>
        <p:nvSpPr>
          <p:cNvPr id="2" name="Text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040789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Residency Programs Justification</a:t>
            </a:r>
            <a:endParaRPr lang="en-US" dirty="0"/>
          </a:p>
        </p:txBody>
      </p:sp>
      <p:sp>
        <p:nvSpPr>
          <p:cNvPr id="6" name="Content Placeholder 5"/>
          <p:cNvSpPr>
            <a:spLocks noGrp="1"/>
          </p:cNvSpPr>
          <p:nvPr>
            <p:ph idx="1"/>
          </p:nvPr>
        </p:nvSpPr>
        <p:spPr/>
        <p:txBody>
          <a:bodyPr/>
          <a:lstStyle/>
          <a:p>
            <a:r>
              <a:rPr lang="en-US" dirty="0" smtClean="0"/>
              <a:t>CMS GME reimbursement</a:t>
            </a:r>
          </a:p>
          <a:p>
            <a:pPr lvl="1"/>
            <a:r>
              <a:rPr lang="en-US" dirty="0" smtClean="0"/>
              <a:t>Direct and indirect</a:t>
            </a:r>
          </a:p>
          <a:p>
            <a:r>
              <a:rPr lang="en-US" dirty="0" smtClean="0"/>
              <a:t>Non-CMS funding sources</a:t>
            </a:r>
          </a:p>
          <a:p>
            <a:r>
              <a:rPr lang="en-US" dirty="0" smtClean="0"/>
              <a:t>Staffing</a:t>
            </a:r>
          </a:p>
          <a:p>
            <a:r>
              <a:rPr lang="en-US" dirty="0" smtClean="0"/>
              <a:t>Projects/services</a:t>
            </a:r>
          </a:p>
          <a:p>
            <a:r>
              <a:rPr lang="en-US" dirty="0" smtClean="0"/>
              <a:t>Qualitative benefits</a:t>
            </a:r>
          </a:p>
          <a:p>
            <a:pPr lvl="1"/>
            <a:r>
              <a:rPr lang="en-US" dirty="0" smtClean="0"/>
              <a:t>Enhance overall teaching</a:t>
            </a:r>
          </a:p>
          <a:p>
            <a:pPr lvl="1"/>
            <a:r>
              <a:rPr lang="en-US" dirty="0" smtClean="0"/>
              <a:t>Challenge staff to excel</a:t>
            </a:r>
          </a:p>
          <a:p>
            <a:pPr lvl="1"/>
            <a:r>
              <a:rPr lang="en-US" dirty="0" smtClean="0"/>
              <a:t>Recruitment advantage</a:t>
            </a:r>
            <a:endParaRPr lang="en-US" dirty="0"/>
          </a:p>
        </p:txBody>
      </p:sp>
      <p:sp>
        <p:nvSpPr>
          <p:cNvPr id="2" name="Text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006929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Non-CMS Sources of Residency Funding</a:t>
            </a:r>
            <a:endParaRPr lang="en-US" dirty="0"/>
          </a:p>
        </p:txBody>
      </p:sp>
      <p:sp>
        <p:nvSpPr>
          <p:cNvPr id="3" name="Content Placeholder 2"/>
          <p:cNvSpPr>
            <a:spLocks noGrp="1"/>
          </p:cNvSpPr>
          <p:nvPr>
            <p:ph idx="1"/>
          </p:nvPr>
        </p:nvSpPr>
        <p:spPr/>
        <p:txBody>
          <a:bodyPr/>
          <a:lstStyle/>
          <a:p>
            <a:r>
              <a:rPr lang="en-US" dirty="0" smtClean="0"/>
              <a:t>States (historically Texas, Minnesota)</a:t>
            </a:r>
          </a:p>
          <a:p>
            <a:r>
              <a:rPr lang="en-US" dirty="0" smtClean="0"/>
              <a:t>VA Hospitals</a:t>
            </a:r>
          </a:p>
          <a:p>
            <a:r>
              <a:rPr lang="en-US" dirty="0" smtClean="0"/>
              <a:t>Colleges of Pharmacy</a:t>
            </a:r>
          </a:p>
          <a:p>
            <a:r>
              <a:rPr lang="en-US" dirty="0" smtClean="0"/>
              <a:t>Pharmaceutical Industry</a:t>
            </a:r>
          </a:p>
          <a:p>
            <a:r>
              <a:rPr lang="en-US" dirty="0" smtClean="0"/>
              <a:t>Hospitals and Health Systems</a:t>
            </a:r>
          </a:p>
          <a:p>
            <a:pPr lvl="1"/>
            <a:r>
              <a:rPr lang="en-US" dirty="0" smtClean="0"/>
              <a:t>Note that PGY-2 programs are not eligible for pass-through funding</a:t>
            </a:r>
          </a:p>
          <a:p>
            <a:r>
              <a:rPr lang="en-US" dirty="0" smtClean="0"/>
              <a:t>Department of Defense</a:t>
            </a:r>
          </a:p>
          <a:p>
            <a:r>
              <a:rPr lang="en-US" dirty="0" smtClean="0"/>
              <a:t>ASHP Foundation, NACDS, other organizations</a:t>
            </a:r>
          </a:p>
          <a:p>
            <a:r>
              <a:rPr lang="en-US" dirty="0" smtClean="0"/>
              <a:t>Others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91494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Contributions by Residents</a:t>
            </a:r>
            <a:endParaRPr lang="en-US" dirty="0"/>
          </a:p>
        </p:txBody>
      </p:sp>
      <p:sp>
        <p:nvSpPr>
          <p:cNvPr id="3" name="Content Placeholder 2"/>
          <p:cNvSpPr>
            <a:spLocks noGrp="1"/>
          </p:cNvSpPr>
          <p:nvPr>
            <p:ph idx="1"/>
          </p:nvPr>
        </p:nvSpPr>
        <p:spPr/>
        <p:txBody>
          <a:bodyPr/>
          <a:lstStyle/>
          <a:p>
            <a:r>
              <a:rPr lang="en-US" dirty="0" smtClean="0"/>
              <a:t>Projects to improve quality of care</a:t>
            </a:r>
          </a:p>
          <a:p>
            <a:r>
              <a:rPr lang="en-US" dirty="0" smtClean="0"/>
              <a:t>New services</a:t>
            </a:r>
          </a:p>
          <a:p>
            <a:r>
              <a:rPr lang="en-US" dirty="0" smtClean="0"/>
              <a:t>Provision of patient care</a:t>
            </a:r>
          </a:p>
          <a:p>
            <a:r>
              <a:rPr lang="en-US" dirty="0" smtClean="0"/>
              <a:t>Participation in the teaching of </a:t>
            </a:r>
            <a:r>
              <a:rPr lang="en-US" dirty="0" err="1" smtClean="0"/>
              <a:t>Pharm.D</a:t>
            </a:r>
            <a:r>
              <a:rPr lang="en-US" dirty="0" smtClean="0"/>
              <a:t>. students</a:t>
            </a:r>
          </a:p>
          <a:p>
            <a:r>
              <a:rPr lang="en-US" dirty="0" smtClean="0"/>
              <a:t>Cost reduction strategies</a:t>
            </a:r>
          </a:p>
          <a:p>
            <a:r>
              <a:rPr lang="en-US" dirty="0" smtClean="0"/>
              <a:t>Learning environment</a:t>
            </a:r>
          </a:p>
          <a:p>
            <a:r>
              <a:rPr lang="en-US" dirty="0" smtClean="0"/>
              <a:t>Recruitment</a:t>
            </a:r>
          </a:p>
          <a:p>
            <a:r>
              <a:rPr lang="en-US" dirty="0" smtClean="0"/>
              <a:t>Staffing</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86206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Contributions of Residents</a:t>
            </a:r>
            <a:endParaRPr lang="en-US" dirty="0"/>
          </a:p>
        </p:txBody>
      </p:sp>
      <p:sp>
        <p:nvSpPr>
          <p:cNvPr id="3" name="Content Placeholder 2"/>
          <p:cNvSpPr>
            <a:spLocks noGrp="1"/>
          </p:cNvSpPr>
          <p:nvPr>
            <p:ph idx="1"/>
          </p:nvPr>
        </p:nvSpPr>
        <p:spPr/>
        <p:txBody>
          <a:bodyPr/>
          <a:lstStyle/>
          <a:p>
            <a:r>
              <a:rPr lang="en-US" dirty="0" smtClean="0"/>
              <a:t>6 residents in the example </a:t>
            </a:r>
          </a:p>
          <a:p>
            <a:r>
              <a:rPr lang="en-US" dirty="0" smtClean="0"/>
              <a:t>2 shifts every other weekend (1.2 FTE)</a:t>
            </a:r>
          </a:p>
          <a:p>
            <a:pPr lvl="1"/>
            <a:r>
              <a:rPr lang="en-US" dirty="0" smtClean="0"/>
              <a:t>Not quite 1.2 FTE due to training</a:t>
            </a:r>
          </a:p>
          <a:p>
            <a:r>
              <a:rPr lang="en-US" dirty="0" smtClean="0"/>
              <a:t>Replace pharmacists on the schedule</a:t>
            </a:r>
          </a:p>
          <a:p>
            <a:r>
              <a:rPr lang="en-US" dirty="0" smtClean="0"/>
              <a:t>Pharmacist average salary $120,000 + FB (30%)</a:t>
            </a:r>
          </a:p>
          <a:p>
            <a:r>
              <a:rPr lang="en-US" dirty="0" smtClean="0"/>
              <a:t>Value of resident staffing = $187,200</a:t>
            </a:r>
          </a:p>
          <a:p>
            <a:r>
              <a:rPr lang="en-US" dirty="0" smtClean="0"/>
              <a:t>Careful with this justification; finance might want to reduce your RPh allotment correspondingly</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9150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cost report basics</a:t>
            </a:r>
            <a:endParaRPr lang="en-US" dirty="0"/>
          </a:p>
        </p:txBody>
      </p:sp>
      <p:sp>
        <p:nvSpPr>
          <p:cNvPr id="3" name="Content Placeholder 2"/>
          <p:cNvSpPr>
            <a:spLocks noGrp="1"/>
          </p:cNvSpPr>
          <p:nvPr>
            <p:ph idx="1"/>
          </p:nvPr>
        </p:nvSpPr>
        <p:spPr/>
        <p:txBody>
          <a:bodyPr>
            <a:normAutofit lnSpcReduction="10000"/>
          </a:bodyPr>
          <a:lstStyle/>
          <a:p>
            <a:r>
              <a:rPr lang="en-US" dirty="0" smtClean="0"/>
              <a:t>All Medicare certified hospitals are required to file a cost report annually </a:t>
            </a:r>
          </a:p>
          <a:p>
            <a:r>
              <a:rPr lang="en-US" dirty="0" smtClean="0"/>
              <a:t>Filed with a fiscal intermediary or Medicare Administrative Contractor (MAC)</a:t>
            </a:r>
          </a:p>
          <a:p>
            <a:r>
              <a:rPr lang="en-US" dirty="0" smtClean="0"/>
              <a:t>History of cost reports adds to confusion</a:t>
            </a:r>
          </a:p>
          <a:p>
            <a:r>
              <a:rPr lang="en-US" dirty="0" smtClean="0"/>
              <a:t>Intended to define allowable costs and the “share” of those costs to be covered by the federal government</a:t>
            </a:r>
          </a:p>
          <a:p>
            <a:r>
              <a:rPr lang="en-US" dirty="0" smtClean="0"/>
              <a:t>Subject to review and audit by MAC</a:t>
            </a:r>
          </a:p>
          <a:p>
            <a:r>
              <a:rPr lang="en-US" dirty="0" smtClean="0"/>
              <a:t>In contemporary terms, most reimbursement by Medicare is determined through means other than the cost report; Direct Medical Education remains as an element determined through the cost report</a:t>
            </a:r>
            <a:endParaRPr lang="en-US" dirty="0"/>
          </a:p>
        </p:txBody>
      </p:sp>
    </p:spTree>
    <p:extLst>
      <p:ext uri="{BB962C8B-B14F-4D97-AF65-F5344CB8AC3E}">
        <p14:creationId xmlns:p14="http://schemas.microsoft.com/office/powerpoint/2010/main" val="841622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455"/>
            <a:ext cx="8229600" cy="718207"/>
          </a:xfrm>
        </p:spPr>
        <p:txBody>
          <a:bodyPr>
            <a:normAutofit fontScale="90000"/>
          </a:bodyPr>
          <a:lstStyle/>
          <a:p>
            <a:r>
              <a:rPr lang="en-US" dirty="0" smtClean="0"/>
              <a:t>Medicare funding of pharmacy residencies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Direct costs of medical education are excluded from operating costs under PPS and other payment provisions</a:t>
            </a:r>
          </a:p>
          <a:p>
            <a:r>
              <a:rPr lang="en-US" dirty="0" smtClean="0"/>
              <a:t>Reimbursement is on a reasonable cost basis</a:t>
            </a:r>
          </a:p>
          <a:p>
            <a:r>
              <a:rPr lang="en-US" dirty="0" smtClean="0"/>
              <a:t>COBRA 1986 changed Medicare payment for medical, dental, osteopathic and podiatry residencies; Not pharmacy and other paramedical programs</a:t>
            </a:r>
          </a:p>
          <a:p>
            <a:pPr lvl="1"/>
            <a:r>
              <a:rPr lang="en-US" dirty="0" smtClean="0"/>
              <a:t>Pastoral care, ultrasound, rad tech, etc.</a:t>
            </a:r>
          </a:p>
          <a:p>
            <a:r>
              <a:rPr lang="en-US" dirty="0" smtClean="0"/>
              <a:t>Indirect costs are also reimbursed; roughly 30% but varies based on number of medical residents/interns</a:t>
            </a:r>
          </a:p>
          <a:p>
            <a:pPr lvl="1"/>
            <a:endParaRPr lang="en-US" dirty="0"/>
          </a:p>
        </p:txBody>
      </p:sp>
    </p:spTree>
    <p:extLst>
      <p:ext uri="{BB962C8B-B14F-4D97-AF65-F5344CB8AC3E}">
        <p14:creationId xmlns:p14="http://schemas.microsoft.com/office/powerpoint/2010/main" val="946696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Light Template 2 (bottom)">
  <a:themeElements>
    <a:clrScheme name="ASHP Template 1">
      <a:dk1>
        <a:sysClr val="windowText" lastClr="000000"/>
      </a:dk1>
      <a:lt1>
        <a:sysClr val="window" lastClr="FFFFFF"/>
      </a:lt1>
      <a:dk2>
        <a:srgbClr val="1065B5"/>
      </a:dk2>
      <a:lt2>
        <a:srgbClr val="F2762C"/>
      </a:lt2>
      <a:accent1>
        <a:srgbClr val="59C7E2"/>
      </a:accent1>
      <a:accent2>
        <a:srgbClr val="BAE3F7"/>
      </a:accent2>
      <a:accent3>
        <a:srgbClr val="2068BA"/>
      </a:accent3>
      <a:accent4>
        <a:srgbClr val="4A5F70"/>
      </a:accent4>
      <a:accent5>
        <a:srgbClr val="4BACC6"/>
      </a:accent5>
      <a:accent6>
        <a:srgbClr val="F79646"/>
      </a:accent6>
      <a:hlink>
        <a:srgbClr val="2068BA"/>
      </a:hlink>
      <a:folHlink>
        <a:srgbClr val="FDC4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Template 2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um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gh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ight Template 2 (bottom)">
  <a:themeElements>
    <a:clrScheme name="ASHP Template 1">
      <a:dk1>
        <a:sysClr val="windowText" lastClr="000000"/>
      </a:dk1>
      <a:lt1>
        <a:sysClr val="window" lastClr="FFFFFF"/>
      </a:lt1>
      <a:dk2>
        <a:srgbClr val="1065B5"/>
      </a:dk2>
      <a:lt2>
        <a:srgbClr val="F2762C"/>
      </a:lt2>
      <a:accent1>
        <a:srgbClr val="59C7E2"/>
      </a:accent1>
      <a:accent2>
        <a:srgbClr val="BAE3F7"/>
      </a:accent2>
      <a:accent3>
        <a:srgbClr val="2068BA"/>
      </a:accent3>
      <a:accent4>
        <a:srgbClr val="4A5F70"/>
      </a:accent4>
      <a:accent5>
        <a:srgbClr val="4BACC6"/>
      </a:accent5>
      <a:accent6>
        <a:srgbClr val="F79646"/>
      </a:accent6>
      <a:hlink>
        <a:srgbClr val="2068BA"/>
      </a:hlink>
      <a:folHlink>
        <a:srgbClr val="FDC4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ASHP Template 1 rev2016Jan01</Template>
  <TotalTime>1770</TotalTime>
  <Words>1460</Words>
  <Application>Microsoft Office PowerPoint</Application>
  <PresentationFormat>On-screen Show (4:3)</PresentationFormat>
  <Paragraphs>229</Paragraphs>
  <Slides>27</Slides>
  <Notes>0</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Light Template 2 (bottom)</vt:lpstr>
      <vt:lpstr>Dark Template 2 (bottom)</vt:lpstr>
      <vt:lpstr>Medium Template 2</vt:lpstr>
      <vt:lpstr>Light Template 2</vt:lpstr>
      <vt:lpstr>1_Light Template 2 (bottom)</vt:lpstr>
      <vt:lpstr>Optimizing GME Pass Through Reimbursement for Residency Training Programs </vt:lpstr>
      <vt:lpstr>Disclaimer</vt:lpstr>
      <vt:lpstr>Overview of Presentation</vt:lpstr>
      <vt:lpstr>Residency Programs Justification</vt:lpstr>
      <vt:lpstr>Non-CMS Sources of Residency Funding</vt:lpstr>
      <vt:lpstr>Other Contributions by Residents</vt:lpstr>
      <vt:lpstr>Staffing Contributions of Residents</vt:lpstr>
      <vt:lpstr>Medicare cost report basics</vt:lpstr>
      <vt:lpstr>Medicare funding of pharmacy residencies </vt:lpstr>
      <vt:lpstr>CMS Reimbursement-basic requirements</vt:lpstr>
      <vt:lpstr>Definition of approved educational activities</vt:lpstr>
      <vt:lpstr>Operator of the Program</vt:lpstr>
      <vt:lpstr>“Absent evidence to the contrary, the provider that issues the degree, diploma, or other certificate upon successful completion of an approved education program is assumed to meet all of the criteria set forth in paragraph (F)(1) of this section and to be the operator of the program”  42CFR §413.85(f) </vt:lpstr>
      <vt:lpstr>Eligible Costs for Medicare Reimbursement</vt:lpstr>
      <vt:lpstr>Medicare Pass Through Example</vt:lpstr>
      <vt:lpstr>Direct Expenses – Preceptor and Resident Salaries</vt:lpstr>
      <vt:lpstr>Direct Expenses</vt:lpstr>
      <vt:lpstr>Indirect Reimbursement</vt:lpstr>
      <vt:lpstr>New Expenses</vt:lpstr>
      <vt:lpstr>Overview of Financial Justification –  6 Residents</vt:lpstr>
      <vt:lpstr>ROI Calculation</vt:lpstr>
      <vt:lpstr>Opportunities for Optimization</vt:lpstr>
      <vt:lpstr>Potholes and audits</vt:lpstr>
      <vt:lpstr>Audit experiences</vt:lpstr>
      <vt:lpstr>Nursing &amp; Allied Checklist</vt:lpstr>
      <vt:lpstr>Nursing &amp; Allied Checklist (cont’d)</vt:lpstr>
      <vt:lpstr> </vt:lpstr>
    </vt:vector>
  </TitlesOfParts>
  <Company>Devall Advertising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DeVall</dc:creator>
  <cp:lastModifiedBy>Katrin Fulginiti</cp:lastModifiedBy>
  <cp:revision>168</cp:revision>
  <cp:lastPrinted>2015-06-05T15:24:45Z</cp:lastPrinted>
  <dcterms:created xsi:type="dcterms:W3CDTF">2010-09-16T18:49:48Z</dcterms:created>
  <dcterms:modified xsi:type="dcterms:W3CDTF">2016-07-31T16:27:19Z</dcterms:modified>
</cp:coreProperties>
</file>